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94" r:id="rId2"/>
    <p:sldId id="624" r:id="rId3"/>
    <p:sldId id="625" r:id="rId4"/>
    <p:sldId id="626" r:id="rId5"/>
    <p:sldId id="627" r:id="rId6"/>
    <p:sldId id="630" r:id="rId7"/>
    <p:sldId id="629" r:id="rId8"/>
    <p:sldId id="437" r:id="rId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6067467-E356-4D1B-A980-854A260FD949}">
          <p14:sldIdLst>
            <p14:sldId id="594"/>
            <p14:sldId id="624"/>
            <p14:sldId id="625"/>
            <p14:sldId id="626"/>
            <p14:sldId id="627"/>
            <p14:sldId id="630"/>
            <p14:sldId id="629"/>
            <p14:sldId id="43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altysová Andrea Mgr., DiS. (MPSV)" initials="FAMD(" lastIdx="2" clrIdx="0"/>
  <p:cmAuthor id="1" name="Prezentace" initials="P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82" autoAdjust="0"/>
    <p:restoredTop sz="83761" autoAdjust="0"/>
  </p:normalViewPr>
  <p:slideViewPr>
    <p:cSldViewPr>
      <p:cViewPr varScale="1">
        <p:scale>
          <a:sx n="95" d="100"/>
          <a:sy n="95" d="100"/>
        </p:scale>
        <p:origin x="177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554" cy="496332"/>
          </a:xfrm>
          <a:prstGeom prst="rect">
            <a:avLst/>
          </a:prstGeom>
        </p:spPr>
        <p:txBody>
          <a:bodyPr vert="horz" lIns="91610" tIns="45805" rIns="91610" bIns="458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532" y="0"/>
            <a:ext cx="2945554" cy="496332"/>
          </a:xfrm>
          <a:prstGeom prst="rect">
            <a:avLst/>
          </a:prstGeom>
        </p:spPr>
        <p:txBody>
          <a:bodyPr vert="horz" lIns="91610" tIns="45805" rIns="91610" bIns="45805" rtlCol="0"/>
          <a:lstStyle>
            <a:lvl1pPr algn="r">
              <a:defRPr sz="1200"/>
            </a:lvl1pPr>
          </a:lstStyle>
          <a:p>
            <a:fld id="{5B74E220-270F-4669-8C16-E520C88404BD}" type="datetimeFigureOut">
              <a:rPr lang="cs-CZ" smtClean="0"/>
              <a:pPr/>
              <a:t>21.04.2022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716"/>
            <a:ext cx="2945554" cy="496332"/>
          </a:xfrm>
          <a:prstGeom prst="rect">
            <a:avLst/>
          </a:prstGeom>
        </p:spPr>
        <p:txBody>
          <a:bodyPr vert="horz" lIns="91610" tIns="45805" rIns="91610" bIns="458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532" y="9428716"/>
            <a:ext cx="2945554" cy="496332"/>
          </a:xfrm>
          <a:prstGeom prst="rect">
            <a:avLst/>
          </a:prstGeom>
        </p:spPr>
        <p:txBody>
          <a:bodyPr vert="horz" lIns="91610" tIns="45805" rIns="91610" bIns="45805" rtlCol="0" anchor="b"/>
          <a:lstStyle>
            <a:lvl1pPr algn="r">
              <a:defRPr sz="1200"/>
            </a:lvl1pPr>
          </a:lstStyle>
          <a:p>
            <a:fld id="{3652490E-B88B-431B-8589-41E53101D0A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820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1610" tIns="45805" rIns="91610" bIns="458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332"/>
          </a:xfrm>
          <a:prstGeom prst="rect">
            <a:avLst/>
          </a:prstGeom>
        </p:spPr>
        <p:txBody>
          <a:bodyPr vert="horz" lIns="91610" tIns="45805" rIns="91610" bIns="45805" rtlCol="0"/>
          <a:lstStyle>
            <a:lvl1pPr algn="r">
              <a:defRPr sz="1200"/>
            </a:lvl1pPr>
          </a:lstStyle>
          <a:p>
            <a:fld id="{FCEE83E4-6F57-40F3-8DB5-E95AE0E572B5}" type="datetimeFigureOut">
              <a:rPr lang="cs-CZ" smtClean="0"/>
              <a:pPr/>
              <a:t>21.04.2022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10" tIns="45805" rIns="91610" bIns="4580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610" tIns="45805" rIns="91610" bIns="4580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1610" tIns="45805" rIns="91610" bIns="458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2" y="9428583"/>
            <a:ext cx="2945660" cy="496332"/>
          </a:xfrm>
          <a:prstGeom prst="rect">
            <a:avLst/>
          </a:prstGeom>
        </p:spPr>
        <p:txBody>
          <a:bodyPr vert="horz" lIns="91610" tIns="45805" rIns="91610" bIns="45805" rtlCol="0" anchor="b"/>
          <a:lstStyle>
            <a:lvl1pPr algn="r">
              <a:defRPr sz="1200"/>
            </a:lvl1pPr>
          </a:lstStyle>
          <a:p>
            <a:fld id="{41A4EFAA-816D-422C-A0CC-995DF66254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147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4EFAA-816D-422C-A0CC-995DF6625451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556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600" b="1" dirty="0">
                <a:solidFill>
                  <a:srgbClr val="C00000"/>
                </a:solidFill>
              </a:rPr>
              <a:t>Toto je slide s poznámkou co je třeba prodiskutovat s PM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4EFAA-816D-422C-A0CC-995DF6625451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572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4EFAA-816D-422C-A0CC-995DF6625451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345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4EFAA-816D-422C-A0CC-995DF6625451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821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4EFAA-816D-422C-A0CC-995DF6625451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345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Červený text je třeba zvážit zda nechat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4EFAA-816D-422C-A0CC-995DF6625451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167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pPr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834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pPr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93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pPr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433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pPr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460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pPr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368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pPr/>
              <a:t>21.04.2022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952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pPr/>
              <a:t>21.04.2022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30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pPr/>
              <a:t>21.04.2022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73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pPr/>
              <a:t>21.04.2022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669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pPr/>
              <a:t>21.04.2022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969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649F-4CCA-4956-B2A7-3F1AC3C081B4}" type="datetimeFigureOut">
              <a:rPr lang="cs-CZ" smtClean="0"/>
              <a:pPr/>
              <a:t>21.04.2022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400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4649F-4CCA-4956-B2A7-3F1AC3C081B4}" type="datetimeFigureOut">
              <a:rPr lang="cs-CZ" smtClean="0"/>
              <a:pPr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CEE3C-7C1C-415B-B84F-414D56E5C3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533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4463" y="1290638"/>
            <a:ext cx="1785937" cy="183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ovéPole 3"/>
          <p:cNvSpPr txBox="1">
            <a:spLocks noChangeArrowheads="1"/>
          </p:cNvSpPr>
          <p:nvPr/>
        </p:nvSpPr>
        <p:spPr bwMode="auto">
          <a:xfrm>
            <a:off x="322263" y="3500438"/>
            <a:ext cx="8499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sz="2000">
              <a:latin typeface="Century Gothic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0" y="6597650"/>
            <a:ext cx="9144000" cy="2603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23" name="Přímá spojnice 22"/>
          <p:cNvCxnSpPr/>
          <p:nvPr/>
        </p:nvCxnSpPr>
        <p:spPr>
          <a:xfrm>
            <a:off x="611188" y="5805488"/>
            <a:ext cx="8139112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5367" name="TextovéPole 1"/>
          <p:cNvSpPr txBox="1">
            <a:spLocks noChangeArrowheads="1"/>
          </p:cNvSpPr>
          <p:nvPr/>
        </p:nvSpPr>
        <p:spPr bwMode="auto">
          <a:xfrm>
            <a:off x="2227263" y="4797425"/>
            <a:ext cx="49069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200" b="1" dirty="0">
                <a:latin typeface="Century Gothic" pitchFamily="34" charset="0"/>
              </a:rPr>
              <a:t>Mgr. Jan Vrbický</a:t>
            </a:r>
          </a:p>
        </p:txBody>
      </p:sp>
      <p:sp>
        <p:nvSpPr>
          <p:cNvPr id="15368" name="TextovéPole 7"/>
          <p:cNvSpPr txBox="1">
            <a:spLocks noChangeArrowheads="1"/>
          </p:cNvSpPr>
          <p:nvPr/>
        </p:nvSpPr>
        <p:spPr bwMode="auto">
          <a:xfrm>
            <a:off x="1908175" y="5497513"/>
            <a:ext cx="58785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dirty="0">
                <a:latin typeface="Century Gothic" pitchFamily="34" charset="0"/>
              </a:rPr>
              <a:t>jan.vrbicky@mpsv.cz</a:t>
            </a:r>
          </a:p>
        </p:txBody>
      </p:sp>
      <p:sp>
        <p:nvSpPr>
          <p:cNvPr id="15370" name="TextovéPole 4"/>
          <p:cNvSpPr txBox="1">
            <a:spLocks noChangeArrowheads="1"/>
          </p:cNvSpPr>
          <p:nvPr/>
        </p:nvSpPr>
        <p:spPr bwMode="auto">
          <a:xfrm>
            <a:off x="755650" y="3357563"/>
            <a:ext cx="79946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200" b="1" cap="all" dirty="0">
                <a:latin typeface="Century Gothic" pitchFamily="34" charset="0"/>
              </a:rPr>
              <a:t>Sociálně zdravotní pomezí</a:t>
            </a:r>
          </a:p>
        </p:txBody>
      </p:sp>
    </p:spTree>
    <p:extLst>
      <p:ext uri="{BB962C8B-B14F-4D97-AF65-F5344CB8AC3E}">
        <p14:creationId xmlns:p14="http://schemas.microsoft.com/office/powerpoint/2010/main" val="703402319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Systémové řešení – Zákon o dlouhodobé péči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5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43121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99210D05-300C-4D99-B046-3B00AF18A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Komplexní řešení otázky dlouhodobé péče je podmínkou čerpání prostředků z Národního plánu obnovy. V dané souvislosti je plánováno předložení návrhu právní úpravy dlouhodobé péče, a to do konce roku 2023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připravovaného Výhledu legislativních prací vlády na rok 2023 MPSV předpokládá navrhnout také přípravu návrhu zákona, kterým se mění některé zákony v souvislosti s úpravou zdravotních a sociálních služeb (dlouhodobá péče)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Vzhledem k významnému meziresortnímu přesahu této agendy je pro nás naprosto klíčová úzká spolupráce s Ministerstvem zdravotnictví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a rovněž i s dalšími zainteresovanými subjekty.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97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Systémové řešení – Zákon o dlouhodobé péči Body k projednání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5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43121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99210D05-300C-4D99-B046-3B00AF18A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17000"/>
              </a:lnSpc>
              <a:buFont typeface="Wingdings" panose="05000000000000000000" pitchFamily="2" charset="2"/>
              <a:buChar char=""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Nastavit jasné parametry a rozsah nové systémové úpravy:</a:t>
            </a:r>
          </a:p>
          <a:p>
            <a:pPr lvl="1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cs-CZ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Zda bude připravován samostatný zákon či změnový zákon</a:t>
            </a:r>
          </a:p>
          <a:p>
            <a:pPr lvl="1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Zda budou upravovány pouze služby dlouhodobé péče a v jaké formě (pobytové, terénní apod.), či bude předmětem úpravy systém nastavení dlouhodobé péče tzn. koordinace, provázanost, definice klienta dlouhodobé péče a jeho nároky (posuzování kdo je klientem), financování apod.</a:t>
            </a:r>
          </a:p>
          <a:p>
            <a:pPr lvl="1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Zda je plánována i významná změna financování – např. přechod na pojistný model</a:t>
            </a:r>
          </a:p>
          <a:p>
            <a:pPr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Stanovit časový harmonogram, který odpovídá reálným možnostem a složitosti tématu (záleží rovněž na rozsahu plánované úpravy)</a:t>
            </a:r>
          </a:p>
          <a:p>
            <a:pPr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Rozhodnout, zda bude na pokračování meziresortní pracovní skupiny a aktualizaci členů</a:t>
            </a:r>
          </a:p>
          <a:p>
            <a:pPr lvl="1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endParaRPr lang="cs-CZ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888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Reforma péče o osoby s duševním onemocněním – dosavadní úspěchy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5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43121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99210D05-300C-4D99-B046-3B00AF18A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Vytvoření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center duševního zdraví (CDZ) a z toho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ostrém provozu</a:t>
            </a:r>
          </a:p>
          <a:p>
            <a:pPr lvl="1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všechna CDZ v ostrém provozu jsou součástí krajských sítí sociálních služeb.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spěchem je to, že služby dokáží fungovat, i když se opírají o několik zákonů, 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přes aktuální problém financování CDZ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Shoda na personálním standardu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Dále byl vytvořen systém na hodnocení kvality v CDZ – nyní se pilotuje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Vyjednávání o státním rozpočtu primárně v oblasti investic, kdy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MZdr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 MPSV společně vyjednalo cílovou skupinu osoby s duševním onemocněním i v evropských investičních i neinvestičních programech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onečná shoda na podobě novely zákona o veřejném zdravotním pojištění – </a:t>
            </a:r>
            <a:r>
              <a:rPr lang="cs-CZ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tisk 992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 V rámci poslanecké sněmovny schválen PN, kde je novelizace </a:t>
            </a:r>
            <a:r>
              <a:rPr lang="cs-CZ" sz="1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ZoSS</a:t>
            </a:r>
            <a:r>
              <a:rPr lang="cs-CZ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 – doplnění Center duševního zdraví jako nový druh sociální služby.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Návrh schválen PSP, poté Senátem s PN, PSP dále schválila ve znění předložené Senátem, podepsáno prezidentem dne 27. 9. 21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Účinnost 1. 1. 2025.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419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Reforma péče o osoby s duševním onemocněním – výhledy do budoucna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5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43121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99210D05-300C-4D99-B046-3B00AF18A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Stabilní alokace na potřebné sociální služby</a:t>
            </a:r>
            <a:endParaRPr lang="cs-CZ" b="1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8A27F328-624B-4D2A-B5FD-30ACDE506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262635"/>
              </p:ext>
            </p:extLst>
          </p:nvPr>
        </p:nvGraphicFramePr>
        <p:xfrm>
          <a:off x="166024" y="2348880"/>
          <a:ext cx="8811952" cy="13681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0019">
                  <a:extLst>
                    <a:ext uri="{9D8B030D-6E8A-4147-A177-3AD203B41FA5}">
                      <a16:colId xmlns:a16="http://schemas.microsoft.com/office/drawing/2014/main" val="1329867814"/>
                    </a:ext>
                  </a:extLst>
                </a:gridCol>
                <a:gridCol w="1220019">
                  <a:extLst>
                    <a:ext uri="{9D8B030D-6E8A-4147-A177-3AD203B41FA5}">
                      <a16:colId xmlns:a16="http://schemas.microsoft.com/office/drawing/2014/main" val="553075558"/>
                    </a:ext>
                  </a:extLst>
                </a:gridCol>
                <a:gridCol w="1220019">
                  <a:extLst>
                    <a:ext uri="{9D8B030D-6E8A-4147-A177-3AD203B41FA5}">
                      <a16:colId xmlns:a16="http://schemas.microsoft.com/office/drawing/2014/main" val="3818793125"/>
                    </a:ext>
                  </a:extLst>
                </a:gridCol>
                <a:gridCol w="1220019">
                  <a:extLst>
                    <a:ext uri="{9D8B030D-6E8A-4147-A177-3AD203B41FA5}">
                      <a16:colId xmlns:a16="http://schemas.microsoft.com/office/drawing/2014/main" val="2778656364"/>
                    </a:ext>
                  </a:extLst>
                </a:gridCol>
                <a:gridCol w="1220019">
                  <a:extLst>
                    <a:ext uri="{9D8B030D-6E8A-4147-A177-3AD203B41FA5}">
                      <a16:colId xmlns:a16="http://schemas.microsoft.com/office/drawing/2014/main" val="3844464784"/>
                    </a:ext>
                  </a:extLst>
                </a:gridCol>
                <a:gridCol w="1220019">
                  <a:extLst>
                    <a:ext uri="{9D8B030D-6E8A-4147-A177-3AD203B41FA5}">
                      <a16:colId xmlns:a16="http://schemas.microsoft.com/office/drawing/2014/main" val="2149649908"/>
                    </a:ext>
                  </a:extLst>
                </a:gridCol>
                <a:gridCol w="1491838">
                  <a:extLst>
                    <a:ext uri="{9D8B030D-6E8A-4147-A177-3AD203B41FA5}">
                      <a16:colId xmlns:a16="http://schemas.microsoft.com/office/drawing/2014/main" val="1410918285"/>
                    </a:ext>
                  </a:extLst>
                </a:gridCol>
              </a:tblGrid>
              <a:tr h="402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2020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2021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2022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2023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2024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celkem za 5 let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7620246"/>
                  </a:ext>
                </a:extLst>
              </a:tr>
              <a:tr h="483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Provoz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35 000 000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662 000 000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211 019 254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513 293 174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512 840 005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1 934 152 433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0418726"/>
                  </a:ext>
                </a:extLst>
              </a:tr>
              <a:tr h="483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Investice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210 000 000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210 000 000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210 000 000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210 000 000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+mj-lt"/>
                        <a:buAutoNum type="arabicPeriod" startAt="210"/>
                      </a:pPr>
                      <a:r>
                        <a:rPr lang="cs-CZ" sz="1000">
                          <a:effectLst/>
                        </a:rPr>
                        <a:t>000 000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effectLst/>
                        </a:rPr>
                        <a:t>1 050 000 000 Kč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0716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142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Přehled sociálních služeb pro osoby s duševním onemocněním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5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43121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graphicFrame>
        <p:nvGraphicFramePr>
          <p:cNvPr id="12" name="Zástupný obsah 11">
            <a:extLst>
              <a:ext uri="{FF2B5EF4-FFF2-40B4-BE49-F238E27FC236}">
                <a16:creationId xmlns:a16="http://schemas.microsoft.com/office/drawing/2014/main" id="{48559423-5401-49ED-85E4-6582D045A3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6376169"/>
              </p:ext>
            </p:extLst>
          </p:nvPr>
        </p:nvGraphicFramePr>
        <p:xfrm>
          <a:off x="318355" y="1632949"/>
          <a:ext cx="8507289" cy="4116774"/>
        </p:xfrm>
        <a:graphic>
          <a:graphicData uri="http://schemas.openxmlformats.org/drawingml/2006/table">
            <a:tbl>
              <a:tblPr/>
              <a:tblGrid>
                <a:gridCol w="3834769">
                  <a:extLst>
                    <a:ext uri="{9D8B030D-6E8A-4147-A177-3AD203B41FA5}">
                      <a16:colId xmlns:a16="http://schemas.microsoft.com/office/drawing/2014/main" val="2470789457"/>
                    </a:ext>
                  </a:extLst>
                </a:gridCol>
                <a:gridCol w="1168130">
                  <a:extLst>
                    <a:ext uri="{9D8B030D-6E8A-4147-A177-3AD203B41FA5}">
                      <a16:colId xmlns:a16="http://schemas.microsoft.com/office/drawing/2014/main" val="3039158784"/>
                    </a:ext>
                  </a:extLst>
                </a:gridCol>
                <a:gridCol w="1168130">
                  <a:extLst>
                    <a:ext uri="{9D8B030D-6E8A-4147-A177-3AD203B41FA5}">
                      <a16:colId xmlns:a16="http://schemas.microsoft.com/office/drawing/2014/main" val="1804948313"/>
                    </a:ext>
                  </a:extLst>
                </a:gridCol>
                <a:gridCol w="1168130">
                  <a:extLst>
                    <a:ext uri="{9D8B030D-6E8A-4147-A177-3AD203B41FA5}">
                      <a16:colId xmlns:a16="http://schemas.microsoft.com/office/drawing/2014/main" val="1442004331"/>
                    </a:ext>
                  </a:extLst>
                </a:gridCol>
                <a:gridCol w="1168130">
                  <a:extLst>
                    <a:ext uri="{9D8B030D-6E8A-4147-A177-3AD203B41FA5}">
                      <a16:colId xmlns:a16="http://schemas.microsoft.com/office/drawing/2014/main" val="2579578163"/>
                    </a:ext>
                  </a:extLst>
                </a:gridCol>
              </a:tblGrid>
              <a:tr h="180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Druh služby</a:t>
                      </a: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Počet služeb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Kapacita pobytová 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Kapacita ambulantní 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Kapacita terénní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786973"/>
                  </a:ext>
                </a:extLst>
              </a:tr>
              <a:tr h="180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 denních služeb</a:t>
                      </a: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532778"/>
                  </a:ext>
                </a:extLst>
              </a:tr>
              <a:tr h="180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denní stacionáře</a:t>
                      </a: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727664"/>
                  </a:ext>
                </a:extLst>
              </a:tr>
              <a:tr h="180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domovy pro osoby se zdravotním postižením</a:t>
                      </a: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881043"/>
                  </a:ext>
                </a:extLst>
              </a:tr>
              <a:tr h="180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domovy pro seniory</a:t>
                      </a: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870878"/>
                  </a:ext>
                </a:extLst>
              </a:tr>
              <a:tr h="180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domovy se zvláštním režimem</a:t>
                      </a: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21 971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682893"/>
                  </a:ext>
                </a:extLst>
              </a:tr>
              <a:tr h="180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domy na půl cesty</a:t>
                      </a: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841510"/>
                  </a:ext>
                </a:extLst>
              </a:tr>
              <a:tr h="180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chráněné bydlení</a:t>
                      </a: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1 235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321205"/>
                  </a:ext>
                </a:extLst>
              </a:tr>
              <a:tr h="180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krizová pomoc</a:t>
                      </a: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1226"/>
                  </a:ext>
                </a:extLst>
              </a:tr>
              <a:tr h="180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odborné sociální poradenství</a:t>
                      </a: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1 737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906240"/>
                  </a:ext>
                </a:extLst>
              </a:tr>
              <a:tr h="180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odlehčovací služby</a:t>
                      </a: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169185"/>
                  </a:ext>
                </a:extLst>
              </a:tr>
              <a:tr h="180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osobní asistence</a:t>
                      </a: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1 097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177755"/>
                  </a:ext>
                </a:extLst>
              </a:tr>
              <a:tr h="180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pečovatelská služba</a:t>
                      </a: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5 241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674711"/>
                  </a:ext>
                </a:extLst>
              </a:tr>
              <a:tr h="180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podpora samostatného bydlení</a:t>
                      </a: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551290"/>
                  </a:ext>
                </a:extLst>
              </a:tr>
              <a:tr h="180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služby následné péče</a:t>
                      </a: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615487"/>
                  </a:ext>
                </a:extLst>
              </a:tr>
              <a:tr h="180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sociálně aktivizační služby pro rodiny s dětmi</a:t>
                      </a: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636776"/>
                  </a:ext>
                </a:extLst>
              </a:tr>
              <a:tr h="33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sociálně aktivizační služby pro seniory a osoby se zdravotním postižením</a:t>
                      </a: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936943"/>
                  </a:ext>
                </a:extLst>
              </a:tr>
              <a:tr h="180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sociální rehabilitace</a:t>
                      </a: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2 160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2 334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953082"/>
                  </a:ext>
                </a:extLst>
              </a:tr>
              <a:tr h="180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telefonická krizová pomoc</a:t>
                      </a: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058078"/>
                  </a:ext>
                </a:extLst>
              </a:tr>
              <a:tr h="180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terénní programy</a:t>
                      </a: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050857"/>
                  </a:ext>
                </a:extLst>
              </a:tr>
              <a:tr h="180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tísňová péče</a:t>
                      </a: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31115"/>
                  </a:ext>
                </a:extLst>
              </a:tr>
              <a:tr h="18032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24320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6759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9555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808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239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Reforma péče o osoby s duševním onemocněním – výhledy do budoucna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5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043121"/>
            <a:ext cx="373528" cy="38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99210D05-300C-4D99-B046-3B00AF18A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Navýšení na reformu na provoz sociálních služeb mělo jít přes dotační titul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MZdr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Vyčleněná částka byla přes cca 223 595 000 Kč, požadavek služeb byl 211 019 254 Kč.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Nutno dořešit dofinancování pro rok 2022.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r. 2025 (od 2020) se předpokládá, že celkové navýšení provozu potřebných služeb bude ve výši 1 934 152 433 Kč; V rámci investic se předpokládá celkové navýšení o 2199 lůžek chráněného bydlení a domovů se zvláštním režimem komunitního charakteru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Investice naplněny skrze REACT, NPO, ISPROFIN a IROP+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Další základním cílem do budoucna je připravit zákon, který integruje sociální a zdravotní pomezí do jednoho celku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Další podstatné úkoly nutné změny jsou v oblasti právě posuzování nároku na příspěvek na péči na nárok na invalidní důchod a zároveň na oblast zaměstnávání osob s duševním onemocněním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992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7" y="1331315"/>
            <a:ext cx="1786107" cy="1837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601561" y="3573016"/>
            <a:ext cx="771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latin typeface="Century Gothic" pitchFamily="34" charset="0"/>
              </a:rPr>
              <a:t>Děkuji za pozornost</a:t>
            </a:r>
          </a:p>
        </p:txBody>
      </p:sp>
      <p:sp>
        <p:nvSpPr>
          <p:cNvPr id="10" name="Obdélník 9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70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4500</TotalTime>
  <Words>807</Words>
  <Application>Microsoft Office PowerPoint</Application>
  <PresentationFormat>Předvádění na obrazovce (4:3)</PresentationFormat>
  <Paragraphs>139</Paragraphs>
  <Slides>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</vt:lpstr>
      <vt:lpstr>Motiv systému Office</vt:lpstr>
      <vt:lpstr>Prezentace aplikace PowerPoint</vt:lpstr>
      <vt:lpstr>Systémové řešení – Zákon o dlouhodobé péči</vt:lpstr>
      <vt:lpstr>Systémové řešení – Zákon o dlouhodobé péči Body k projednání</vt:lpstr>
      <vt:lpstr>Reforma péče o osoby s duševním onemocněním – dosavadní úspěchy</vt:lpstr>
      <vt:lpstr>Reforma péče o osoby s duševním onemocněním – výhledy do budoucna</vt:lpstr>
      <vt:lpstr>Přehled sociálních služeb pro osoby s duševním onemocněním</vt:lpstr>
      <vt:lpstr>Reforma péče o osoby s duševním onemocněním – výhledy do budoucna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Martin Kahánek</dc:creator>
  <cp:lastModifiedBy>Vrbický Jan Mgr. (MPSV)</cp:lastModifiedBy>
  <cp:revision>363</cp:revision>
  <cp:lastPrinted>2018-10-25T10:29:49Z</cp:lastPrinted>
  <dcterms:created xsi:type="dcterms:W3CDTF">2015-09-07T11:08:54Z</dcterms:created>
  <dcterms:modified xsi:type="dcterms:W3CDTF">2022-04-21T08:47:42Z</dcterms:modified>
</cp:coreProperties>
</file>