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5" r:id="rId5"/>
    <p:sldId id="258" r:id="rId6"/>
    <p:sldId id="259" r:id="rId7"/>
    <p:sldId id="260" r:id="rId8"/>
    <p:sldId id="261" r:id="rId9"/>
    <p:sldId id="263" r:id="rId10"/>
    <p:sldId id="266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9886" autoAdjust="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51C0417-1E5B-4140-8839-3A16BCF36D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4909" y="1614057"/>
            <a:ext cx="8059194" cy="2971801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REFORMA PSYCHIATRICKÉ PÉČE, ROLE CENTER DUŠEVNÍHO ZDRAVÍ V SYSTÉMU PÉČE, DOPADY NA POSKYTOVATELE ZDRAVOTNÍ A SOCIÁLNÍ PÉČE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DE9398B1-FA09-4A40-84E9-AEB466A43F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22816" y="4793096"/>
            <a:ext cx="7048870" cy="1956047"/>
          </a:xfrm>
        </p:spPr>
        <p:txBody>
          <a:bodyPr>
            <a:normAutofit/>
          </a:bodyPr>
          <a:lstStyle/>
          <a:p>
            <a:pPr algn="r"/>
            <a:endParaRPr lang="cs-CZ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</a:t>
            </a:r>
            <a:r>
              <a:rPr lang="cs-C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Marcela Holčáková</a:t>
            </a:r>
          </a:p>
          <a:p>
            <a:pPr algn="r"/>
            <a:r>
              <a:rPr lang="cs-C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členka výkonné rady OSZSP ČR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AE9E28C0-C3D5-4A05-B99D-1F817C64F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r="84392"/>
          <a:stretch>
            <a:fillRect/>
          </a:stretch>
        </p:blipFill>
        <p:spPr bwMode="auto">
          <a:xfrm>
            <a:off x="9300834" y="153129"/>
            <a:ext cx="2448271" cy="2312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6338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="" xmlns:a16="http://schemas.microsoft.com/office/drawing/2014/main" id="{9EACF5C8-AF61-4021-A0E2-EF07D03BB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9558654" cy="1196267"/>
          </a:xfrm>
        </p:spPr>
        <p:txBody>
          <a:bodyPr>
            <a:noAutofit/>
          </a:bodyPr>
          <a:lstStyle/>
          <a:p>
            <a:pPr algn="ctr"/>
            <a:r>
              <a:rPr lang="cs-CZ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OSZSP ČR podporuje Reformu psychiatrické péče</a:t>
            </a:r>
            <a:endParaRPr lang="cs-CZ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odnadpis 5">
            <a:extLst>
              <a:ext uri="{FF2B5EF4-FFF2-40B4-BE49-F238E27FC236}">
                <a16:creationId xmlns="" xmlns:a16="http://schemas.microsoft.com/office/drawing/2014/main" id="{25A4753F-3B6F-403E-89A4-7493DCD72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2050742"/>
            <a:ext cx="10661450" cy="4358935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její cíl zlepšit kvalitu života lidí s duševním onemocněním</a:t>
            </a:r>
          </a:p>
          <a:p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a to s primární orientací na potřeby osob s duševním onemocněním, na personál a finanční zajištění. </a:t>
            </a:r>
          </a:p>
          <a:p>
            <a:endParaRPr lang="cs-CZ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Motto:</a:t>
            </a:r>
          </a:p>
          <a:p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„Myslíš si, že už nemůžeš dál, jsi na konci svých sil.</a:t>
            </a:r>
          </a:p>
          <a:p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 tom tě naplní síly nové. A právě to je život.“</a:t>
            </a:r>
          </a:p>
          <a:p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F. Kafka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Tx/>
              <a:buChar char="-"/>
            </a:pPr>
            <a:endParaRPr lang="cs-CZ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Tx/>
              <a:buChar char="-"/>
            </a:pPr>
            <a:endParaRPr lang="cs-CZ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79D9DA4C-229A-46E7-A3E7-3BCF86349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r="84392"/>
          <a:stretch>
            <a:fillRect/>
          </a:stretch>
        </p:blipFill>
        <p:spPr bwMode="auto">
          <a:xfrm>
            <a:off x="10242866" y="133165"/>
            <a:ext cx="175360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253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0CAD753-224A-4712-8A93-E361AE68C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21. 4. 2022</a:t>
            </a:r>
            <a:endParaRPr lang="cs-CZ" sz="2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7989E9F-A913-4389-AA33-2BCA83268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5717" y="470262"/>
            <a:ext cx="8534400" cy="3655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cs-CZ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8050C68E-6C73-48A8-83D9-52505378C7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r="84392"/>
          <a:stretch>
            <a:fillRect/>
          </a:stretch>
        </p:blipFill>
        <p:spPr bwMode="auto">
          <a:xfrm>
            <a:off x="4444749" y="3176688"/>
            <a:ext cx="2448271" cy="2312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340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="" xmlns:a16="http://schemas.microsoft.com/office/drawing/2014/main" id="{9EACF5C8-AF61-4021-A0E2-EF07D03BB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1196267"/>
          </a:xfrm>
        </p:spPr>
        <p:txBody>
          <a:bodyPr>
            <a:noAutofit/>
          </a:bodyPr>
          <a:lstStyle/>
          <a:p>
            <a:pPr algn="ctr"/>
            <a:r>
              <a:rPr lang="cs-CZ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Reforma psychiatrické péče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="" xmlns:a16="http://schemas.microsoft.com/office/drawing/2014/main" id="{25A4753F-3B6F-403E-89A4-7493DCD72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2050742"/>
            <a:ext cx="10661450" cy="435893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3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Netýká se jen oboru psychiatrie, ale celého systému péče o lidi s duševním onemocněním.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je zaměřena na pacienty propuštěné z psychiatrických nemocnic s dopadem na sociální služby. 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79D9DA4C-229A-46E7-A3E7-3BCF86349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r="84392"/>
          <a:stretch>
            <a:fillRect/>
          </a:stretch>
        </p:blipFill>
        <p:spPr bwMode="auto">
          <a:xfrm>
            <a:off x="10242866" y="133165"/>
            <a:ext cx="175360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4287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="" xmlns:a16="http://schemas.microsoft.com/office/drawing/2014/main" id="{9EACF5C8-AF61-4021-A0E2-EF07D03BB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377" y="364637"/>
            <a:ext cx="11007634" cy="175577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sz="4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</a:t>
            </a:r>
            <a:r>
              <a:rPr lang="cs-CZ" sz="4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reformy psychiatrické péče</a:t>
            </a:r>
            <a:br>
              <a:rPr lang="cs-CZ" sz="4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(2013)</a:t>
            </a:r>
            <a:endParaRPr lang="cs-CZ" sz="2700" dirty="0"/>
          </a:p>
        </p:txBody>
      </p:sp>
      <p:sp>
        <p:nvSpPr>
          <p:cNvPr id="6" name="Podnadpis 5">
            <a:extLst>
              <a:ext uri="{FF2B5EF4-FFF2-40B4-BE49-F238E27FC236}">
                <a16:creationId xmlns="" xmlns:a16="http://schemas.microsoft.com/office/drawing/2014/main" id="{25A4753F-3B6F-403E-89A4-7493DCD72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2094717"/>
            <a:ext cx="10661450" cy="4358935"/>
          </a:xfrm>
        </p:spPr>
        <p:txBody>
          <a:bodyPr>
            <a:noAutofit/>
            <a:scene3d>
              <a:camera prst="orthographicFront"/>
              <a:lightRig rig="threePt" dir="t"/>
            </a:scene3d>
            <a:sp3d prstMaterial="metal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Zvýšit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kvalitu psychiatrické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péče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systémovou změnou organizace jejího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poskytování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Omezit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stigmatizaci duševně nemocných a oboru psychiatrie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obecně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Zvýšit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spokojenost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uživatelů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poskytovanou psychiatrickou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péčí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Zvýšit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efektivitu psychiatrické péče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včasnou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diagnostikou a identifikací skryté psychiatrické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nemocnosti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Zvýšit </a:t>
            </a:r>
            <a:r>
              <a:rPr lang="cs-CZ" sz="24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úspěšnost plnohodnotného začleňování duševně nemocných do </a:t>
            </a:r>
            <a:r>
              <a:rPr lang="cs-CZ" sz="24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Zlepšit </a:t>
            </a:r>
            <a:r>
              <a:rPr lang="cs-CZ" sz="24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provázanost zdravotních, sociálních a dalších návazných </a:t>
            </a:r>
            <a:r>
              <a:rPr lang="cs-CZ" sz="24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manizovat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psychiatrickou péči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79D9DA4C-229A-46E7-A3E7-3BCF86349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r="84392"/>
          <a:stretch>
            <a:fillRect/>
          </a:stretch>
        </p:blipFill>
        <p:spPr bwMode="auto">
          <a:xfrm>
            <a:off x="10242866" y="133165"/>
            <a:ext cx="175360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8017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="" xmlns:a16="http://schemas.microsoft.com/office/drawing/2014/main" id="{9EACF5C8-AF61-4021-A0E2-EF07D03BB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1196267"/>
          </a:xfrm>
        </p:spPr>
        <p:txBody>
          <a:bodyPr>
            <a:noAutofit/>
          </a:bodyPr>
          <a:lstStyle/>
          <a:p>
            <a:pPr algn="ctr"/>
            <a:r>
              <a:rPr lang="cs-CZ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Reforma psychiatrické </a:t>
            </a:r>
            <a:r>
              <a:rPr lang="cs-CZ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péče  a  praxe …….?????</a:t>
            </a:r>
            <a:endParaRPr lang="cs-CZ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odnadpis 5">
            <a:extLst>
              <a:ext uri="{FF2B5EF4-FFF2-40B4-BE49-F238E27FC236}">
                <a16:creationId xmlns="" xmlns:a16="http://schemas.microsoft.com/office/drawing/2014/main" id="{25A4753F-3B6F-403E-89A4-7493DCD72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2050742"/>
            <a:ext cx="10661450" cy="4358935"/>
          </a:xfrm>
        </p:spPr>
        <p:txBody>
          <a:bodyPr>
            <a:normAutofit lnSpcReduction="10000"/>
          </a:bodyPr>
          <a:lstStyle/>
          <a:p>
            <a:endParaRPr lang="cs-CZ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nacházíme? 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 směřujeme? 			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Dopady reformy psychiatrické péče v praxi? 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dopady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reformy na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osoby s duševním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onemocněním?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dopadá reforma na zaměstnance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sociálních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službách? 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potřeba změnit? 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reformu vnímáme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členové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odborů - zaměstnanci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sociálních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…………..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79D9DA4C-229A-46E7-A3E7-3BCF86349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r="84392"/>
          <a:stretch>
            <a:fillRect/>
          </a:stretch>
        </p:blipFill>
        <p:spPr bwMode="auto">
          <a:xfrm>
            <a:off x="10242866" y="133165"/>
            <a:ext cx="175360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570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="" xmlns:a16="http://schemas.microsoft.com/office/drawing/2014/main" id="{9EACF5C8-AF61-4021-A0E2-EF07D03BB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1" y="685799"/>
            <a:ext cx="9382897" cy="1196267"/>
          </a:xfrm>
        </p:spPr>
        <p:txBody>
          <a:bodyPr>
            <a:noAutofit/>
          </a:bodyPr>
          <a:lstStyle/>
          <a:p>
            <a:pPr algn="ctr"/>
            <a:r>
              <a:rPr lang="cs-CZ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Dopady reformy na osoby </a:t>
            </a:r>
            <a:br>
              <a:rPr lang="cs-CZ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cs-CZ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duševním  onemocněním</a:t>
            </a:r>
            <a:endParaRPr lang="cs-CZ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odnadpis 5">
            <a:extLst>
              <a:ext uri="{FF2B5EF4-FFF2-40B4-BE49-F238E27FC236}">
                <a16:creationId xmlns="" xmlns:a16="http://schemas.microsoft.com/office/drawing/2014/main" id="{25A4753F-3B6F-403E-89A4-7493DCD72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1" y="2259747"/>
            <a:ext cx="10661450" cy="4358935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Dekompenzace osob s duševním onemocněním po propuštění z PN</a:t>
            </a: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- nejsou zmapovány potřeby osob</a:t>
            </a: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- nepřipravenost osob na život v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komunitě</a:t>
            </a:r>
          </a:p>
          <a:p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(ústavismus a dopady)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- nepřipravenost terénu pro propuštěné osoby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Důsledky: 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- opakované hospitalizace</a:t>
            </a:r>
          </a:p>
          <a:p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- dopady na poskytovatele sociálních služeb</a:t>
            </a:r>
          </a:p>
          <a:p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79D9DA4C-229A-46E7-A3E7-3BCF86349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r="84392"/>
          <a:stretch>
            <a:fillRect/>
          </a:stretch>
        </p:blipFill>
        <p:spPr bwMode="auto">
          <a:xfrm>
            <a:off x="10242866" y="133165"/>
            <a:ext cx="175360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4975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="" xmlns:a16="http://schemas.microsoft.com/office/drawing/2014/main" id="{9EACF5C8-AF61-4021-A0E2-EF07D03BB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503" y="868679"/>
            <a:ext cx="10138363" cy="1364943"/>
          </a:xfrm>
        </p:spPr>
        <p:txBody>
          <a:bodyPr>
            <a:noAutofit/>
          </a:bodyPr>
          <a:lstStyle/>
          <a:p>
            <a:pPr algn="ctr"/>
            <a:r>
              <a:rPr lang="cs-CZ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Dopady reformy na </a:t>
            </a:r>
            <a:r>
              <a:rPr lang="cs-CZ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Poskytovatele  sociálních služeb</a:t>
            </a:r>
            <a:endParaRPr lang="cs-CZ" sz="4400" dirty="0"/>
          </a:p>
        </p:txBody>
      </p:sp>
      <p:sp>
        <p:nvSpPr>
          <p:cNvPr id="6" name="Podnadpis 5">
            <a:extLst>
              <a:ext uri="{FF2B5EF4-FFF2-40B4-BE49-F238E27FC236}">
                <a16:creationId xmlns="" xmlns:a16="http://schemas.microsoft.com/office/drawing/2014/main" id="{25A4753F-3B6F-403E-89A4-7493DCD72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755" y="2233622"/>
            <a:ext cx="10661450" cy="435893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Propuštění pacienti narušují soužití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Příchod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klientů nedostatečně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zaléčených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Neodpovídající soc. služby k potřebám propuštěných pacientů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Chybí uzavřená oddělení v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zařízeních (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útěkové tendence)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sociálních služeb přicházejí klienti, kteří do sociálních služeb nepatří – není naděje na přestěhování do odpovídající služby (nedostatek zařízení, klient není v nepříznivé sociální situaci)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Chybí návazné služby (odpovídající cílové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skupině)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Chybí psychiatři, psychiatrické sestry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79D9DA4C-229A-46E7-A3E7-3BCF86349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r="84392"/>
          <a:stretch>
            <a:fillRect/>
          </a:stretch>
        </p:blipFill>
        <p:spPr bwMode="auto">
          <a:xfrm>
            <a:off x="10242866" y="133165"/>
            <a:ext cx="175360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0399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="" xmlns:a16="http://schemas.microsoft.com/office/drawing/2014/main" id="{9EACF5C8-AF61-4021-A0E2-EF07D03BB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868679"/>
            <a:ext cx="9558654" cy="1364943"/>
          </a:xfrm>
        </p:spPr>
        <p:txBody>
          <a:bodyPr>
            <a:noAutofit/>
          </a:bodyPr>
          <a:lstStyle/>
          <a:p>
            <a:pPr algn="ctr"/>
            <a:r>
              <a:rPr lang="cs-CZ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Dopady reformy na zaměstnance sociálních služeb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="" xmlns:a16="http://schemas.microsoft.com/office/drawing/2014/main" id="{25A4753F-3B6F-403E-89A4-7493DCD72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881" y="2433919"/>
            <a:ext cx="10661450" cy="435893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oblasti pracovně právní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např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útěky klienta –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vedou k ukončení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pracovního poměru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Nedostatek personálu v sociálních službách –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kompenzuje se přijímáním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zaměstnanců z cizích zemí - jazyková bariéra – poruchy chování klientů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Nedostatek personálu v sociálních službách –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náročné pro zajištění zvýšené péče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osoby s duševním onemocněním (bezpečné poskytování sociálních služeb)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Vzdělávání zaměstnanců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(přístupy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osobám s duševním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onemocněním, metody – </a:t>
            </a:r>
            <a:r>
              <a:rPr lang="cs-CZ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supervize)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79D9DA4C-229A-46E7-A3E7-3BCF86349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r="84392"/>
          <a:stretch>
            <a:fillRect/>
          </a:stretch>
        </p:blipFill>
        <p:spPr bwMode="auto">
          <a:xfrm>
            <a:off x="10242866" y="133165"/>
            <a:ext cx="175360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8453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="" xmlns:a16="http://schemas.microsoft.com/office/drawing/2014/main" id="{9EACF5C8-AF61-4021-A0E2-EF07D03BB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1196267"/>
          </a:xfrm>
        </p:spPr>
        <p:txBody>
          <a:bodyPr>
            <a:noAutofit/>
          </a:bodyPr>
          <a:lstStyle/>
          <a:p>
            <a:pPr algn="ctr"/>
            <a:r>
              <a:rPr lang="cs-CZ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Reforma psychiatrické péče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="" xmlns:a16="http://schemas.microsoft.com/office/drawing/2014/main" id="{25A4753F-3B6F-403E-89A4-7493DCD72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881" y="2399084"/>
            <a:ext cx="10661450" cy="4358935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Shrnutí: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Nepřipravenost pacientů do komunitních služeb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Nepřipravenost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terénu pro propuštěné pacienty z psychiatrických nemocnic</a:t>
            </a:r>
          </a:p>
          <a:p>
            <a:pPr marL="571500" indent="-5715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Nezajištění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dostatečného počtu potřebných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 v terénu dle zmapovaných potřeb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pacientů</a:t>
            </a:r>
          </a:p>
          <a:p>
            <a:pPr>
              <a:lnSpc>
                <a:spcPct val="110000"/>
              </a:lnSpc>
            </a:pP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(? komunitních DZR, ? CHB, ? bytů, ? CDZ ….)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Tx/>
              <a:buChar char="-"/>
            </a:pPr>
            <a:endParaRPr lang="cs-CZ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Tx/>
              <a:buChar char="-"/>
            </a:pPr>
            <a:endParaRPr lang="cs-CZ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79D9DA4C-229A-46E7-A3E7-3BCF86349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r="84392"/>
          <a:stretch>
            <a:fillRect/>
          </a:stretch>
        </p:blipFill>
        <p:spPr bwMode="auto">
          <a:xfrm>
            <a:off x="10242866" y="133165"/>
            <a:ext cx="175360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830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="" xmlns:a16="http://schemas.microsoft.com/office/drawing/2014/main" id="{9EACF5C8-AF61-4021-A0E2-EF07D03BB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1196267"/>
          </a:xfrm>
        </p:spPr>
        <p:txBody>
          <a:bodyPr>
            <a:noAutofit/>
          </a:bodyPr>
          <a:lstStyle/>
          <a:p>
            <a:pPr algn="ctr"/>
            <a:r>
              <a:rPr lang="cs-CZ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Reforma psychiatrické péče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="" xmlns:a16="http://schemas.microsoft.com/office/drawing/2014/main" id="{25A4753F-3B6F-403E-89A4-7493DCD72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2050742"/>
            <a:ext cx="10661450" cy="4358935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Zmapování potřeb, dovedností a schopností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pacientů s  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duševním onemocněním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(míra podpory) 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Příprava pacientů na přechod do terénu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Příprava terénu na příchod pacientů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Zajistit dostatek odpovídajících sociálních služeb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Zajištění finančních prostředků pro sociální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Personální zajištění sociálních služeb (nárůst personálu, v případě intenzivní podpory 1 zaměstnanec na 1 klienta) 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Tx/>
              <a:buChar char="-"/>
            </a:pPr>
            <a:endParaRPr lang="cs-CZ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Tx/>
              <a:buChar char="-"/>
            </a:pPr>
            <a:endParaRPr lang="cs-CZ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79D9DA4C-229A-46E7-A3E7-3BCF86349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r="84392"/>
          <a:stretch>
            <a:fillRect/>
          </a:stretch>
        </p:blipFill>
        <p:spPr bwMode="auto">
          <a:xfrm>
            <a:off x="10242866" y="133165"/>
            <a:ext cx="175360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871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309</TotalTime>
  <Words>454</Words>
  <Application>Microsoft Office PowerPoint</Application>
  <PresentationFormat>Vlastní</PresentationFormat>
  <Paragraphs>73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Řez</vt:lpstr>
      <vt:lpstr>REFORMA PSYCHIATRICKÉ PÉČE, ROLE CENTER DUŠEVNÍHO ZDRAVÍ V SYSTÉMU PÉČE, DOPADY NA POSKYTOVATELE ZDRAVOTNÍ A SOCIÁLNÍ PÉČE</vt:lpstr>
      <vt:lpstr>Reforma psychiatrické péče</vt:lpstr>
      <vt:lpstr>                     Strategie reformy psychiatrické péče (2013)</vt:lpstr>
      <vt:lpstr>Reforma psychiatrické péče  a  praxe …….?????</vt:lpstr>
      <vt:lpstr>Dopady reformy na osoby  s  duševním  onemocněním</vt:lpstr>
      <vt:lpstr>Dopady reformy na Poskytovatele  sociálních služeb</vt:lpstr>
      <vt:lpstr>Dopady reformy na zaměstnance sociálních služeb</vt:lpstr>
      <vt:lpstr>Reforma psychiatrické péče</vt:lpstr>
      <vt:lpstr>Reforma psychiatrické péče</vt:lpstr>
      <vt:lpstr>OSZSP ČR podporuje Reformu psychiatrické péče</vt:lpstr>
      <vt:lpstr>   21. 4. 2022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REFORMA PSYCHIATRICKÉ PÉČE, ROLE CENTER DUŠEVNÍHO ZDRAVÍ V SYSTÉMU PÉČE, DOPADY NA POSKYTOVATELE ZDRAVOTNÍ A SOCIÁLNÍ PÉČE</dc:title>
  <dc:creator>Hnykova</dc:creator>
  <cp:lastModifiedBy>Vlastník</cp:lastModifiedBy>
  <cp:revision>25</cp:revision>
  <dcterms:created xsi:type="dcterms:W3CDTF">2022-03-31T14:37:02Z</dcterms:created>
  <dcterms:modified xsi:type="dcterms:W3CDTF">2022-04-19T19:29:54Z</dcterms:modified>
</cp:coreProperties>
</file>