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71" r:id="rId6"/>
    <p:sldId id="272" r:id="rId7"/>
    <p:sldId id="259" r:id="rId8"/>
    <p:sldId id="258" r:id="rId9"/>
    <p:sldId id="257" r:id="rId10"/>
    <p:sldId id="261" r:id="rId11"/>
    <p:sldId id="262" r:id="rId12"/>
    <p:sldId id="269" r:id="rId13"/>
    <p:sldId id="270" r:id="rId14"/>
    <p:sldId id="274" r:id="rId15"/>
  </p:sldIdLst>
  <p:sldSz cx="12192000" cy="6858000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33"/>
    <a:srgbClr val="096713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109" d="100"/>
          <a:sy n="109" d="100"/>
        </p:scale>
        <p:origin x="81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A4ACA7-1AAD-4E03-B17E-F5AE675BB5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41A69-5AB1-4769-8FEF-B413DBA3C0D0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8325-7881-4E9A-863A-4A697CE8529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8325-7881-4E9A-863A-4A697CE8529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5029200"/>
            <a:ext cx="10363200" cy="704850"/>
          </a:xfrm>
        </p:spPr>
        <p:txBody>
          <a:bodyPr/>
          <a:lstStyle>
            <a:lvl1pPr>
              <a:defRPr sz="3600">
                <a:solidFill>
                  <a:srgbClr val="09671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0" y="5578475"/>
            <a:ext cx="103632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9671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37600" y="1676400"/>
            <a:ext cx="2438400" cy="5029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22400" y="1676400"/>
            <a:ext cx="7112000" cy="5029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2400" y="2438400"/>
            <a:ext cx="4775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00800" y="2438400"/>
            <a:ext cx="4775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676400"/>
            <a:ext cx="9753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438400"/>
            <a:ext cx="9753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otnickeodbory.cz/sekce/sekce-nemocnic-2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3861048"/>
            <a:ext cx="7772400" cy="70485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Reforma psychiatrické péče</a:t>
            </a:r>
            <a:b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zkušenosti OSZSP ČR</a:t>
            </a:r>
            <a:endParaRPr lang="ru-RU" dirty="0">
              <a:solidFill>
                <a:srgbClr val="333333"/>
              </a:solidFill>
              <a:latin typeface="Arial Black" panose="020B0A04020102020204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21. duben 2022 OSZSP ČR</a:t>
            </a:r>
            <a:endParaRPr lang="en-US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72791CB-D9EA-40F2-9FBC-CA2E8381FA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5" y="876563"/>
            <a:ext cx="2695056" cy="26546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9E08E2D-A6DC-47F6-B236-4EDDE5388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 Black" panose="020B0A04020102020204" pitchFamily="34" charset="0"/>
              </a:rPr>
              <a:t>REALIZACE SHRNUTÍ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098F654D-8E1C-4507-8ED5-F230BB13D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1700808"/>
            <a:ext cx="9217024" cy="42672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latin typeface="Arial Black" panose="020B0A04020102020204" pitchFamily="34" charset="0"/>
              </a:rPr>
              <a:t>Komunikace Transformačního týmu a zaměstnanců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sz="2400" dirty="0">
                <a:latin typeface="Arial Black" panose="020B0A04020102020204" pitchFamily="34" charset="0"/>
              </a:rPr>
              <a:t>od roku 2018 jsme pořádali 1x za měsíc setkávání transformačního týmu se zaměstnanci prostřednictvím přednášek/ diskusí v Divadle za Plotem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sz="2400" dirty="0">
                <a:latin typeface="Arial Black" panose="020B0A04020102020204" pitchFamily="34" charset="0"/>
              </a:rPr>
              <a:t>informace o transformaci směrem k zaměstnancům proudí přes interní webové stránky (záložka transformace), prostřednictvím </a:t>
            </a:r>
            <a:r>
              <a:rPr lang="cs-CZ" sz="2400" dirty="0" err="1">
                <a:latin typeface="Arial Black" panose="020B0A04020102020204" pitchFamily="34" charset="0"/>
              </a:rPr>
              <a:t>Newsletteru</a:t>
            </a:r>
            <a:r>
              <a:rPr lang="cs-CZ" sz="2400" dirty="0">
                <a:latin typeface="Arial Black" panose="020B0A04020102020204" pitchFamily="34" charset="0"/>
              </a:rPr>
              <a:t> mailovou korespondencí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sz="2400" dirty="0">
                <a:latin typeface="Arial Black" panose="020B0A04020102020204" pitchFamily="34" charset="0"/>
              </a:rPr>
              <a:t>informace jsou průběžně sdíleny vedením směrem k zaměstnancům v rámci jednotlivých organizačních jednotek  </a:t>
            </a:r>
            <a:endParaRPr lang="cs-CZ" altLang="cs-CZ" sz="2400" dirty="0">
              <a:latin typeface="Arial Black" panose="020B0A040201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C92253-0476-4627-829C-B1E0A881F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BCF6523F-082C-4737-BBA3-B6D1B7EE3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9753600" cy="715963"/>
          </a:xfrm>
        </p:spPr>
        <p:txBody>
          <a:bodyPr/>
          <a:lstStyle/>
          <a:p>
            <a:r>
              <a:rPr lang="cs-CZ" altLang="cs-CZ" dirty="0">
                <a:latin typeface="Arial Black" panose="020B0A04020102020204" pitchFamily="34" charset="0"/>
              </a:rPr>
              <a:t>REALIZACE - SHRNUTÍ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F7727D26-E01B-4A7B-A209-4796AEAC2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350" y="1700808"/>
            <a:ext cx="9289032" cy="4267200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Dlouhodobě hospitalizované pacienty propouštíme až po zajištění následné péče, díky plošně nastavené multidisciplinární spolupráci v rámci nemocnice a navázanými smlouvami s komunitními službami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KVALITA PSYCHIATRICKÉ PÉČE SOUVISÍ S POČTEM A KVALITOU PERSONÁLU kterého je stále nedostatek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Dle finančních možností dochází k obnově jednotlivých oddělení a revitalizaci areálu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Transformační tým v březnu 2022 se stal součástí nově restrukturalizovaného Úseku transformace a kvality řízení</a:t>
            </a:r>
          </a:p>
          <a:p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DD51C3-FF20-4250-AE78-C01D825094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76673"/>
            <a:ext cx="9361040" cy="71596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doporučení pro CDZ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984" y="2019817"/>
            <a:ext cx="7937079" cy="426720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Příklad a doporučení</a:t>
            </a:r>
          </a:p>
          <a:p>
            <a:r>
              <a:rPr lang="cs-CZ" u="sng" dirty="0">
                <a:solidFill>
                  <a:srgbClr val="333333"/>
                </a:solidFill>
                <a:latin typeface="Arial Black" panose="020B0A04020102020204" pitchFamily="34" charset="0"/>
              </a:rPr>
              <a:t>Personální obsazení: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Fáze pilotní - následuje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1 lékař - následuje 0,5 úvazku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1 psycholog – pokračuje beze změny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4 všeobecné sestry, z toho 2 se specializovanou způsobilostí – </a:t>
            </a:r>
            <a:r>
              <a:rPr lang="cs-CZ" dirty="0" err="1">
                <a:solidFill>
                  <a:srgbClr val="333333"/>
                </a:solidFill>
                <a:latin typeface="Arial Black" panose="020B0A04020102020204" pitchFamily="34" charset="0"/>
              </a:rPr>
              <a:t>vykaz</a:t>
            </a: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. výkonů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2 sociální pracovníci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7C3B71-2F7B-4A94-8F36-2359C8B61B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422802"/>
            <a:ext cx="10153128" cy="715963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doporučení pro CDZ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000" y="1844824"/>
            <a:ext cx="8245336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Doporučení: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Bytový problém klientů, nedostatek odborníků, financí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CDZ posílit o koordinátora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administrativa, kontrola výkonů, vykazování, statistika,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komunikace mezi CDZ, psych.ambulancemi, </a:t>
            </a:r>
            <a:r>
              <a:rPr lang="cs-CZ" dirty="0" err="1">
                <a:solidFill>
                  <a:srgbClr val="333333"/>
                </a:solidFill>
                <a:latin typeface="Arial Black" panose="020B0A04020102020204" pitchFamily="34" charset="0"/>
              </a:rPr>
              <a:t>obv</a:t>
            </a: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. lékaři,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telefonické kontakty, propagace CDZ</a:t>
            </a:r>
          </a:p>
          <a:p>
            <a:pPr marL="457200" lvl="1" indent="0">
              <a:buNone/>
            </a:pPr>
            <a:endParaRPr lang="cs-CZ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Ve zdravotnickém zařízení (oblast regionálního působení) by měl být zaměstnanec </a:t>
            </a:r>
          </a:p>
          <a:p>
            <a:pPr marL="756000"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spolupráce s koordinátorem CDZ, </a:t>
            </a:r>
          </a:p>
          <a:p>
            <a:pPr marL="756000">
              <a:buFont typeface="Wingdings" panose="05000000000000000000" pitchFamily="2" charset="2"/>
              <a:buChar char="v"/>
            </a:pPr>
            <a:r>
              <a:rPr lang="cs-CZ" dirty="0" err="1">
                <a:solidFill>
                  <a:srgbClr val="333333"/>
                </a:solidFill>
                <a:latin typeface="Arial Black" panose="020B0A04020102020204" pitchFamily="34" charset="0"/>
              </a:rPr>
              <a:t>info</a:t>
            </a: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 předávat  multidisciplinárnímu týmu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9E2F56-3363-4DA2-B03E-E2C5787847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422802"/>
            <a:ext cx="10153128" cy="715963"/>
          </a:xfrm>
        </p:spPr>
        <p:txBody>
          <a:bodyPr/>
          <a:lstStyle/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za zaměstnance psychiatrických nemocnic a léčeben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000" y="1844824"/>
            <a:ext cx="8245336" cy="2376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Děkujeme za pozornost</a:t>
            </a:r>
          </a:p>
          <a:p>
            <a:pPr>
              <a:buNone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Jitka Neplechová Šilhanová</a:t>
            </a:r>
          </a:p>
          <a:p>
            <a:pPr>
              <a:buNone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Zuzana Černá</a:t>
            </a:r>
          </a:p>
          <a:p>
            <a:pPr>
              <a:buNone/>
            </a:pPr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Lenka Smolová 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9E2F56-3363-4DA2-B03E-E2C5787847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030C4DB-F586-43D4-8AB4-64F0A32F71B2}"/>
              </a:ext>
            </a:extLst>
          </p:cNvPr>
          <p:cNvSpPr txBox="1"/>
          <p:nvPr/>
        </p:nvSpPr>
        <p:spPr>
          <a:xfrm>
            <a:off x="839416" y="5877272"/>
            <a:ext cx="1044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B050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https://www.zdravotnickeodbory.cz/sekce/sekce-nemocnic-2/</a:t>
            </a:r>
            <a:endParaRPr lang="cs-CZ" sz="2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D9A8F5A-0CA7-4980-8E04-7EA0F7EE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32656"/>
            <a:ext cx="9753600" cy="715963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Pohledy různých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2842692"/>
            <a:ext cx="9145016" cy="2227527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Pohled z psychiatrických nemocnic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Pohled zařízení sociální péče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Pohled zdravotnické záchranné služby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A432EF3-89FC-454F-AAE2-4C97D808B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1504" y="404665"/>
            <a:ext cx="8208912" cy="715963"/>
          </a:xfrm>
        </p:spPr>
        <p:txBody>
          <a:bodyPr/>
          <a:lstStyle/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pohled psychiatrických nemocnic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416" y="1844824"/>
            <a:ext cx="7848872" cy="4267200"/>
          </a:xfrm>
        </p:spPr>
        <p:txBody>
          <a:bodyPr/>
          <a:lstStyle/>
          <a:p>
            <a:r>
              <a:rPr lang="cs-CZ" sz="2800" dirty="0">
                <a:solidFill>
                  <a:srgbClr val="333333"/>
                </a:solidFill>
                <a:latin typeface="Arial Black" panose="020B0A04020102020204" pitchFamily="34" charset="0"/>
              </a:rPr>
              <a:t>Pohled zaměstnanců psychiatrických nemocnic  – Jitka NEPLECHOVÁ, Psychiatrická léčebna Šternberk, Soňa VYTISKOVÁ, PN Dobřany</a:t>
            </a:r>
          </a:p>
          <a:p>
            <a:r>
              <a:rPr lang="cs-CZ" sz="2800" dirty="0">
                <a:solidFill>
                  <a:srgbClr val="333333"/>
                </a:solidFill>
                <a:latin typeface="Arial Black" panose="020B0A04020102020204" pitchFamily="34" charset="0"/>
              </a:rPr>
              <a:t>Pohled na realizaci transformačních cílů – Zuzana ČERNÁ, PN Bohnice</a:t>
            </a:r>
          </a:p>
          <a:p>
            <a:r>
              <a:rPr lang="cs-CZ" sz="2800" dirty="0">
                <a:solidFill>
                  <a:srgbClr val="333333"/>
                </a:solidFill>
                <a:latin typeface="Arial Black" panose="020B0A04020102020204" pitchFamily="34" charset="0"/>
              </a:rPr>
              <a:t>Doporučení pro CDZ – Lenka SMOLOVÁ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CF92C4-B79F-46C6-BB65-D92CBCB4DA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758" y="313928"/>
            <a:ext cx="9145016" cy="715963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pohled zaměstnanců psychiatrických nemocnic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276872"/>
            <a:ext cx="8424936" cy="4267200"/>
          </a:xfrm>
        </p:spPr>
        <p:txBody>
          <a:bodyPr/>
          <a:lstStyle/>
          <a:p>
            <a:r>
              <a:rPr lang="cs-CZ" sz="2800" dirty="0">
                <a:latin typeface="Arial Black" panose="020B0A04020102020204" pitchFamily="34" charset="0"/>
              </a:rPr>
              <a:t>Zpopularizování psychiatrie nejen v oblasti léčby, ale i zaměstnanosti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informační kampaň,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Výstupy z řad odborníků, ne amatérů</a:t>
            </a:r>
          </a:p>
          <a:p>
            <a:r>
              <a:rPr lang="cs-CZ" sz="2800" dirty="0">
                <a:latin typeface="Arial Black" panose="020B0A04020102020204" pitchFamily="34" charset="0"/>
              </a:rPr>
              <a:t>Zajištění kvality a počtu personálu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otázka vzdělávání, nedostatek personálu 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nezájem nezdravotnického personálu</a:t>
            </a:r>
          </a:p>
          <a:p>
            <a:r>
              <a:rPr lang="cs-CZ" sz="2800" dirty="0">
                <a:latin typeface="Arial Black" panose="020B0A04020102020204" pitchFamily="34" charset="0"/>
              </a:rPr>
              <a:t>Plnění personálních standardů</a:t>
            </a:r>
          </a:p>
          <a:p>
            <a:pPr>
              <a:buNone/>
            </a:pPr>
            <a:r>
              <a:rPr lang="cs-CZ" sz="2800" dirty="0">
                <a:latin typeface="Arial Black" panose="020B0A04020102020204" pitchFamily="34" charset="0"/>
              </a:rPr>
              <a:t>	-</a:t>
            </a:r>
            <a:r>
              <a:rPr lang="cs-CZ" sz="2400" dirty="0">
                <a:latin typeface="Arial Black" panose="020B0A04020102020204" pitchFamily="34" charset="0"/>
              </a:rPr>
              <a:t> pomáhají CDZ? </a:t>
            </a:r>
          </a:p>
          <a:p>
            <a:pPr>
              <a:buNone/>
            </a:pPr>
            <a:r>
              <a:rPr lang="cs-CZ" sz="2800" dirty="0">
                <a:latin typeface="Arial Black" panose="020B0A04020102020204" pitchFamily="34" charset="0"/>
              </a:rPr>
              <a:t>	</a:t>
            </a:r>
            <a:endParaRPr lang="cs-CZ" sz="2800" b="1" dirty="0">
              <a:latin typeface="Arial Black" panose="020B0A040201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89F042-F61D-4591-A035-B29198DB6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758" y="313928"/>
            <a:ext cx="9145016" cy="715963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OSZSP ČR – pohled zaměstnanců psychiatrických nemocnic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276872"/>
            <a:ext cx="8424936" cy="4267200"/>
          </a:xfrm>
        </p:spPr>
        <p:txBody>
          <a:bodyPr/>
          <a:lstStyle/>
          <a:p>
            <a:r>
              <a:rPr lang="cs-CZ" sz="2800" dirty="0">
                <a:latin typeface="Arial Black" panose="020B0A04020102020204" pitchFamily="34" charset="0"/>
              </a:rPr>
              <a:t>Odborná příprava zaměstnanců</a:t>
            </a:r>
          </a:p>
          <a:p>
            <a:pPr lvl="1"/>
            <a:r>
              <a:rPr lang="cs-CZ" sz="2400" dirty="0" err="1">
                <a:latin typeface="Arial Black" panose="020B0A04020102020204" pitchFamily="34" charset="0"/>
              </a:rPr>
              <a:t>předatestační</a:t>
            </a:r>
            <a:r>
              <a:rPr lang="cs-CZ" sz="2400" dirty="0">
                <a:latin typeface="Arial Black" panose="020B0A04020102020204" pitchFamily="34" charset="0"/>
              </a:rPr>
              <a:t> příprava lékařů</a:t>
            </a:r>
          </a:p>
          <a:p>
            <a:r>
              <a:rPr lang="cs-CZ" sz="2800" dirty="0">
                <a:latin typeface="Arial Black" panose="020B0A04020102020204" pitchFamily="34" charset="0"/>
              </a:rPr>
              <a:t>Zajištění financování psychiatrických nemocnic, vazba CDZ</a:t>
            </a:r>
          </a:p>
          <a:p>
            <a:r>
              <a:rPr lang="cs-CZ" sz="2800" dirty="0">
                <a:latin typeface="Arial Black" panose="020B0A04020102020204" pitchFamily="34" charset="0"/>
              </a:rPr>
              <a:t>Obavy zaměstnanců</a:t>
            </a:r>
          </a:p>
          <a:p>
            <a:r>
              <a:rPr lang="cs-CZ" sz="2800" dirty="0">
                <a:latin typeface="Arial Black" panose="020B0A04020102020204" pitchFamily="34" charset="0"/>
              </a:rPr>
              <a:t>Provázanost reformy  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sociální péče, zdravotnictví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propouštění zaměstnanců</a:t>
            </a:r>
          </a:p>
          <a:p>
            <a:pPr lvl="1"/>
            <a:r>
              <a:rPr lang="cs-CZ" sz="2400" dirty="0">
                <a:latin typeface="Arial Black" panose="020B0A04020102020204" pitchFamily="34" charset="0"/>
              </a:rPr>
              <a:t>budovy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89F042-F61D-4591-A035-B29198DB6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06FB49FD-21EA-4223-BB7C-21A15A83E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76672"/>
            <a:ext cx="9753600" cy="715963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333333"/>
                </a:solidFill>
                <a:latin typeface="Arial Black" panose="020B0A04020102020204" pitchFamily="34" charset="0"/>
              </a:rPr>
              <a:t>Pohled na realizaci transformačních cílů PN Bohnice</a:t>
            </a:r>
          </a:p>
        </p:txBody>
      </p:sp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AC55E7D3-BC44-4372-BDAF-13797763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109564"/>
            <a:ext cx="8928992" cy="4267200"/>
          </a:xfrm>
        </p:spPr>
        <p:txBody>
          <a:bodyPr/>
          <a:lstStyle/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ZAČÁTEK TRANSFORMACE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Vzniklo první výjezdní centrum</a:t>
            </a:r>
            <a:endParaRPr lang="en-US" altLang="cs-CZ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2012 bylo rozhodnuto o transformaci psychiatrie </a:t>
            </a:r>
            <a:endParaRPr lang="cs-CZ" altLang="cs-CZ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2013 byla transformace přijata a vyšel první strategický plán </a:t>
            </a:r>
            <a:endParaRPr lang="cs-CZ" altLang="cs-CZ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2014 jsme začali spolupracovat s MZČR na koncepci CDZ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2017 jsme v PNB vytvořili první zkušební CDZ pro Prahu 8 (nepilotní projekt)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2018 jsme otevřeli  další CDZ Pro Prahu 9, již jako pilotní projekt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V roce 2020 jsme otevřeli další CDZ – pro Prahu východ BRANDÝSKO (pilotní projekt)</a:t>
            </a:r>
          </a:p>
          <a:p>
            <a:pPr eaLnBrk="1" hangingPunct="1"/>
            <a:endParaRPr lang="cs-CZ" altLang="cs-CZ" sz="2300" dirty="0"/>
          </a:p>
          <a:p>
            <a:pPr eaLnBrk="1" hangingPunct="1"/>
            <a:endParaRPr lang="cs-CZ" altLang="cs-CZ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CEF396-5FE8-45BC-862A-CB5F2BDD1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5142E0A7-34B5-48DC-81B0-D3590ECC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8656"/>
            <a:ext cx="9753600" cy="71596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 Black" panose="020B0A04020102020204" pitchFamily="34" charset="0"/>
              </a:rPr>
              <a:t>REALIZACE - AKUTNÍ PÉČE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F61ACCB-96FF-4568-8227-DCFC1F421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350" y="1890436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latin typeface="Arial Black" panose="020B0A04020102020204" pitchFamily="34" charset="0"/>
              </a:rPr>
              <a:t>Začátek poskytování akutní péče</a:t>
            </a:r>
            <a:r>
              <a:rPr lang="en-US" altLang="cs-CZ" sz="2800" dirty="0">
                <a:latin typeface="Arial Black" panose="020B0A04020102020204" pitchFamily="34" charset="0"/>
              </a:rPr>
              <a:t> v </a:t>
            </a:r>
            <a:r>
              <a:rPr lang="en-US" altLang="cs-CZ" sz="2800" dirty="0" err="1">
                <a:latin typeface="Arial Black" panose="020B0A04020102020204" pitchFamily="34" charset="0"/>
              </a:rPr>
              <a:t>nemocnici</a:t>
            </a:r>
            <a:r>
              <a:rPr lang="en-US" altLang="cs-CZ" sz="2800" dirty="0">
                <a:latin typeface="Arial Black" panose="020B0A04020102020204" pitchFamily="34" charset="0"/>
              </a:rPr>
              <a:t> </a:t>
            </a:r>
            <a:r>
              <a:rPr lang="cs-CZ" altLang="cs-CZ" sz="2800" dirty="0">
                <a:latin typeface="Arial Black" panose="020B0A04020102020204" pitchFamily="34" charset="0"/>
              </a:rPr>
              <a:t>v roce 2017</a:t>
            </a:r>
          </a:p>
          <a:p>
            <a:pPr eaLnBrk="1" hangingPunct="1"/>
            <a:r>
              <a:rPr lang="cs-CZ" altLang="cs-CZ" sz="2800" dirty="0">
                <a:latin typeface="Arial Black" panose="020B0A04020102020204" pitchFamily="34" charset="0"/>
              </a:rPr>
              <a:t>Rok 2018 - 183 zdravotních lůžek akutní péče</a:t>
            </a:r>
          </a:p>
          <a:p>
            <a:pPr eaLnBrk="1" hangingPunct="1"/>
            <a:r>
              <a:rPr lang="cs-CZ" altLang="cs-CZ" sz="2800" dirty="0">
                <a:latin typeface="Arial Black" panose="020B0A04020102020204" pitchFamily="34" charset="0"/>
              </a:rPr>
              <a:t>V roce 2022 je v PNB 236 lůžek akutní péče (letos zřejmě + dalších 30 lůžek)</a:t>
            </a:r>
            <a:endParaRPr lang="en-US" altLang="cs-CZ" sz="2800" dirty="0"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cs-CZ" sz="2800" dirty="0" err="1">
                <a:latin typeface="Arial Black" panose="020B0A04020102020204" pitchFamily="34" charset="0"/>
              </a:rPr>
              <a:t>Celkov</a:t>
            </a:r>
            <a:r>
              <a:rPr lang="cs-CZ" altLang="cs-CZ" sz="2800" dirty="0">
                <a:latin typeface="Arial Black" panose="020B0A04020102020204" pitchFamily="34" charset="0"/>
              </a:rPr>
              <a:t>ý nárůst dosud = 53 lůžek</a:t>
            </a:r>
          </a:p>
          <a:p>
            <a:pPr eaLnBrk="1" hangingPunct="1"/>
            <a:r>
              <a:rPr lang="cs-CZ" altLang="cs-CZ" sz="2800" dirty="0">
                <a:latin typeface="Arial Black" panose="020B0A04020102020204" pitchFamily="34" charset="0"/>
              </a:rPr>
              <a:t>Nemocnice disponuje: 15 lůžek zvýšené akutní péče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A554F6F-A7D2-44AE-AC17-FE8818B00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D0B43368-B434-4395-B859-AA2B0674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76672"/>
            <a:ext cx="9753600" cy="71596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 Black" panose="020B0A04020102020204" pitchFamily="34" charset="0"/>
              </a:rPr>
              <a:t>REALIZACE - NÁSLEDNÁ PÉČE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F6B68EB7-7C1F-4A3A-83AD-694F9C7AC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88840"/>
            <a:ext cx="8280920" cy="4267200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Stav následné péče v roce 2018 – 998 lůžek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Stav od 1.1. 2022 – 849 lůžek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Celkový úbytek dosud – 98 lůžek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V roce 2022 vzniklo dalších 20 lůžek následné péče určených pro dětskou a dorostovou psychiatrii (celkem nyní 64)</a:t>
            </a:r>
          </a:p>
          <a:p>
            <a:pPr eaLnBrk="1" hangingPunct="1"/>
            <a:r>
              <a:rPr lang="cs-CZ" altLang="cs-CZ" sz="2400" dirty="0">
                <a:latin typeface="Arial Black" panose="020B0A04020102020204" pitchFamily="34" charset="0"/>
              </a:rPr>
              <a:t>Od roku 2018 se snížil počet dlouhodobě hospitalizovaných pacientů (nad půl roku) ze 118 na 41 v roce 2021, trend snižování o 70% procent úspěšně pokračuje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5BEFF9-9F6D-4976-999C-7FFE89580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B6C354D8-4AC1-4BA8-8240-46D6EC6C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26487"/>
            <a:ext cx="9753600" cy="71596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 Black" panose="020B0A04020102020204" pitchFamily="34" charset="0"/>
              </a:rPr>
              <a:t>REALIZACE - Nové aktivity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FE97FA36-2CEC-4487-AB27-93F12720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605113"/>
            <a:ext cx="9217024" cy="4483224"/>
          </a:xfrm>
        </p:spPr>
        <p:txBody>
          <a:bodyPr/>
          <a:lstStyle/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7/ 2022 bude zahájen provoz nového oddělení zvýšené psychiatrické péče (bude součástí komplementu s budoucím urgentním příjmem) 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1.4. 2022  byl zahájen provoz Forenzního multidisciplinárního týmu 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2021 ambulance nutričního specialisty – aktuální posílení týmu na celkem 3 lékaře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1. 5. 2020 byl zahájen provoz Odlehčovací služby PNB jako vlastní registrované sociální služby v síti služeb 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2018 – vznik </a:t>
            </a:r>
            <a:r>
              <a:rPr lang="cs-CZ" altLang="cs-CZ" sz="2000" dirty="0" err="1">
                <a:latin typeface="Arial Black" panose="020B0A04020102020204" pitchFamily="34" charset="0"/>
              </a:rPr>
              <a:t>Ameta</a:t>
            </a:r>
            <a:r>
              <a:rPr lang="cs-CZ" altLang="cs-CZ" sz="2000" dirty="0">
                <a:latin typeface="Arial Black" panose="020B0A04020102020204" pitchFamily="34" charset="0"/>
              </a:rPr>
              <a:t> (Ambulance pro metabolická onemocnění a léčbu závislostí na tabáku), odd. 26 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2018 – vznik psychiatrické a psychologické ambulance na odd. 26</a:t>
            </a:r>
          </a:p>
          <a:p>
            <a:pPr eaLnBrk="1" hangingPunct="1"/>
            <a:r>
              <a:rPr lang="cs-CZ" altLang="cs-CZ" sz="2000" dirty="0">
                <a:latin typeface="Arial Black" panose="020B0A04020102020204" pitchFamily="34" charset="0"/>
              </a:rPr>
              <a:t>2018 – vznik Denního stacionáře pro pacienty s psychotickými obtížemi, CKI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6148" name="Rectangle 1">
            <a:extLst>
              <a:ext uri="{FF2B5EF4-FFF2-40B4-BE49-F238E27FC236}">
                <a16:creationId xmlns:a16="http://schemas.microsoft.com/office/drawing/2014/main" id="{0CDED755-619D-489A-BED6-9CABF73EB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83B176-5C3B-49ED-B403-AEC7FC598C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561129"/>
            <a:ext cx="2631765" cy="2592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4">
      <a:dk1>
        <a:srgbClr val="4D4D4D"/>
      </a:dk1>
      <a:lt1>
        <a:srgbClr val="FFFFFF"/>
      </a:lt1>
      <a:dk2>
        <a:srgbClr val="4D4D4D"/>
      </a:dk2>
      <a:lt2>
        <a:srgbClr val="189C25"/>
      </a:lt2>
      <a:accent1>
        <a:srgbClr val="33B642"/>
      </a:accent1>
      <a:accent2>
        <a:srgbClr val="5ED05F"/>
      </a:accent2>
      <a:accent3>
        <a:srgbClr val="FFFFFF"/>
      </a:accent3>
      <a:accent4>
        <a:srgbClr val="404040"/>
      </a:accent4>
      <a:accent5>
        <a:srgbClr val="ADD7B0"/>
      </a:accent5>
      <a:accent6>
        <a:srgbClr val="54BC55"/>
      </a:accent6>
      <a:hlink>
        <a:srgbClr val="66D15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110</TotalTime>
  <Words>747</Words>
  <Application>Microsoft Office PowerPoint</Application>
  <PresentationFormat>Širokoúhlá obrazovka</PresentationFormat>
  <Paragraphs>99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Microsoft Sans Serif</vt:lpstr>
      <vt:lpstr>Wingdings</vt:lpstr>
      <vt:lpstr>powerpoint-template</vt:lpstr>
      <vt:lpstr>Reforma psychiatrické péče zkušenosti OSZSP ČR</vt:lpstr>
      <vt:lpstr>Pohledy různých stran</vt:lpstr>
      <vt:lpstr>OSZSP ČR – pohled psychiatrických nemocnic </vt:lpstr>
      <vt:lpstr>OSZSP ČR – pohled zaměstnanců psychiatrických nemocnic</vt:lpstr>
      <vt:lpstr>OSZSP ČR – pohled zaměstnanců psychiatrických nemocnic</vt:lpstr>
      <vt:lpstr>Pohled na realizaci transformačních cílů PN Bohnice</vt:lpstr>
      <vt:lpstr>REALIZACE - AKUTNÍ PÉČE</vt:lpstr>
      <vt:lpstr>REALIZACE - NÁSLEDNÁ PÉČE</vt:lpstr>
      <vt:lpstr>REALIZACE - Nové aktivity</vt:lpstr>
      <vt:lpstr>REALIZACE SHRNUTÍ</vt:lpstr>
      <vt:lpstr>REALIZACE - SHRNUTÍ</vt:lpstr>
      <vt:lpstr>OSZSP ČR – doporučení pro CDZ</vt:lpstr>
      <vt:lpstr>OSZSP ČR – doporučení pro CDZ</vt:lpstr>
      <vt:lpstr>OSZSP ČR – za zaměstnance psychiatrických nemocnic a léčeben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Francl</dc:creator>
  <cp:lastModifiedBy>mso13 osz</cp:lastModifiedBy>
  <cp:revision>20</cp:revision>
  <dcterms:created xsi:type="dcterms:W3CDTF">2019-04-04T10:41:16Z</dcterms:created>
  <dcterms:modified xsi:type="dcterms:W3CDTF">2022-04-20T10:47:02Z</dcterms:modified>
</cp:coreProperties>
</file>