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0" r:id="rId2"/>
    <p:sldId id="281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4D4D4D"/>
    <a:srgbClr val="B92D14"/>
    <a:srgbClr val="35759D"/>
    <a:srgbClr val="35B19D"/>
    <a:srgbClr val="000000"/>
    <a:srgbClr val="E8E8E8"/>
    <a:srgbClr val="1E1E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2536" autoAdjust="0"/>
    <p:restoredTop sz="95596" autoAdjust="0"/>
  </p:normalViewPr>
  <p:slideViewPr>
    <p:cSldViewPr>
      <p:cViewPr varScale="1">
        <p:scale>
          <a:sx n="103" d="100"/>
          <a:sy n="103" d="100"/>
        </p:scale>
        <p:origin x="114" y="3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26F08D0-1831-477E-894E-6539427B9D6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20800" y="5334000"/>
            <a:ext cx="10363200" cy="704850"/>
          </a:xfrm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867400"/>
            <a:ext cx="10363200" cy="533400"/>
          </a:xfrm>
        </p:spPr>
        <p:txBody>
          <a:bodyPr/>
          <a:lstStyle>
            <a:lvl1pPr marL="0" indent="0" algn="r">
              <a:buFontTx/>
              <a:buNone/>
              <a:defRPr sz="2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534400" y="1417638"/>
            <a:ext cx="2438400" cy="5211762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19200" y="1417638"/>
            <a:ext cx="7112000" cy="521176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19200" y="2438400"/>
            <a:ext cx="47752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2438400"/>
            <a:ext cx="47752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alphaModFix amt="4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417638"/>
            <a:ext cx="9753600" cy="71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438400"/>
            <a:ext cx="9753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Microsoft Sans Serif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3352" y="4149080"/>
            <a:ext cx="10441160" cy="704850"/>
          </a:xfrm>
        </p:spPr>
        <p:txBody>
          <a:bodyPr/>
          <a:lstStyle/>
          <a:p>
            <a:pPr algn="ctr"/>
            <a:r>
              <a:rPr lang="cs-CZ" sz="5400" i="1" cap="all" dirty="0">
                <a:solidFill>
                  <a:srgbClr val="1E1E20"/>
                </a:solidFill>
                <a:latin typeface="Arial Black" panose="020B0A04020102020204" pitchFamily="34" charset="0"/>
              </a:rPr>
              <a:t>Reforma psychiatrie pohledem ZZS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5C1339A-D79B-43D9-8456-85721DCCEC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304" y="228600"/>
            <a:ext cx="2993504" cy="29935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5400" dirty="0">
                <a:solidFill>
                  <a:srgbClr val="333333"/>
                </a:solidFill>
                <a:latin typeface="Arial Black" panose="020B0A04020102020204" pitchFamily="34" charset="0"/>
              </a:rPr>
              <a:t>Umístění pacienta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5440" y="3460256"/>
            <a:ext cx="9753600" cy="2358752"/>
          </a:xfrm>
        </p:spPr>
        <p:txBody>
          <a:bodyPr/>
          <a:lstStyle/>
          <a:p>
            <a:r>
              <a:rPr lang="cs-CZ" dirty="0">
                <a:solidFill>
                  <a:srgbClr val="333333"/>
                </a:solidFill>
                <a:latin typeface="Arial Black" panose="020B0A04020102020204" pitchFamily="34" charset="0"/>
              </a:rPr>
              <a:t>Ve 2/3 krajů není náročné</a:t>
            </a:r>
          </a:p>
          <a:p>
            <a:r>
              <a:rPr lang="cs-CZ" dirty="0">
                <a:solidFill>
                  <a:srgbClr val="333333"/>
                </a:solidFill>
                <a:latin typeface="Arial Black" panose="020B0A04020102020204" pitchFamily="34" charset="0"/>
              </a:rPr>
              <a:t>V 1/3 krajů přetrvávají problémy</a:t>
            </a:r>
          </a:p>
          <a:p>
            <a:r>
              <a:rPr lang="cs-CZ" dirty="0">
                <a:solidFill>
                  <a:srgbClr val="333333"/>
                </a:solidFill>
                <a:latin typeface="Arial Black" panose="020B0A04020102020204" pitchFamily="34" charset="0"/>
              </a:rPr>
              <a:t>Ve 20% krajů musí posádky zajistit další vyšetření (interna, neurologie…)</a:t>
            </a:r>
          </a:p>
          <a:p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E8EF9DD-039C-4A30-96B1-18A1D3DA5D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408" y="228600"/>
            <a:ext cx="20574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1344" y="1556792"/>
            <a:ext cx="9753600" cy="715962"/>
          </a:xfrm>
        </p:spPr>
        <p:txBody>
          <a:bodyPr/>
          <a:lstStyle/>
          <a:p>
            <a:r>
              <a:rPr lang="cs-CZ" sz="4600" dirty="0">
                <a:solidFill>
                  <a:srgbClr val="333333"/>
                </a:solidFill>
                <a:latin typeface="Arial Black" panose="020B0A04020102020204" pitchFamily="34" charset="0"/>
              </a:rPr>
              <a:t>Typy zdravotnických zařízení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5400" y="2637296"/>
            <a:ext cx="10277400" cy="3383992"/>
          </a:xfrm>
        </p:spPr>
        <p:txBody>
          <a:bodyPr/>
          <a:lstStyle/>
          <a:p>
            <a:r>
              <a:rPr lang="cs-CZ" sz="3600" dirty="0">
                <a:solidFill>
                  <a:srgbClr val="333333"/>
                </a:solidFill>
                <a:latin typeface="Arial Black" panose="020B0A04020102020204" pitchFamily="34" charset="0"/>
              </a:rPr>
              <a:t>dominantně PN</a:t>
            </a:r>
          </a:p>
          <a:p>
            <a:r>
              <a:rPr lang="cs-CZ" sz="3600" dirty="0">
                <a:solidFill>
                  <a:srgbClr val="333333"/>
                </a:solidFill>
                <a:latin typeface="Arial Black" panose="020B0A04020102020204" pitchFamily="34" charset="0"/>
              </a:rPr>
              <a:t>cca 25% psychiatrické ambulance</a:t>
            </a:r>
          </a:p>
          <a:p>
            <a:r>
              <a:rPr lang="cs-CZ" sz="3600" dirty="0">
                <a:solidFill>
                  <a:srgbClr val="333333"/>
                </a:solidFill>
                <a:latin typeface="Arial Black" panose="020B0A04020102020204" pitchFamily="34" charset="0"/>
              </a:rPr>
              <a:t>méně než 5% jiná zařízení (krizová centra, stacionáře)</a:t>
            </a:r>
          </a:p>
          <a:p>
            <a:r>
              <a:rPr lang="cs-CZ" sz="3600" dirty="0">
                <a:solidFill>
                  <a:srgbClr val="333333"/>
                </a:solidFill>
                <a:latin typeface="Arial Black" panose="020B0A04020102020204" pitchFamily="34" charset="0"/>
              </a:rPr>
              <a:t>minoritně urgentní příjmy nemocnic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095005E-3957-4035-AF18-97C65F1F26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408" y="228600"/>
            <a:ext cx="20574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620688"/>
            <a:ext cx="9753600" cy="715962"/>
          </a:xfrm>
        </p:spPr>
        <p:txBody>
          <a:bodyPr/>
          <a:lstStyle/>
          <a:p>
            <a:r>
              <a:rPr lang="cs-CZ" dirty="0">
                <a:solidFill>
                  <a:srgbClr val="333333"/>
                </a:solidFill>
                <a:latin typeface="Arial Black" panose="020B0A04020102020204" pitchFamily="34" charset="0"/>
              </a:rPr>
              <a:t>Centra duševního 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7408" y="3109082"/>
            <a:ext cx="10421416" cy="2088232"/>
          </a:xfrm>
        </p:spPr>
        <p:txBody>
          <a:bodyPr/>
          <a:lstStyle/>
          <a:p>
            <a:r>
              <a:rPr lang="cs-CZ" sz="4000" dirty="0">
                <a:solidFill>
                  <a:srgbClr val="333333"/>
                </a:solidFill>
                <a:latin typeface="Arial Black" panose="020B0A04020102020204" pitchFamily="34" charset="0"/>
              </a:rPr>
              <a:t>zná je jen 30% ZZS</a:t>
            </a:r>
          </a:p>
          <a:p>
            <a:r>
              <a:rPr lang="cs-CZ" sz="4000" dirty="0">
                <a:solidFill>
                  <a:srgbClr val="333333"/>
                </a:solidFill>
                <a:latin typeface="Arial Black" panose="020B0A04020102020204" pitchFamily="34" charset="0"/>
              </a:rPr>
              <a:t>není znám případ aktivního využití ZZS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121516D-C2B9-47C6-BEF4-BC67C2F171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408" y="228600"/>
            <a:ext cx="20574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3352" y="899319"/>
            <a:ext cx="8568952" cy="715962"/>
          </a:xfrm>
        </p:spPr>
        <p:txBody>
          <a:bodyPr/>
          <a:lstStyle/>
          <a:p>
            <a:pPr algn="ctr"/>
            <a:r>
              <a:rPr lang="cs-CZ" dirty="0">
                <a:solidFill>
                  <a:srgbClr val="333333"/>
                </a:solidFill>
                <a:latin typeface="Arial Black" panose="020B0A04020102020204" pitchFamily="34" charset="0"/>
              </a:rPr>
              <a:t>Kompetence zaměstnanců ZZS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1384" y="2492896"/>
            <a:ext cx="9753600" cy="4191000"/>
          </a:xfrm>
        </p:spPr>
        <p:txBody>
          <a:bodyPr/>
          <a:lstStyle/>
          <a:p>
            <a:r>
              <a:rPr lang="cs-CZ" dirty="0">
                <a:solidFill>
                  <a:srgbClr val="333333"/>
                </a:solidFill>
                <a:latin typeface="Arial Black" panose="020B0A04020102020204" pitchFamily="34" charset="0"/>
              </a:rPr>
              <a:t>výjezd lékaře indikuje ZOS – minoritní počty</a:t>
            </a:r>
          </a:p>
          <a:p>
            <a:r>
              <a:rPr lang="cs-CZ" dirty="0">
                <a:solidFill>
                  <a:srgbClr val="333333"/>
                </a:solidFill>
                <a:latin typeface="Arial Black" panose="020B0A04020102020204" pitchFamily="34" charset="0"/>
              </a:rPr>
              <a:t>posádky RZP řeší více než 75% případů</a:t>
            </a:r>
          </a:p>
          <a:p>
            <a:r>
              <a:rPr lang="cs-CZ" dirty="0">
                <a:solidFill>
                  <a:srgbClr val="333333"/>
                </a:solidFill>
                <a:latin typeface="Arial Black" panose="020B0A04020102020204" pitchFamily="34" charset="0"/>
              </a:rPr>
              <a:t>chybí hlubší vzdělání, nepravidelnost a menší počet případů vytváří zvýšený tlak na posádky RZP</a:t>
            </a:r>
          </a:p>
          <a:p>
            <a:r>
              <a:rPr lang="cs-CZ" dirty="0">
                <a:solidFill>
                  <a:srgbClr val="333333"/>
                </a:solidFill>
                <a:latin typeface="Arial Black" panose="020B0A04020102020204" pitchFamily="34" charset="0"/>
              </a:rPr>
              <a:t>Spolupráce s IZS dobrá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70285BD-4FAA-4DAD-8D60-1B00F2BAD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408" y="228600"/>
            <a:ext cx="20574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392" y="548680"/>
            <a:ext cx="10441160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rgbClr val="333333"/>
                </a:solidFill>
                <a:latin typeface="Arial Black" panose="020B0A04020102020204" pitchFamily="34" charset="0"/>
              </a:rPr>
              <a:t>Problémy výjezdů k psychiatrickým pacientům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5400" y="3253376"/>
            <a:ext cx="9753600" cy="3059384"/>
          </a:xfrm>
        </p:spPr>
        <p:txBody>
          <a:bodyPr/>
          <a:lstStyle/>
          <a:p>
            <a:r>
              <a:rPr lang="cs-CZ" dirty="0">
                <a:solidFill>
                  <a:srgbClr val="333333"/>
                </a:solidFill>
                <a:latin typeface="Arial Black" panose="020B0A04020102020204" pitchFamily="34" charset="0"/>
              </a:rPr>
              <a:t>vždy zvýšená zátěž, 50% se cítí ohroženo</a:t>
            </a:r>
          </a:p>
          <a:p>
            <a:r>
              <a:rPr lang="cs-CZ" dirty="0">
                <a:solidFill>
                  <a:srgbClr val="333333"/>
                </a:solidFill>
                <a:latin typeface="Arial Black" panose="020B0A04020102020204" pitchFamily="34" charset="0"/>
              </a:rPr>
              <a:t>největším problémem jsou agrese a intoxikace (chybí systém – přehazování mezi zařízeními, neochota řešit)</a:t>
            </a:r>
          </a:p>
          <a:p>
            <a:r>
              <a:rPr lang="cs-CZ" dirty="0">
                <a:solidFill>
                  <a:srgbClr val="333333"/>
                </a:solidFill>
                <a:latin typeface="Arial Black" panose="020B0A04020102020204" pitchFamily="34" charset="0"/>
              </a:rPr>
              <a:t>není řešeno zdravotně-sociální pomezí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DD85131-F9D7-4F5B-87F3-A97C47DB15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408" y="1195976"/>
            <a:ext cx="2057400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443AA9DC-2425-44A1-A557-5DEEAA1BC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944" y="2113375"/>
            <a:ext cx="3726904" cy="3726904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7848" y="1017721"/>
            <a:ext cx="9753600" cy="715962"/>
          </a:xfrm>
        </p:spPr>
        <p:txBody>
          <a:bodyPr/>
          <a:lstStyle/>
          <a:p>
            <a:r>
              <a:rPr lang="cs-CZ" dirty="0">
                <a:solidFill>
                  <a:srgbClr val="333333"/>
                </a:solidFill>
                <a:latin typeface="Arial Black" panose="020B0A04020102020204" pitchFamily="34" charset="0"/>
              </a:rPr>
              <a:t>Děkuji za pozornost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6DDFD20-74D0-4803-BCA2-2B6CD3C92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2">
            <a:extLst>
              <a:ext uri="{FF2B5EF4-FFF2-40B4-BE49-F238E27FC236}">
                <a16:creationId xmlns:a16="http://schemas.microsoft.com/office/drawing/2014/main" id="{953890F4-9441-4685-8872-25DF74997A0D}"/>
              </a:ext>
            </a:extLst>
          </p:cNvPr>
          <p:cNvSpPr txBox="1">
            <a:spLocks/>
          </p:cNvSpPr>
          <p:nvPr/>
        </p:nvSpPr>
        <p:spPr bwMode="auto">
          <a:xfrm>
            <a:off x="1219200" y="2438400"/>
            <a:ext cx="9753600" cy="3726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endParaRPr lang="cs-CZ" kern="0" dirty="0"/>
          </a:p>
          <a:p>
            <a:pPr algn="just"/>
            <a:endParaRPr lang="cs-CZ" kern="0" dirty="0"/>
          </a:p>
          <a:p>
            <a:pPr algn="just"/>
            <a:endParaRPr lang="cs-CZ" kern="0" dirty="0"/>
          </a:p>
          <a:p>
            <a:pPr algn="just"/>
            <a:endParaRPr lang="cs-CZ" kern="0" dirty="0"/>
          </a:p>
          <a:p>
            <a:pPr marL="0" indent="0" algn="r">
              <a:buFontTx/>
              <a:buNone/>
            </a:pPr>
            <a:r>
              <a:rPr lang="cs-CZ" sz="2800" kern="0" dirty="0">
                <a:solidFill>
                  <a:srgbClr val="333333"/>
                </a:solidFill>
                <a:latin typeface="Arial Black" panose="020B0A04020102020204" pitchFamily="34" charset="0"/>
              </a:rPr>
              <a:t>Vít </a:t>
            </a:r>
            <a:r>
              <a:rPr lang="cs-CZ" sz="2800" kern="0" dirty="0" err="1">
                <a:solidFill>
                  <a:srgbClr val="333333"/>
                </a:solidFill>
                <a:latin typeface="Arial Black" panose="020B0A04020102020204" pitchFamily="34" charset="0"/>
              </a:rPr>
              <a:t>Přibylík</a:t>
            </a:r>
            <a:endParaRPr lang="cs-CZ" sz="2800" kern="0" dirty="0">
              <a:solidFill>
                <a:srgbClr val="333333"/>
              </a:solidFill>
              <a:latin typeface="Arial Black" panose="020B0A04020102020204" pitchFamily="34" charset="0"/>
            </a:endParaRPr>
          </a:p>
          <a:p>
            <a:pPr marL="0" indent="0" algn="r">
              <a:buFontTx/>
              <a:buNone/>
            </a:pPr>
            <a:r>
              <a:rPr lang="cs-CZ" sz="2800" kern="0" dirty="0">
                <a:solidFill>
                  <a:srgbClr val="333333"/>
                </a:solidFill>
                <a:latin typeface="Arial Black" panose="020B0A04020102020204" pitchFamily="34" charset="0"/>
              </a:rPr>
              <a:t>Sekce ZZS OSZSP ČR</a:t>
            </a:r>
          </a:p>
          <a:p>
            <a:pPr algn="just"/>
            <a:endParaRPr lang="cs-CZ" kern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werpoint-template">
  <a:themeElements>
    <a:clrScheme name="">
      <a:dk1>
        <a:srgbClr val="5F5F5F"/>
      </a:dk1>
      <a:lt1>
        <a:srgbClr val="FFFFFF"/>
      </a:lt1>
      <a:dk2>
        <a:srgbClr val="5F5F5F"/>
      </a:dk2>
      <a:lt2>
        <a:srgbClr val="0B9300"/>
      </a:lt2>
      <a:accent1>
        <a:srgbClr val="03B300"/>
      </a:accent1>
      <a:accent2>
        <a:srgbClr val="12CA0F"/>
      </a:accent2>
      <a:accent3>
        <a:srgbClr val="FFFFFF"/>
      </a:accent3>
      <a:accent4>
        <a:srgbClr val="505050"/>
      </a:accent4>
      <a:accent5>
        <a:srgbClr val="AAD6AA"/>
      </a:accent5>
      <a:accent6>
        <a:srgbClr val="0FB70C"/>
      </a:accent6>
      <a:hlink>
        <a:srgbClr val="5FEF62"/>
      </a:hlink>
      <a:folHlink>
        <a:srgbClr val="D1D1D1"/>
      </a:folHlink>
    </a:clrScheme>
    <a:fontScheme name="powerpoint-template-24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2">
                <a:gamma/>
                <a:tint val="26667"/>
                <a:invGamma/>
              </a:schemeClr>
            </a:gs>
            <a:gs pos="100000">
              <a:schemeClr val="bg2">
                <a:alpha val="14999"/>
              </a:schemeClr>
            </a:gs>
          </a:gsLst>
          <a:lin ang="5400000" scaled="1"/>
        </a:gra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-template-24 1">
        <a:dk1>
          <a:srgbClr val="4D4D4D"/>
        </a:dk1>
        <a:lt1>
          <a:srgbClr val="FFFFFF"/>
        </a:lt1>
        <a:dk2>
          <a:srgbClr val="4D4D4D"/>
        </a:dk2>
        <a:lt2>
          <a:srgbClr val="CC0000"/>
        </a:lt2>
        <a:accent1>
          <a:srgbClr val="FF9933"/>
        </a:accent1>
        <a:accent2>
          <a:srgbClr val="009900"/>
        </a:accent2>
        <a:accent3>
          <a:srgbClr val="FFFFFF"/>
        </a:accent3>
        <a:accent4>
          <a:srgbClr val="404040"/>
        </a:accent4>
        <a:accent5>
          <a:srgbClr val="FFCAAD"/>
        </a:accent5>
        <a:accent6>
          <a:srgbClr val="008A00"/>
        </a:accent6>
        <a:hlink>
          <a:srgbClr val="3366F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2">
        <a:dk1>
          <a:srgbClr val="4D4D4D"/>
        </a:dk1>
        <a:lt1>
          <a:srgbClr val="FFFFFF"/>
        </a:lt1>
        <a:dk2>
          <a:srgbClr val="4D4D4D"/>
        </a:dk2>
        <a:lt2>
          <a:srgbClr val="FBB240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3">
        <a:dk1>
          <a:srgbClr val="4D4D4D"/>
        </a:dk1>
        <a:lt1>
          <a:srgbClr val="FFFFFF"/>
        </a:lt1>
        <a:dk2>
          <a:srgbClr val="4D4D4D"/>
        </a:dk2>
        <a:lt2>
          <a:srgbClr val="FE564C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4">
        <a:dk1>
          <a:srgbClr val="4D4D4D"/>
        </a:dk1>
        <a:lt1>
          <a:srgbClr val="FFFFFF"/>
        </a:lt1>
        <a:dk2>
          <a:srgbClr val="4D4D4D"/>
        </a:dk2>
        <a:lt2>
          <a:srgbClr val="BB2A32"/>
        </a:lt2>
        <a:accent1>
          <a:srgbClr val="FFC842"/>
        </a:accent1>
        <a:accent2>
          <a:srgbClr val="FED06E"/>
        </a:accent2>
        <a:accent3>
          <a:srgbClr val="FFFFFF"/>
        </a:accent3>
        <a:accent4>
          <a:srgbClr val="404040"/>
        </a:accent4>
        <a:accent5>
          <a:srgbClr val="FFE0B0"/>
        </a:accent5>
        <a:accent6>
          <a:srgbClr val="E6BC63"/>
        </a:accent6>
        <a:hlink>
          <a:srgbClr val="FDDB9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5">
        <a:dk1>
          <a:srgbClr val="4D4D4D"/>
        </a:dk1>
        <a:lt1>
          <a:srgbClr val="FFFFFF"/>
        </a:lt1>
        <a:dk2>
          <a:srgbClr val="4D4D4D"/>
        </a:dk2>
        <a:lt2>
          <a:srgbClr val="E84A25"/>
        </a:lt2>
        <a:accent1>
          <a:srgbClr val="ED6A24"/>
        </a:accent1>
        <a:accent2>
          <a:srgbClr val="F99E1C"/>
        </a:accent2>
        <a:accent3>
          <a:srgbClr val="FFFFFF"/>
        </a:accent3>
        <a:accent4>
          <a:srgbClr val="404040"/>
        </a:accent4>
        <a:accent5>
          <a:srgbClr val="F4B9AC"/>
        </a:accent5>
        <a:accent6>
          <a:srgbClr val="E28F18"/>
        </a:accent6>
        <a:hlink>
          <a:srgbClr val="F1B545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6">
        <a:dk1>
          <a:srgbClr val="4D4D4D"/>
        </a:dk1>
        <a:lt1>
          <a:srgbClr val="FFFFFF"/>
        </a:lt1>
        <a:dk2>
          <a:srgbClr val="4D4D4D"/>
        </a:dk2>
        <a:lt2>
          <a:srgbClr val="B92D14"/>
        </a:lt2>
        <a:accent1>
          <a:srgbClr val="D34E13"/>
        </a:accent1>
        <a:accent2>
          <a:srgbClr val="DC9009"/>
        </a:accent2>
        <a:accent3>
          <a:srgbClr val="FFFFFF"/>
        </a:accent3>
        <a:accent4>
          <a:srgbClr val="404040"/>
        </a:accent4>
        <a:accent5>
          <a:srgbClr val="E6B2AA"/>
        </a:accent5>
        <a:accent6>
          <a:srgbClr val="C78207"/>
        </a:accent6>
        <a:hlink>
          <a:srgbClr val="EEC633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7">
        <a:dk1>
          <a:srgbClr val="4D4D4D"/>
        </a:dk1>
        <a:lt1>
          <a:srgbClr val="FFFFFF"/>
        </a:lt1>
        <a:dk2>
          <a:srgbClr val="4D4D4D"/>
        </a:dk2>
        <a:lt2>
          <a:srgbClr val="AE6310"/>
        </a:lt2>
        <a:accent1>
          <a:srgbClr val="E79613"/>
        </a:accent1>
        <a:accent2>
          <a:srgbClr val="E1720D"/>
        </a:accent2>
        <a:accent3>
          <a:srgbClr val="FFFFFF"/>
        </a:accent3>
        <a:accent4>
          <a:srgbClr val="404040"/>
        </a:accent4>
        <a:accent5>
          <a:srgbClr val="F1C9AA"/>
        </a:accent5>
        <a:accent6>
          <a:srgbClr val="CC670B"/>
        </a:accent6>
        <a:hlink>
          <a:srgbClr val="C6470A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8">
        <a:dk1>
          <a:srgbClr val="4D4D4D"/>
        </a:dk1>
        <a:lt1>
          <a:srgbClr val="FFFFFF"/>
        </a:lt1>
        <a:dk2>
          <a:srgbClr val="4D4D4D"/>
        </a:dk2>
        <a:lt2>
          <a:srgbClr val="AF5612"/>
        </a:lt2>
        <a:accent1>
          <a:srgbClr val="CB882F"/>
        </a:accent1>
        <a:accent2>
          <a:srgbClr val="E7C432"/>
        </a:accent2>
        <a:accent3>
          <a:srgbClr val="FFFFFF"/>
        </a:accent3>
        <a:accent4>
          <a:srgbClr val="404040"/>
        </a:accent4>
        <a:accent5>
          <a:srgbClr val="E2C3AD"/>
        </a:accent5>
        <a:accent6>
          <a:srgbClr val="D1B12C"/>
        </a:accent6>
        <a:hlink>
          <a:srgbClr val="EECA34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9">
        <a:dk1>
          <a:srgbClr val="4D4D4D"/>
        </a:dk1>
        <a:lt1>
          <a:srgbClr val="FFFFFF"/>
        </a:lt1>
        <a:dk2>
          <a:srgbClr val="4D4D4D"/>
        </a:dk2>
        <a:lt2>
          <a:srgbClr val="9A5E40"/>
        </a:lt2>
        <a:accent1>
          <a:srgbClr val="AE7750"/>
        </a:accent1>
        <a:accent2>
          <a:srgbClr val="C08D60"/>
        </a:accent2>
        <a:accent3>
          <a:srgbClr val="FFFFFF"/>
        </a:accent3>
        <a:accent4>
          <a:srgbClr val="404040"/>
        </a:accent4>
        <a:accent5>
          <a:srgbClr val="D3BDB3"/>
        </a:accent5>
        <a:accent6>
          <a:srgbClr val="AE7F56"/>
        </a:accent6>
        <a:hlink>
          <a:srgbClr val="CCA47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0">
        <a:dk1>
          <a:srgbClr val="4D4D4D"/>
        </a:dk1>
        <a:lt1>
          <a:srgbClr val="FFFFFF"/>
        </a:lt1>
        <a:dk2>
          <a:srgbClr val="4D4D4D"/>
        </a:dk2>
        <a:lt2>
          <a:srgbClr val="D1BB77"/>
        </a:lt2>
        <a:accent1>
          <a:srgbClr val="DBBA87"/>
        </a:accent1>
        <a:accent2>
          <a:srgbClr val="E0B265"/>
        </a:accent2>
        <a:accent3>
          <a:srgbClr val="FFFFFF"/>
        </a:accent3>
        <a:accent4>
          <a:srgbClr val="404040"/>
        </a:accent4>
        <a:accent5>
          <a:srgbClr val="EAD9C3"/>
        </a:accent5>
        <a:accent6>
          <a:srgbClr val="CBA15B"/>
        </a:accent6>
        <a:hlink>
          <a:srgbClr val="E9C27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1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2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3">
        <a:dk1>
          <a:srgbClr val="4D4D4D"/>
        </a:dk1>
        <a:lt1>
          <a:srgbClr val="FFFFFF"/>
        </a:lt1>
        <a:dk2>
          <a:srgbClr val="4D4D4D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404040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D3D3D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4">
        <a:dk1>
          <a:srgbClr val="FFFFFF"/>
        </a:dk1>
        <a:lt1>
          <a:srgbClr val="FFFFFF"/>
        </a:lt1>
        <a:dk2>
          <a:srgbClr val="FFFFFF"/>
        </a:dk2>
        <a:lt2>
          <a:srgbClr val="45762A"/>
        </a:lt2>
        <a:accent1>
          <a:srgbClr val="42934C"/>
        </a:accent1>
        <a:accent2>
          <a:srgbClr val="34B66A"/>
        </a:accent2>
        <a:accent3>
          <a:srgbClr val="FFFFFF"/>
        </a:accent3>
        <a:accent4>
          <a:srgbClr val="DADADA"/>
        </a:accent4>
        <a:accent5>
          <a:srgbClr val="B0C8B2"/>
        </a:accent5>
        <a:accent6>
          <a:srgbClr val="2EA55F"/>
        </a:accent6>
        <a:hlink>
          <a:srgbClr val="34C8D1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5">
        <a:dk1>
          <a:srgbClr val="FFFFFF"/>
        </a:dk1>
        <a:lt1>
          <a:srgbClr val="FFFFFF"/>
        </a:lt1>
        <a:dk2>
          <a:srgbClr val="FFFFFF"/>
        </a:dk2>
        <a:lt2>
          <a:srgbClr val="55A6FE"/>
        </a:lt2>
        <a:accent1>
          <a:srgbClr val="71BBFF"/>
        </a:accent1>
        <a:accent2>
          <a:srgbClr val="74CCFF"/>
        </a:accent2>
        <a:accent3>
          <a:srgbClr val="FFFFFF"/>
        </a:accent3>
        <a:accent4>
          <a:srgbClr val="DADADA"/>
        </a:accent4>
        <a:accent5>
          <a:srgbClr val="BBDAFF"/>
        </a:accent5>
        <a:accent6>
          <a:srgbClr val="68B9E7"/>
        </a:accent6>
        <a:hlink>
          <a:srgbClr val="94D8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-template-24 16">
        <a:dk1>
          <a:srgbClr val="FFFFFF"/>
        </a:dk1>
        <a:lt1>
          <a:srgbClr val="FFFFFF"/>
        </a:lt1>
        <a:dk2>
          <a:srgbClr val="FFFFFF"/>
        </a:dk2>
        <a:lt2>
          <a:srgbClr val="4BA1FF"/>
        </a:lt2>
        <a:accent1>
          <a:srgbClr val="5DB2FF"/>
        </a:accent1>
        <a:accent2>
          <a:srgbClr val="65C8FF"/>
        </a:accent2>
        <a:accent3>
          <a:srgbClr val="FFFFFF"/>
        </a:accent3>
        <a:accent4>
          <a:srgbClr val="DADADA"/>
        </a:accent4>
        <a:accent5>
          <a:srgbClr val="B6D5FF"/>
        </a:accent5>
        <a:accent6>
          <a:srgbClr val="5BB5E7"/>
        </a:accent6>
        <a:hlink>
          <a:srgbClr val="87E1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powerpoint-template</Template>
  <TotalTime>22</TotalTime>
  <Words>152</Words>
  <Application>Microsoft Office PowerPoint</Application>
  <PresentationFormat>Širokoúhlá obrazovka</PresentationFormat>
  <Paragraphs>34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Arial Black</vt:lpstr>
      <vt:lpstr>Microsoft Sans Serif</vt:lpstr>
      <vt:lpstr>powerpoint-template</vt:lpstr>
      <vt:lpstr>Reforma psychiatrie pohledem ZZS</vt:lpstr>
      <vt:lpstr>Umístění pacienta</vt:lpstr>
      <vt:lpstr>Typy zdravotnických zařízení</vt:lpstr>
      <vt:lpstr>Centra duševního zdraví</vt:lpstr>
      <vt:lpstr>Kompetence zaměstnanců ZZS</vt:lpstr>
      <vt:lpstr>Problémy výjezdů k psychiatrickým pacientům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Francl</dc:creator>
  <cp:lastModifiedBy>mso13 osz</cp:lastModifiedBy>
  <cp:revision>7</cp:revision>
  <dcterms:created xsi:type="dcterms:W3CDTF">2019-04-04T10:36:12Z</dcterms:created>
  <dcterms:modified xsi:type="dcterms:W3CDTF">2022-04-20T09:06:33Z</dcterms:modified>
</cp:coreProperties>
</file>