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0" r:id="rId2"/>
    <p:sldId id="281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4D4D4D"/>
    <a:srgbClr val="B92D14"/>
    <a:srgbClr val="35759D"/>
    <a:srgbClr val="35B19D"/>
    <a:srgbClr val="000000"/>
    <a:srgbClr val="E8E8E8"/>
    <a:srgbClr val="1E1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2536" autoAdjust="0"/>
    <p:restoredTop sz="95596" autoAdjust="0"/>
  </p:normalViewPr>
  <p:slideViewPr>
    <p:cSldViewPr>
      <p:cViewPr varScale="1">
        <p:scale>
          <a:sx n="103" d="100"/>
          <a:sy n="103" d="100"/>
        </p:scale>
        <p:origin x="114" y="3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6F08D0-1831-477E-894E-6539427B9D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0800" y="5334000"/>
            <a:ext cx="10363200" cy="70485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867400"/>
            <a:ext cx="10363200" cy="5334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534400" y="1417638"/>
            <a:ext cx="2438400" cy="5211762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9200" y="1417638"/>
            <a:ext cx="7112000" cy="5211762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19200" y="2438400"/>
            <a:ext cx="4775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2438400"/>
            <a:ext cx="47752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417638"/>
            <a:ext cx="9753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438400"/>
            <a:ext cx="9753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3352" y="4149080"/>
            <a:ext cx="10441160" cy="704850"/>
          </a:xfrm>
        </p:spPr>
        <p:txBody>
          <a:bodyPr/>
          <a:lstStyle/>
          <a:p>
            <a:pPr algn="ctr"/>
            <a:r>
              <a:rPr lang="cs-CZ" sz="5400" i="1" cap="all" dirty="0">
                <a:solidFill>
                  <a:srgbClr val="1E1E20"/>
                </a:solidFill>
                <a:latin typeface="Arial Black" panose="020B0A04020102020204" pitchFamily="34" charset="0"/>
              </a:rPr>
              <a:t>Reforma psychiatrie pohledem ZZS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5C1339A-D79B-43D9-8456-85721DCCEC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4" y="228600"/>
            <a:ext cx="2993504" cy="29935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5400" dirty="0">
                <a:solidFill>
                  <a:srgbClr val="333333"/>
                </a:solidFill>
                <a:latin typeface="Arial Black" panose="020B0A04020102020204" pitchFamily="34" charset="0"/>
              </a:rPr>
              <a:t>Umístění pacienta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5440" y="3460256"/>
            <a:ext cx="9753600" cy="2358752"/>
          </a:xfrm>
        </p:spPr>
        <p:txBody>
          <a:bodyPr/>
          <a:lstStyle/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Ve 2/3 krajů není náročné</a:t>
            </a:r>
          </a:p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V 1/3 krajů přetrvávají problémy</a:t>
            </a:r>
          </a:p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Ve 20% krajů musí posádky zajistit další vyšetření (interna, neurologie…)</a:t>
            </a:r>
          </a:p>
          <a:p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E8EF9DD-039C-4A30-96B1-18A1D3DA5D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408" y="228600"/>
            <a:ext cx="20574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344" y="1556792"/>
            <a:ext cx="9753600" cy="715962"/>
          </a:xfrm>
        </p:spPr>
        <p:txBody>
          <a:bodyPr/>
          <a:lstStyle/>
          <a:p>
            <a:r>
              <a:rPr lang="cs-CZ" sz="4600" dirty="0">
                <a:solidFill>
                  <a:srgbClr val="333333"/>
                </a:solidFill>
                <a:latin typeface="Arial Black" panose="020B0A04020102020204" pitchFamily="34" charset="0"/>
              </a:rPr>
              <a:t>Typy zdravotnických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5400" y="2637296"/>
            <a:ext cx="10277400" cy="3383992"/>
          </a:xfrm>
        </p:spPr>
        <p:txBody>
          <a:bodyPr/>
          <a:lstStyle/>
          <a:p>
            <a:r>
              <a:rPr lang="cs-CZ" sz="3600" dirty="0">
                <a:solidFill>
                  <a:srgbClr val="333333"/>
                </a:solidFill>
                <a:latin typeface="Arial Black" panose="020B0A04020102020204" pitchFamily="34" charset="0"/>
              </a:rPr>
              <a:t>dominantně PN</a:t>
            </a:r>
          </a:p>
          <a:p>
            <a:r>
              <a:rPr lang="cs-CZ" sz="3600" dirty="0">
                <a:solidFill>
                  <a:srgbClr val="333333"/>
                </a:solidFill>
                <a:latin typeface="Arial Black" panose="020B0A04020102020204" pitchFamily="34" charset="0"/>
              </a:rPr>
              <a:t>cca 25% psychiatrické ambulance</a:t>
            </a:r>
          </a:p>
          <a:p>
            <a:r>
              <a:rPr lang="cs-CZ" sz="3600" dirty="0">
                <a:solidFill>
                  <a:srgbClr val="333333"/>
                </a:solidFill>
                <a:latin typeface="Arial Black" panose="020B0A04020102020204" pitchFamily="34" charset="0"/>
              </a:rPr>
              <a:t>méně než 5% jiná zařízení (krizová centra, stacionáře)</a:t>
            </a:r>
          </a:p>
          <a:p>
            <a:r>
              <a:rPr lang="cs-CZ" sz="3600" dirty="0">
                <a:solidFill>
                  <a:srgbClr val="333333"/>
                </a:solidFill>
                <a:latin typeface="Arial Black" panose="020B0A04020102020204" pitchFamily="34" charset="0"/>
              </a:rPr>
              <a:t>minoritně urgentní příjmy nemocnic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095005E-3957-4035-AF18-97C65F1F26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408" y="228600"/>
            <a:ext cx="20574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620688"/>
            <a:ext cx="9753600" cy="715962"/>
          </a:xfrm>
        </p:spPr>
        <p:txBody>
          <a:bodyPr/>
          <a:lstStyle/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Centra duševního 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7408" y="3109082"/>
            <a:ext cx="10421416" cy="2088232"/>
          </a:xfrm>
        </p:spPr>
        <p:txBody>
          <a:bodyPr/>
          <a:lstStyle/>
          <a:p>
            <a:r>
              <a:rPr lang="cs-CZ" sz="4000" dirty="0">
                <a:solidFill>
                  <a:srgbClr val="333333"/>
                </a:solidFill>
                <a:latin typeface="Arial Black" panose="020B0A04020102020204" pitchFamily="34" charset="0"/>
              </a:rPr>
              <a:t>zná je jen 30% ZZS</a:t>
            </a:r>
          </a:p>
          <a:p>
            <a:r>
              <a:rPr lang="cs-CZ" sz="4000" dirty="0">
                <a:solidFill>
                  <a:srgbClr val="333333"/>
                </a:solidFill>
                <a:latin typeface="Arial Black" panose="020B0A04020102020204" pitchFamily="34" charset="0"/>
              </a:rPr>
              <a:t>není znám případ aktivního využití ZZS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121516D-C2B9-47C6-BEF4-BC67C2F171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408" y="228600"/>
            <a:ext cx="20574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3352" y="899319"/>
            <a:ext cx="8568952" cy="715962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Kompetence zaměstnanců ZZS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2492896"/>
            <a:ext cx="9753600" cy="4191000"/>
          </a:xfrm>
        </p:spPr>
        <p:txBody>
          <a:bodyPr/>
          <a:lstStyle/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výjezd lékaře indikuje ZOS – minoritní počty</a:t>
            </a:r>
          </a:p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posádky RZP řeší více než 75% případů</a:t>
            </a:r>
          </a:p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chybí hlubší vzdělání, nepravidelnost a menší počet případů vytváří zvýšený tlak na posádky RZP</a:t>
            </a:r>
          </a:p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Spolupráce s IZS dobrá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70285BD-4FAA-4DAD-8D60-1B00F2BADF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408" y="228600"/>
            <a:ext cx="20574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548680"/>
            <a:ext cx="1044116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Problémy výjezdů k psychiatrickým pacientům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5400" y="3253376"/>
            <a:ext cx="9753600" cy="3059384"/>
          </a:xfrm>
        </p:spPr>
        <p:txBody>
          <a:bodyPr/>
          <a:lstStyle/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vždy zvýšená zátěž, 50% se cítí ohroženo</a:t>
            </a:r>
          </a:p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největším problémem jsou agrese a intoxikace (chybí systém – přehazování mezi zařízeními, neochota řešit)</a:t>
            </a:r>
          </a:p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není řešeno zdravotně-sociální pomezí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DD85131-F9D7-4F5B-87F3-A97C47DB15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408" y="1195976"/>
            <a:ext cx="20574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443AA9DC-2425-44A1-A557-5DEEAA1BC6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44" y="2113375"/>
            <a:ext cx="3726904" cy="372690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7848" y="1017721"/>
            <a:ext cx="9753600" cy="715962"/>
          </a:xfrm>
        </p:spPr>
        <p:txBody>
          <a:bodyPr/>
          <a:lstStyle/>
          <a:p>
            <a:r>
              <a:rPr lang="cs-CZ" dirty="0">
                <a:solidFill>
                  <a:srgbClr val="333333"/>
                </a:solidFill>
                <a:latin typeface="Arial Black" panose="020B0A04020102020204" pitchFamily="34" charset="0"/>
              </a:rPr>
              <a:t>Děkuji za pozornost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6DDFD20-74D0-4803-BCA2-2B6CD3C92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953890F4-9441-4685-8872-25DF74997A0D}"/>
              </a:ext>
            </a:extLst>
          </p:cNvPr>
          <p:cNvSpPr txBox="1">
            <a:spLocks/>
          </p:cNvSpPr>
          <p:nvPr/>
        </p:nvSpPr>
        <p:spPr bwMode="auto">
          <a:xfrm>
            <a:off x="1219200" y="2438400"/>
            <a:ext cx="9753600" cy="372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endParaRPr lang="cs-CZ" kern="0" dirty="0"/>
          </a:p>
          <a:p>
            <a:pPr algn="just"/>
            <a:endParaRPr lang="cs-CZ" kern="0" dirty="0"/>
          </a:p>
          <a:p>
            <a:pPr algn="just"/>
            <a:endParaRPr lang="cs-CZ" kern="0" dirty="0"/>
          </a:p>
          <a:p>
            <a:pPr algn="just"/>
            <a:endParaRPr lang="cs-CZ" kern="0" dirty="0"/>
          </a:p>
          <a:p>
            <a:pPr marL="0" indent="0" algn="r">
              <a:buFontTx/>
              <a:buNone/>
            </a:pPr>
            <a:r>
              <a:rPr lang="cs-CZ" sz="2800" kern="0" dirty="0">
                <a:solidFill>
                  <a:srgbClr val="333333"/>
                </a:solidFill>
                <a:latin typeface="Arial Black" panose="020B0A04020102020204" pitchFamily="34" charset="0"/>
              </a:rPr>
              <a:t>Vít </a:t>
            </a:r>
            <a:r>
              <a:rPr lang="cs-CZ" sz="2800" kern="0" dirty="0" err="1">
                <a:solidFill>
                  <a:srgbClr val="333333"/>
                </a:solidFill>
                <a:latin typeface="Arial Black" panose="020B0A04020102020204" pitchFamily="34" charset="0"/>
              </a:rPr>
              <a:t>Přibylík</a:t>
            </a:r>
            <a:endParaRPr lang="cs-CZ" sz="2800" kern="0" dirty="0">
              <a:solidFill>
                <a:srgbClr val="333333"/>
              </a:solidFill>
              <a:latin typeface="Arial Black" panose="020B0A04020102020204" pitchFamily="34" charset="0"/>
            </a:endParaRPr>
          </a:p>
          <a:p>
            <a:pPr marL="0" indent="0" algn="r">
              <a:buFontTx/>
              <a:buNone/>
            </a:pPr>
            <a:r>
              <a:rPr lang="cs-CZ" sz="2800" kern="0" dirty="0">
                <a:solidFill>
                  <a:srgbClr val="333333"/>
                </a:solidFill>
                <a:latin typeface="Arial Black" panose="020B0A04020102020204" pitchFamily="34" charset="0"/>
              </a:rPr>
              <a:t>Sekce ZZS OSZSP ČR</a:t>
            </a:r>
          </a:p>
          <a:p>
            <a:pPr algn="just"/>
            <a:endParaRPr lang="cs-CZ" kern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template">
  <a:themeElements>
    <a:clrScheme name="">
      <a:dk1>
        <a:srgbClr val="5F5F5F"/>
      </a:dk1>
      <a:lt1>
        <a:srgbClr val="FFFFFF"/>
      </a:lt1>
      <a:dk2>
        <a:srgbClr val="5F5F5F"/>
      </a:dk2>
      <a:lt2>
        <a:srgbClr val="0B9300"/>
      </a:lt2>
      <a:accent1>
        <a:srgbClr val="03B300"/>
      </a:accent1>
      <a:accent2>
        <a:srgbClr val="12CA0F"/>
      </a:accent2>
      <a:accent3>
        <a:srgbClr val="FFFFFF"/>
      </a:accent3>
      <a:accent4>
        <a:srgbClr val="505050"/>
      </a:accent4>
      <a:accent5>
        <a:srgbClr val="AAD6AA"/>
      </a:accent5>
      <a:accent6>
        <a:srgbClr val="0FB70C"/>
      </a:accent6>
      <a:hlink>
        <a:srgbClr val="5FEF62"/>
      </a:hlink>
      <a:folHlink>
        <a:srgbClr val="D1D1D1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22</TotalTime>
  <Words>152</Words>
  <Application>Microsoft Office PowerPoint</Application>
  <PresentationFormat>Širokoúhlá obrazovka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Microsoft Sans Serif</vt:lpstr>
      <vt:lpstr>powerpoint-template</vt:lpstr>
      <vt:lpstr>Reforma psychiatrie pohledem ZZS</vt:lpstr>
      <vt:lpstr>Umístění pacienta</vt:lpstr>
      <vt:lpstr>Typy zdravotnických zařízení</vt:lpstr>
      <vt:lpstr>Centra duševního zdraví</vt:lpstr>
      <vt:lpstr>Kompetence zaměstnanců ZZS</vt:lpstr>
      <vt:lpstr>Problémy výjezdů k psychiatrickým pacientům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Francl</dc:creator>
  <cp:lastModifiedBy>mso13 osz</cp:lastModifiedBy>
  <cp:revision>7</cp:revision>
  <dcterms:created xsi:type="dcterms:W3CDTF">2019-04-04T10:36:12Z</dcterms:created>
  <dcterms:modified xsi:type="dcterms:W3CDTF">2022-04-20T09:06:33Z</dcterms:modified>
</cp:coreProperties>
</file>