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charts/style1.xml" ContentType="application/vnd.ms-office.chart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.xml" ContentType="application/vnd.openxmlformats-officedocument.drawingml.chart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60" r:id="rId12"/>
    <p:sldId id="275" r:id="rId13"/>
    <p:sldId id="276" r:id="rId14"/>
    <p:sldId id="282" r:id="rId15"/>
    <p:sldId id="265" r:id="rId16"/>
    <p:sldId id="277" r:id="rId17"/>
    <p:sldId id="266" r:id="rId18"/>
    <p:sldId id="278" r:id="rId19"/>
    <p:sldId id="279" r:id="rId20"/>
    <p:sldId id="280" r:id="rId21"/>
    <p:sldId id="281" r:id="rId22"/>
    <p:sldId id="283" r:id="rId23"/>
    <p:sldId id="264" r:id="rId24"/>
    <p:sldId id="26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ona\Downloads\graphs_colon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ona\Downloads\graphs_colon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3200" dirty="0"/>
              <a:t>Odliv dividend v mld. Kč. (PZI a portfoliové investice) </a:t>
            </a:r>
            <a:endParaRPr lang="en-GB" sz="3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List13!$C$4</c:f>
              <c:strCache>
                <c:ptCount val="1"/>
                <c:pt idx="0">
                  <c:v>dividends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List13!$D$3:$U$3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List13!$D$4:$U$4</c:f>
              <c:numCache>
                <c:formatCode>General</c:formatCode>
                <c:ptCount val="18"/>
                <c:pt idx="0">
                  <c:v>73.5</c:v>
                </c:pt>
                <c:pt idx="1">
                  <c:v>72.900000000000006</c:v>
                </c:pt>
                <c:pt idx="2">
                  <c:v>110.8</c:v>
                </c:pt>
                <c:pt idx="3">
                  <c:v>159.30000000000001</c:v>
                </c:pt>
                <c:pt idx="4">
                  <c:v>183</c:v>
                </c:pt>
                <c:pt idx="5">
                  <c:v>177.9</c:v>
                </c:pt>
                <c:pt idx="6">
                  <c:v>201.6</c:v>
                </c:pt>
                <c:pt idx="7">
                  <c:v>218.5</c:v>
                </c:pt>
                <c:pt idx="8">
                  <c:v>204.1</c:v>
                </c:pt>
                <c:pt idx="9">
                  <c:v>200</c:v>
                </c:pt>
                <c:pt idx="10">
                  <c:v>245.7</c:v>
                </c:pt>
                <c:pt idx="11">
                  <c:v>268.3</c:v>
                </c:pt>
                <c:pt idx="12">
                  <c:v>275.7</c:v>
                </c:pt>
                <c:pt idx="13">
                  <c:v>258.39999999999998</c:v>
                </c:pt>
                <c:pt idx="14">
                  <c:v>293.5</c:v>
                </c:pt>
                <c:pt idx="15">
                  <c:v>330.1</c:v>
                </c:pt>
                <c:pt idx="16">
                  <c:v>245.1</c:v>
                </c:pt>
                <c:pt idx="17">
                  <c:v>170.8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A5-46C0-B9D2-4F58E663C70C}"/>
            </c:ext>
          </c:extLst>
        </c:ser>
        <c:ser>
          <c:idx val="1"/>
          <c:order val="1"/>
          <c:tx>
            <c:strRef>
              <c:f>List13!$C$5</c:f>
              <c:strCache>
                <c:ptCount val="1"/>
                <c:pt idx="0">
                  <c:v>portfolio investment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List13!$D$3:$U$3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List13!$D$5:$U$5</c:f>
              <c:numCache>
                <c:formatCode>General</c:formatCode>
                <c:ptCount val="18"/>
                <c:pt idx="0">
                  <c:v>11.5</c:v>
                </c:pt>
                <c:pt idx="1">
                  <c:v>11.6</c:v>
                </c:pt>
                <c:pt idx="2">
                  <c:v>19</c:v>
                </c:pt>
                <c:pt idx="3">
                  <c:v>18.8</c:v>
                </c:pt>
                <c:pt idx="4">
                  <c:v>21.6</c:v>
                </c:pt>
                <c:pt idx="5">
                  <c:v>21.1</c:v>
                </c:pt>
                <c:pt idx="6">
                  <c:v>27</c:v>
                </c:pt>
                <c:pt idx="7">
                  <c:v>31.5</c:v>
                </c:pt>
                <c:pt idx="8">
                  <c:v>34.200000000000003</c:v>
                </c:pt>
                <c:pt idx="9">
                  <c:v>36.200000000000003</c:v>
                </c:pt>
                <c:pt idx="10">
                  <c:v>35.299999999999997</c:v>
                </c:pt>
                <c:pt idx="11">
                  <c:v>35.200000000000003</c:v>
                </c:pt>
                <c:pt idx="12">
                  <c:v>31.3</c:v>
                </c:pt>
                <c:pt idx="13">
                  <c:v>26.9</c:v>
                </c:pt>
                <c:pt idx="14">
                  <c:v>33</c:v>
                </c:pt>
                <c:pt idx="15">
                  <c:v>41.2</c:v>
                </c:pt>
                <c:pt idx="16">
                  <c:v>31.6</c:v>
                </c:pt>
                <c:pt idx="17">
                  <c:v>33.200000000000003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A5-46C0-B9D2-4F58E663C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4829896"/>
        <c:axId val="584831864"/>
      </c:barChart>
      <c:catAx>
        <c:axId val="584829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4831864"/>
        <c:crosses val="autoZero"/>
        <c:auto val="1"/>
        <c:lblAlgn val="ctr"/>
        <c:lblOffset val="100"/>
        <c:noMultiLvlLbl val="0"/>
      </c:catAx>
      <c:valAx>
        <c:axId val="584831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4829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3200" dirty="0"/>
              <a:t>Minimální</a:t>
            </a:r>
            <a:r>
              <a:rPr lang="cs-CZ" sz="3200" baseline="0" dirty="0"/>
              <a:t> mzda v zemích EU, v eurech, 2022</a:t>
            </a:r>
            <a:endParaRPr lang="en-GB" sz="3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1D-4AB2-BF63-E34A49F3DB71}"/>
              </c:ext>
            </c:extLst>
          </c:dPt>
          <c:cat>
            <c:strRef>
              <c:f>List7!$C$3:$C$23</c:f>
              <c:strCache>
                <c:ptCount val="21"/>
                <c:pt idx="0">
                  <c:v>Bulgaria </c:v>
                </c:pt>
                <c:pt idx="1">
                  <c:v>Latvia </c:v>
                </c:pt>
                <c:pt idx="2">
                  <c:v>Romania </c:v>
                </c:pt>
                <c:pt idx="3">
                  <c:v>Hungary </c:v>
                </c:pt>
                <c:pt idx="4">
                  <c:v>Croatia</c:v>
                </c:pt>
                <c:pt idx="5">
                  <c:v>Slovakia </c:v>
                </c:pt>
                <c:pt idx="6">
                  <c:v>Czech Republic </c:v>
                </c:pt>
                <c:pt idx="7">
                  <c:v>Estonia </c:v>
                </c:pt>
                <c:pt idx="8">
                  <c:v>Poland </c:v>
                </c:pt>
                <c:pt idx="9">
                  <c:v>Lithuania </c:v>
                </c:pt>
                <c:pt idx="10">
                  <c:v>Greece</c:v>
                </c:pt>
                <c:pt idx="11">
                  <c:v>Malta </c:v>
                </c:pt>
                <c:pt idx="12">
                  <c:v>Portugal </c:v>
                </c:pt>
                <c:pt idx="13">
                  <c:v>Slovenia </c:v>
                </c:pt>
                <c:pt idx="14">
                  <c:v>Spain </c:v>
                </c:pt>
                <c:pt idx="15">
                  <c:v>France </c:v>
                </c:pt>
                <c:pt idx="16">
                  <c:v>Germany </c:v>
                </c:pt>
                <c:pt idx="17">
                  <c:v>Belgium </c:v>
                </c:pt>
                <c:pt idx="18">
                  <c:v>Netherlands </c:v>
                </c:pt>
                <c:pt idx="19">
                  <c:v>Ireland </c:v>
                </c:pt>
                <c:pt idx="20">
                  <c:v>Luxembourg </c:v>
                </c:pt>
              </c:strCache>
            </c:strRef>
          </c:cat>
          <c:val>
            <c:numRef>
              <c:f>List7!$D$3:$D$23</c:f>
              <c:numCache>
                <c:formatCode>General</c:formatCode>
                <c:ptCount val="21"/>
                <c:pt idx="0">
                  <c:v>332</c:v>
                </c:pt>
                <c:pt idx="1">
                  <c:v>500</c:v>
                </c:pt>
                <c:pt idx="2">
                  <c:v>515</c:v>
                </c:pt>
                <c:pt idx="3">
                  <c:v>542</c:v>
                </c:pt>
                <c:pt idx="4">
                  <c:v>624</c:v>
                </c:pt>
                <c:pt idx="5">
                  <c:v>646</c:v>
                </c:pt>
                <c:pt idx="6">
                  <c:v>652</c:v>
                </c:pt>
                <c:pt idx="7">
                  <c:v>654</c:v>
                </c:pt>
                <c:pt idx="8">
                  <c:v>655</c:v>
                </c:pt>
                <c:pt idx="9">
                  <c:v>730</c:v>
                </c:pt>
                <c:pt idx="10">
                  <c:v>774</c:v>
                </c:pt>
                <c:pt idx="11">
                  <c:v>792</c:v>
                </c:pt>
                <c:pt idx="12">
                  <c:v>823</c:v>
                </c:pt>
                <c:pt idx="13">
                  <c:v>1074</c:v>
                </c:pt>
                <c:pt idx="14">
                  <c:v>1126</c:v>
                </c:pt>
                <c:pt idx="15">
                  <c:v>1603</c:v>
                </c:pt>
                <c:pt idx="16">
                  <c:v>1621</c:v>
                </c:pt>
                <c:pt idx="17">
                  <c:v>1658</c:v>
                </c:pt>
                <c:pt idx="18">
                  <c:v>1725</c:v>
                </c:pt>
                <c:pt idx="19">
                  <c:v>1775</c:v>
                </c:pt>
                <c:pt idx="20">
                  <c:v>2257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1D-4AB2-BF63-E34A49F3D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1817608"/>
        <c:axId val="434138760"/>
      </c:barChart>
      <c:catAx>
        <c:axId val="44181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4138760"/>
        <c:crosses val="autoZero"/>
        <c:auto val="1"/>
        <c:lblAlgn val="ctr"/>
        <c:lblOffset val="100"/>
        <c:noMultiLvlLbl val="0"/>
      </c:catAx>
      <c:valAx>
        <c:axId val="434138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1817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2B129-0DF4-44AE-8BDF-33A2154242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V zemi, kde nic nejde </a:t>
            </a:r>
            <a:endParaRPr lang="en-GB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685A74A-F92B-02C9-94BE-51FD7EC9B9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Ilona Švihlíková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991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82774-E918-2735-C98E-BF3CEA152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26C4AB-A7A6-96B3-3AFC-74D8CC72D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8800" dirty="0"/>
              <a:t>Kdepak udělali neoliberálové chybu? 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3759845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98D88-5C5C-3457-410E-B770A009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Mluvením se realita nezmění. Vysíláním signálů také ne.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B265F8-E6E9-0ABD-F5CD-FBD838D4C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425332"/>
            <a:ext cx="10131425" cy="3649133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Chybí jasná představa, jakým směrem se má ČR vydat </a:t>
            </a:r>
          </a:p>
          <a:p>
            <a:r>
              <a:rPr lang="cs-CZ" sz="2800" dirty="0"/>
              <a:t>Programové prohlášení vlády nereagovalo ani na tehdy jasně viditelné problémy. Je to retro z devadesátek. </a:t>
            </a:r>
          </a:p>
          <a:p>
            <a:r>
              <a:rPr lang="cs-CZ" sz="2800" dirty="0"/>
              <a:t>Nefunguje ani operativa, tedy přiměřené reakce na krizové situace</a:t>
            </a:r>
          </a:p>
          <a:p>
            <a:r>
              <a:rPr lang="cs-CZ" sz="2800" dirty="0"/>
              <a:t>Komunikace vlády je zmatená a vůči běžným občanům zpupná</a:t>
            </a:r>
          </a:p>
          <a:p>
            <a:r>
              <a:rPr lang="cs-CZ" sz="2800" dirty="0"/>
              <a:t>Oprávněné požadavky zaměstnanců a odborových svazů (navýšení minimální mzdy, aby nevedla k pracující chudobě!) jsou </a:t>
            </a:r>
            <a:r>
              <a:rPr lang="cs-CZ" sz="2800" dirty="0" err="1"/>
              <a:t>delegitimizovány</a:t>
            </a:r>
            <a:r>
              <a:rPr lang="cs-CZ" sz="2800" dirty="0"/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613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717F14-BEFC-DBD1-A3B1-310EFBCAE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47E8D1-12D5-4EA8-9D29-7D91B49E0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8800" dirty="0"/>
              <a:t>Proč existuje naše republika? </a:t>
            </a:r>
            <a:endParaRPr lang="en-GB" sz="8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FE101C-E7B2-49C2-28D5-356D13870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0" y="3705"/>
            <a:ext cx="20955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84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AEDDFB-00D5-8E89-E3E3-069CAFAD2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BA49D0-075C-0F27-E8A6-9B1E1323F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6000" dirty="0"/>
              <a:t>Aby fungovala jako kolonie, závislé ekonomické území, </a:t>
            </a:r>
            <a:br>
              <a:rPr lang="cs-CZ" sz="6000" dirty="0"/>
            </a:br>
            <a:r>
              <a:rPr lang="cs-CZ" sz="6000" dirty="0"/>
              <a:t>pod mzdovým stropem? </a:t>
            </a:r>
            <a:endParaRPr lang="en-GB" sz="6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7AE6AE-0EC4-8DFC-C6D5-27CCA5639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874" y="-67204"/>
            <a:ext cx="2778126" cy="277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43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F40E2B-5A7F-FDD1-93F3-FD542A56E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361C54-0C1B-D0AD-4C28-117AFD50E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5400" dirty="0"/>
              <a:t>Aby generovala stovky miliard </a:t>
            </a:r>
            <a:br>
              <a:rPr lang="cs-CZ" sz="5400" dirty="0"/>
            </a:br>
            <a:r>
              <a:rPr lang="cs-CZ" sz="5400" dirty="0"/>
              <a:t>na dividendách každý rok </a:t>
            </a:r>
            <a:br>
              <a:rPr lang="cs-CZ" sz="5400" dirty="0"/>
            </a:br>
            <a:r>
              <a:rPr lang="cs-CZ" sz="5400" dirty="0"/>
              <a:t>pro zahraniční vlastníky?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829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C450AD-565E-AA55-D13D-800FE720B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7F9095F-FE2C-44BD-B7A4-28792401F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919789"/>
              </p:ext>
            </p:extLst>
          </p:nvPr>
        </p:nvGraphicFramePr>
        <p:xfrm>
          <a:off x="685800" y="609600"/>
          <a:ext cx="10131425" cy="610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1824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8AC0D3-6A37-CEFB-4574-4DD5E264F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7A926E-1C03-8569-F7B0-AFD1F8369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8000" dirty="0"/>
              <a:t>Aby si nechala zničit průmyslovou základnu </a:t>
            </a:r>
            <a:br>
              <a:rPr lang="cs-CZ" sz="8000" dirty="0"/>
            </a:br>
            <a:r>
              <a:rPr lang="cs-CZ" sz="8000" dirty="0"/>
              <a:t>a tradici nedomyšleným Green </a:t>
            </a:r>
            <a:r>
              <a:rPr lang="cs-CZ" sz="8000" dirty="0" err="1"/>
              <a:t>Dealem</a:t>
            </a:r>
            <a:r>
              <a:rPr lang="cs-CZ" sz="8000" dirty="0"/>
              <a:t>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97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8818DC-7487-7183-9C58-B000E5D4E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F2AB8A5-9EEE-FAE7-7F2A-4E25B2778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5100"/>
            <a:ext cx="10744200" cy="6692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5916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DC022D-8962-F1DC-0ABD-659270454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0D5E33-0057-7209-2297-1E72B616D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8000" dirty="0"/>
              <a:t>Aby dovážela potraviny, které dokáže sama vyrobit?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197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7283944-81A8-9D6D-049A-442ACFAD8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933"/>
          <a:stretch/>
        </p:blipFill>
        <p:spPr>
          <a:xfrm>
            <a:off x="511865" y="569015"/>
            <a:ext cx="7970140" cy="571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8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602059-E96C-7C8B-A0BB-619656CC0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to všechno děje?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537A17-B464-8F0D-97BB-0F8385EF5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61337"/>
            <a:ext cx="10131425" cy="3649133"/>
          </a:xfrm>
        </p:spPr>
        <p:txBody>
          <a:bodyPr>
            <a:normAutofit fontScale="92500" lnSpcReduction="20000"/>
          </a:bodyPr>
          <a:lstStyle/>
          <a:p>
            <a:r>
              <a:rPr lang="cs-CZ" sz="3200" dirty="0"/>
              <a:t>Dopady pandemie</a:t>
            </a:r>
          </a:p>
          <a:p>
            <a:r>
              <a:rPr lang="cs-CZ" sz="3200" dirty="0"/>
              <a:t>Změny ve světové ekonomice</a:t>
            </a:r>
          </a:p>
          <a:p>
            <a:r>
              <a:rPr lang="cs-CZ" sz="3200" dirty="0"/>
              <a:t>Green </a:t>
            </a:r>
            <a:r>
              <a:rPr lang="cs-CZ" sz="3200" dirty="0" err="1"/>
              <a:t>Deal</a:t>
            </a:r>
            <a:r>
              <a:rPr lang="cs-CZ" sz="3200" dirty="0"/>
              <a:t> </a:t>
            </a:r>
          </a:p>
          <a:p>
            <a:r>
              <a:rPr lang="cs-CZ" sz="3200" dirty="0"/>
              <a:t>Geopolitika </a:t>
            </a:r>
          </a:p>
          <a:p>
            <a:endParaRPr lang="cs-CZ" sz="3200" dirty="0"/>
          </a:p>
          <a:p>
            <a:pPr marL="0" indent="0">
              <a:buNone/>
            </a:pPr>
            <a:r>
              <a:rPr lang="cs-CZ" sz="3200" dirty="0"/>
              <a:t>Na všechny z nich je potřeba mít vládu, která chápe, co se děje </a:t>
            </a:r>
          </a:p>
          <a:p>
            <a:pPr marL="0" indent="0">
              <a:buNone/>
            </a:pPr>
            <a:r>
              <a:rPr lang="cs-CZ" sz="3200" dirty="0"/>
              <a:t>a reaguje!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406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F0B4D5-9EF6-A562-F215-83A3B41CF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0025F9-5D7B-8C1C-5AF6-20059CB89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cs-CZ" sz="8700" dirty="0"/>
          </a:p>
          <a:p>
            <a:endParaRPr lang="cs-CZ" sz="8700" dirty="0"/>
          </a:p>
          <a:p>
            <a:pPr marL="0" indent="0">
              <a:buNone/>
            </a:pPr>
            <a:r>
              <a:rPr lang="cs-CZ" sz="21600" dirty="0"/>
              <a:t>Aby byla ovládána zahraničními kartely?</a:t>
            </a:r>
          </a:p>
          <a:p>
            <a:endParaRPr lang="cs-CZ" sz="8700" dirty="0"/>
          </a:p>
          <a:p>
            <a:endParaRPr lang="cs-CZ" sz="12800" dirty="0"/>
          </a:p>
          <a:p>
            <a:r>
              <a:rPr lang="cs-CZ" sz="12800" dirty="0"/>
              <a:t>Novinky, 22.8.2022: </a:t>
            </a:r>
            <a:r>
              <a:rPr lang="en-GB" sz="12800" b="1" dirty="0" err="1"/>
              <a:t>Češi</a:t>
            </a:r>
            <a:r>
              <a:rPr lang="en-GB" sz="12800" b="1" dirty="0"/>
              <a:t> </a:t>
            </a:r>
            <a:r>
              <a:rPr lang="en-GB" sz="12800" b="1" dirty="0" err="1"/>
              <a:t>platí</a:t>
            </a:r>
            <a:r>
              <a:rPr lang="en-GB" sz="12800" b="1" dirty="0"/>
              <a:t> </a:t>
            </a:r>
            <a:r>
              <a:rPr lang="en-GB" sz="12800" b="1" dirty="0" err="1"/>
              <a:t>operátorům</a:t>
            </a:r>
            <a:r>
              <a:rPr lang="en-GB" sz="12800" b="1" dirty="0"/>
              <a:t> o 150 </a:t>
            </a:r>
            <a:r>
              <a:rPr lang="en-GB" sz="12800" b="1" dirty="0" err="1"/>
              <a:t>procent</a:t>
            </a:r>
            <a:r>
              <a:rPr lang="en-GB" sz="12800" b="1" dirty="0"/>
              <a:t> </a:t>
            </a:r>
            <a:r>
              <a:rPr lang="en-GB" sz="12800" b="1" dirty="0" err="1"/>
              <a:t>víc</a:t>
            </a:r>
            <a:r>
              <a:rPr lang="en-GB" sz="12800" b="1" dirty="0"/>
              <a:t>, </a:t>
            </a:r>
            <a:r>
              <a:rPr lang="en-GB" sz="12800" b="1" dirty="0" err="1"/>
              <a:t>než</a:t>
            </a:r>
            <a:r>
              <a:rPr lang="en-GB" sz="12800" b="1" dirty="0"/>
              <a:t> je </a:t>
            </a:r>
            <a:r>
              <a:rPr lang="en-GB" sz="12800" b="1" dirty="0" err="1"/>
              <a:t>průměr</a:t>
            </a:r>
            <a:r>
              <a:rPr lang="en-GB" sz="12800" b="1" dirty="0"/>
              <a:t> EU. ČTÚ </a:t>
            </a:r>
            <a:r>
              <a:rPr lang="en-GB" sz="12800" b="1" dirty="0" err="1"/>
              <a:t>chce</a:t>
            </a:r>
            <a:r>
              <a:rPr lang="en-GB" sz="12800" b="1" dirty="0"/>
              <a:t> </a:t>
            </a:r>
            <a:r>
              <a:rPr lang="en-GB" sz="12800" b="1" dirty="0" err="1"/>
              <a:t>zasáhnout</a:t>
            </a:r>
            <a:endParaRPr lang="en-GB" sz="12800" b="1" dirty="0"/>
          </a:p>
          <a:p>
            <a:endParaRPr lang="cs-CZ" sz="8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279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36BF70-0C08-4EF4-987F-F8B4DF2A6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073CC4-6A53-6CD4-4360-EC0244132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5400" dirty="0"/>
              <a:t>Aby zaměstnanci třicet let poslouchali, jak oni za vše můžou, že nemají „německou“ produktivitu?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726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737E2F-5B3B-CAC1-3E4D-B326EDE8E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FBCEDE-DDDC-84B6-DECB-A67307853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6000" dirty="0"/>
              <a:t>Aby se mzdy a platy vzdalovaly od úrovně ve vyspělejších zemích? </a:t>
            </a:r>
            <a:endParaRPr lang="en-GB" sz="6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369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5CEF3A-E1EA-BAE8-0D5D-83BA7FF9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151810A-E349-C107-7E01-B345D22EA6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810324"/>
              </p:ext>
            </p:extLst>
          </p:nvPr>
        </p:nvGraphicFramePr>
        <p:xfrm>
          <a:off x="558800" y="609600"/>
          <a:ext cx="10566400" cy="589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1489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09090-D123-5E5C-D2ED-15C632409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Potřebujeme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A351B1-EF9A-86E8-7A1E-91E098F30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4000" dirty="0"/>
              <a:t>Udržet sociální smír ve společnosti</a:t>
            </a:r>
          </a:p>
          <a:p>
            <a:r>
              <a:rPr lang="cs-CZ" sz="4000" dirty="0"/>
              <a:t>Udržet funkční ekonomiku a české firmy</a:t>
            </a:r>
          </a:p>
          <a:p>
            <a:endParaRPr lang="cs-CZ" sz="4000" dirty="0"/>
          </a:p>
          <a:p>
            <a:r>
              <a:rPr lang="cs-CZ" sz="4000" dirty="0"/>
              <a:t>Dostat pod kontrolu státu strategická aktiva</a:t>
            </a:r>
          </a:p>
          <a:p>
            <a:r>
              <a:rPr lang="cs-CZ" sz="4000" dirty="0"/>
              <a:t>Posilovat naši soběstačnost a lokální ekonomiku </a:t>
            </a:r>
          </a:p>
          <a:p>
            <a:endParaRPr lang="cs-CZ" sz="4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587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4B5ED5-89A9-55D5-F139-81058A002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Ceny zemního plynu (eura za </a:t>
            </a:r>
            <a:r>
              <a:rPr lang="cs-CZ" sz="4000" dirty="0" err="1"/>
              <a:t>MwH</a:t>
            </a:r>
            <a:r>
              <a:rPr lang="cs-CZ" sz="4000" dirty="0"/>
              <a:t>), Nizozemsko </a:t>
            </a:r>
            <a:endParaRPr lang="en-GB" sz="40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2E79AFD-42F1-9B71-948B-1BD122694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065867"/>
            <a:ext cx="10131425" cy="4792133"/>
          </a:xfrm>
        </p:spPr>
      </p:pic>
    </p:spTree>
    <p:extLst>
      <p:ext uri="{BB962C8B-B14F-4D97-AF65-F5344CB8AC3E}">
        <p14:creationId xmlns:p14="http://schemas.microsoft.com/office/powerpoint/2010/main" val="79327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BAB192-8362-ABD2-10E2-4C6A6C091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Ropa Brent, USD za barel </a:t>
            </a:r>
            <a:endParaRPr lang="en-GB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E25F4CCB-D670-4283-F44B-788D8758A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1" y="1714500"/>
            <a:ext cx="10223500" cy="5143500"/>
          </a:xfrm>
        </p:spPr>
      </p:pic>
    </p:spTree>
    <p:extLst>
      <p:ext uri="{BB962C8B-B14F-4D97-AF65-F5344CB8AC3E}">
        <p14:creationId xmlns:p14="http://schemas.microsoft.com/office/powerpoint/2010/main" val="2019157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236200-E73B-196D-7F5E-D13E7D4EA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Zjistili jsme, že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5CCBD9-CC0F-122C-D363-5C495FA8E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9675742" cy="3649133"/>
          </a:xfrm>
        </p:spPr>
        <p:txBody>
          <a:bodyPr>
            <a:normAutofit fontScale="92500" lnSpcReduction="20000"/>
          </a:bodyPr>
          <a:lstStyle/>
          <a:p>
            <a:r>
              <a:rPr lang="cs-CZ" sz="3600" dirty="0"/>
              <a:t>nelze pomoci občanům a firmám (ne plošným opatřením!), ale lze firmě, která vyplácí představenstvu desetimilionové odměny, jen tak poskytnout půjčku 74 mld. Kč</a:t>
            </a:r>
          </a:p>
          <a:p>
            <a:endParaRPr lang="cs-CZ" sz="3600" dirty="0"/>
          </a:p>
          <a:p>
            <a:r>
              <a:rPr lang="cs-CZ" sz="7200" dirty="0"/>
              <a:t>Žijeme v </a:t>
            </a:r>
            <a:r>
              <a:rPr lang="cs-CZ" sz="7200" dirty="0" err="1"/>
              <a:t>ČEZku</a:t>
            </a:r>
            <a:r>
              <a:rPr lang="cs-CZ" sz="7200" dirty="0"/>
              <a:t>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55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8723A-A411-36C0-15B2-366DBC54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Zjistili jsme, že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C77A45-2AB9-D5B6-DEDC-2E4085FB3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Zjistili jsme, že marže v řadě sektorů (řetězce, čerpací stanice) jsou extrémně vysoké, ale nevíme, co (jestli něco) s tím vláda míní dělat. </a:t>
            </a:r>
          </a:p>
          <a:p>
            <a:endParaRPr lang="en-GB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857500D-3FAF-489A-74FD-AC43FB10F521}"/>
              </a:ext>
            </a:extLst>
          </p:cNvPr>
          <p:cNvSpPr txBox="1"/>
          <p:nvPr/>
        </p:nvSpPr>
        <p:spPr>
          <a:xfrm>
            <a:off x="4178300" y="5606534"/>
            <a:ext cx="78359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/>
              <a:t>Novinky, 20.8.2022: </a:t>
            </a:r>
            <a:r>
              <a:rPr lang="en-GB" sz="3200" b="1" dirty="0" err="1"/>
              <a:t>Financím</a:t>
            </a:r>
            <a:r>
              <a:rPr lang="en-GB" sz="3200" b="1" dirty="0"/>
              <a:t> </a:t>
            </a:r>
            <a:r>
              <a:rPr lang="en-GB" sz="3200" b="1" dirty="0" err="1"/>
              <a:t>vadí</a:t>
            </a:r>
            <a:r>
              <a:rPr lang="en-GB" sz="3200" b="1" dirty="0"/>
              <a:t> </a:t>
            </a:r>
            <a:r>
              <a:rPr lang="en-GB" sz="3200" b="1" dirty="0" err="1"/>
              <a:t>marže</a:t>
            </a:r>
            <a:r>
              <a:rPr lang="en-GB" sz="3200" b="1" dirty="0"/>
              <a:t> </a:t>
            </a:r>
            <a:r>
              <a:rPr lang="en-GB" sz="3200" b="1" dirty="0" err="1"/>
              <a:t>pumpařů</a:t>
            </a:r>
            <a:r>
              <a:rPr lang="en-GB" sz="3200" b="1" dirty="0"/>
              <a:t>, ale s </a:t>
            </a:r>
            <a:r>
              <a:rPr lang="en-GB" sz="3200" b="1" dirty="0" err="1"/>
              <a:t>regulací</a:t>
            </a:r>
            <a:r>
              <a:rPr lang="en-GB" sz="3200" b="1" dirty="0"/>
              <a:t> </a:t>
            </a:r>
            <a:r>
              <a:rPr lang="en-GB" sz="3200" b="1" dirty="0" err="1"/>
              <a:t>si</a:t>
            </a:r>
            <a:r>
              <a:rPr lang="en-GB" sz="3200" b="1" dirty="0"/>
              <a:t> </a:t>
            </a:r>
            <a:r>
              <a:rPr lang="en-GB" sz="3200" b="1" dirty="0" err="1"/>
              <a:t>dávají</a:t>
            </a:r>
            <a:r>
              <a:rPr lang="en-GB" sz="3200" b="1" dirty="0"/>
              <a:t> </a:t>
            </a:r>
            <a:r>
              <a:rPr lang="en-GB" sz="3200" b="1" dirty="0" err="1"/>
              <a:t>na</a:t>
            </a:r>
            <a:r>
              <a:rPr lang="en-GB" sz="3200" b="1" dirty="0"/>
              <a:t> </a:t>
            </a:r>
            <a:r>
              <a:rPr lang="en-GB" sz="3200" b="1" dirty="0" err="1"/>
              <a:t>čas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033034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09EA72-B62F-1520-CEFA-B457E785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Zjistili jsme, že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DC6CFC-0284-8C98-1DCB-79E47ADF2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88" y="2447638"/>
            <a:ext cx="9899373" cy="3649133"/>
          </a:xfrm>
        </p:spPr>
        <p:txBody>
          <a:bodyPr/>
          <a:lstStyle/>
          <a:p>
            <a:r>
              <a:rPr lang="cs-CZ" sz="3200" dirty="0"/>
              <a:t>se můžeme dostat do energetické bídy, i když jsme jeden z největších čistých vývozců elektřiny na světě, vyrábíme ji levně, a z hlediska výroby se na českém trhu nic nezměnilo. </a:t>
            </a:r>
          </a:p>
          <a:p>
            <a:endParaRPr lang="cs-CZ" dirty="0"/>
          </a:p>
          <a:p>
            <a:endParaRPr lang="en-GB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0E4CE45-414C-F5E6-B8E8-C6341E09C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0"/>
            <a:ext cx="3733800" cy="258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2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261E1-181B-2080-0026-5495A49D2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Zjistili jsme, že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DDB45B-7819-58D2-E471-BD7782CE2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neoliberální fanatici nechali zprivatizovat skoro vše, včetně struktur, které jsou jinde považovány za strategické a tím pádem </a:t>
            </a:r>
            <a:br>
              <a:rPr lang="cs-CZ" sz="4000" dirty="0"/>
            </a:br>
            <a:r>
              <a:rPr lang="cs-CZ" sz="4000" dirty="0"/>
              <a:t>pod kontrolou státu.</a:t>
            </a:r>
            <a:endParaRPr lang="en-GB" sz="4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E571330-EBEA-4F65-CCD1-81CEB582D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875" y="346605"/>
            <a:ext cx="16192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29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273031-6515-9E2A-77AB-782C63FD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Zjistili jsme, že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26B81B-A076-F2EB-A652-14C76906D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dirty="0"/>
              <a:t>po třiceti letech transformace jezdíme nakupovat do Německa, kde jsou platy </a:t>
            </a:r>
            <a:br>
              <a:rPr lang="cs-CZ" sz="4000" dirty="0"/>
            </a:br>
            <a:r>
              <a:rPr lang="cs-CZ" sz="4000" dirty="0"/>
              <a:t>2,5-3x vyšší než v ČR. </a:t>
            </a:r>
          </a:p>
          <a:p>
            <a:endParaRPr lang="cs-CZ" dirty="0"/>
          </a:p>
          <a:p>
            <a:r>
              <a:rPr lang="cs-CZ" b="1" dirty="0"/>
              <a:t>TV Nova, 24.7.2022: Nákupy v Německu se pořád vyplatí. </a:t>
            </a:r>
            <a:endParaRPr lang="en-GB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5B68F18-6FD9-F08E-EAE0-C35096A1C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445" y="49307"/>
            <a:ext cx="3868555" cy="257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60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65BCF8259B524CB941814A146F8AAB" ma:contentTypeVersion="23" ma:contentTypeDescription="Vytvoří nový dokument" ma:contentTypeScope="" ma:versionID="350be85fab8989a0f54250b34977c9af">
  <xsd:schema xmlns:xsd="http://www.w3.org/2001/XMLSchema" xmlns:xs="http://www.w3.org/2001/XMLSchema" xmlns:p="http://schemas.microsoft.com/office/2006/metadata/properties" xmlns:ns2="672ea110-740f-4f3e-9fd6-378f142f854f" xmlns:ns3="da24d2f4-a7e5-4adf-802f-a16158bace9a" targetNamespace="http://schemas.microsoft.com/office/2006/metadata/properties" ma:root="true" ma:fieldsID="fd57616e6e16e593c33a612700ee82f7" ns2:_="" ns3:_="">
    <xsd:import namespace="672ea110-740f-4f3e-9fd6-378f142f854f"/>
    <xsd:import namespace="da24d2f4-a7e5-4adf-802f-a16158bace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2ea110-740f-4f3e-9fd6-378f142f85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7" nillable="true" ma:displayName="Stav odsouhlasení" ma:internalName="Stav_x0020_odsouhlasen_x00ed_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Značky obrázků" ma:readOnly="false" ma:fieldId="{5cf76f15-5ced-4ddc-b409-7134ff3c332f}" ma:taxonomyMulti="true" ma:sspId="7359cd2a-4e8b-4c09-9a72-77b5b2dc00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24d2f4-a7e5-4adf-802f-a16158bace9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d8a1c7d-4389-4123-b72b-4b7e74150c45}" ma:internalName="TaxCatchAll" ma:showField="CatchAllData" ma:web="da24d2f4-a7e5-4adf-802f-a16158bace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6D4DC5-A767-420B-B5DE-5B580C6E57BC}"/>
</file>

<file path=customXml/itemProps2.xml><?xml version="1.0" encoding="utf-8"?>
<ds:datastoreItem xmlns:ds="http://schemas.openxmlformats.org/officeDocument/2006/customXml" ds:itemID="{85C5DDA7-7110-451A-B98A-07969C58E2D2}"/>
</file>

<file path=docProps/app.xml><?xml version="1.0" encoding="utf-8"?>
<Properties xmlns="http://schemas.openxmlformats.org/officeDocument/2006/extended-properties" xmlns:vt="http://schemas.openxmlformats.org/officeDocument/2006/docPropsVTypes">
  <Template>{1799AC38-CB27-429B-B3B1-57639C306000}tf03457452</Template>
  <TotalTime>258</TotalTime>
  <Words>485</Words>
  <Application>Microsoft Office PowerPoint</Application>
  <PresentationFormat>Širokoúhlá obrazovka</PresentationFormat>
  <Paragraphs>55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Nebe</vt:lpstr>
      <vt:lpstr>V zemi, kde nic nejde </vt:lpstr>
      <vt:lpstr>Co se to všechno děje? </vt:lpstr>
      <vt:lpstr>Ceny zemního plynu (eura za MwH), Nizozemsko </vt:lpstr>
      <vt:lpstr>Ropa Brent, USD za barel </vt:lpstr>
      <vt:lpstr>Zjistili jsme, že </vt:lpstr>
      <vt:lpstr>Zjistili jsme, že </vt:lpstr>
      <vt:lpstr>Zjistili jsme, že </vt:lpstr>
      <vt:lpstr>Zjistili jsme, že </vt:lpstr>
      <vt:lpstr>Zjistili jsme, že </vt:lpstr>
      <vt:lpstr>Prezentace aplikace PowerPoint</vt:lpstr>
      <vt:lpstr>Mluvením se realita nezmění. Vysíláním signálů také ne.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Potřebujeme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zemi, kde nic nejde</dc:title>
  <dc:creator>Ilona Švihlíková</dc:creator>
  <cp:lastModifiedBy>Středula Josef</cp:lastModifiedBy>
  <cp:revision>5</cp:revision>
  <dcterms:created xsi:type="dcterms:W3CDTF">2022-09-03T06:57:29Z</dcterms:created>
  <dcterms:modified xsi:type="dcterms:W3CDTF">2022-09-04T09:09:42Z</dcterms:modified>
</cp:coreProperties>
</file>