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732" r:id="rId5"/>
  </p:sldMasterIdLst>
  <p:notesMasterIdLst>
    <p:notesMasterId r:id="rId58"/>
  </p:notesMasterIdLst>
  <p:handoutMasterIdLst>
    <p:handoutMasterId r:id="rId59"/>
  </p:handoutMasterIdLst>
  <p:sldIdLst>
    <p:sldId id="1854" r:id="rId6"/>
    <p:sldId id="1709" r:id="rId7"/>
    <p:sldId id="359" r:id="rId8"/>
    <p:sldId id="322" r:id="rId9"/>
    <p:sldId id="1737" r:id="rId10"/>
    <p:sldId id="1765" r:id="rId11"/>
    <p:sldId id="1795" r:id="rId12"/>
    <p:sldId id="1817" r:id="rId13"/>
    <p:sldId id="1853" r:id="rId14"/>
    <p:sldId id="1839" r:id="rId15"/>
    <p:sldId id="1858" r:id="rId16"/>
    <p:sldId id="1830" r:id="rId17"/>
    <p:sldId id="1847" r:id="rId18"/>
    <p:sldId id="1826" r:id="rId19"/>
    <p:sldId id="1856" r:id="rId20"/>
    <p:sldId id="1806" r:id="rId21"/>
    <p:sldId id="263" r:id="rId22"/>
    <p:sldId id="1848" r:id="rId23"/>
    <p:sldId id="1849" r:id="rId24"/>
    <p:sldId id="1850" r:id="rId25"/>
    <p:sldId id="1835" r:id="rId26"/>
    <p:sldId id="1838" r:id="rId27"/>
    <p:sldId id="1846" r:id="rId28"/>
    <p:sldId id="1857" r:id="rId29"/>
    <p:sldId id="1851" r:id="rId30"/>
    <p:sldId id="1852" r:id="rId31"/>
    <p:sldId id="1843" r:id="rId32"/>
    <p:sldId id="1844" r:id="rId33"/>
    <p:sldId id="1845" r:id="rId34"/>
    <p:sldId id="367" r:id="rId35"/>
    <p:sldId id="1653" r:id="rId36"/>
    <p:sldId id="258" r:id="rId37"/>
    <p:sldId id="380" r:id="rId38"/>
    <p:sldId id="345" r:id="rId39"/>
    <p:sldId id="346" r:id="rId40"/>
    <p:sldId id="1747" r:id="rId41"/>
    <p:sldId id="358" r:id="rId42"/>
    <p:sldId id="392" r:id="rId43"/>
    <p:sldId id="1840" r:id="rId44"/>
    <p:sldId id="1860" r:id="rId45"/>
    <p:sldId id="1790" r:id="rId46"/>
    <p:sldId id="1791" r:id="rId47"/>
    <p:sldId id="1793" r:id="rId48"/>
    <p:sldId id="1859" r:id="rId49"/>
    <p:sldId id="1750" r:id="rId50"/>
    <p:sldId id="1749" r:id="rId51"/>
    <p:sldId id="1861" r:id="rId52"/>
    <p:sldId id="389" r:id="rId53"/>
    <p:sldId id="1742" r:id="rId54"/>
    <p:sldId id="1863" r:id="rId55"/>
    <p:sldId id="1855" r:id="rId56"/>
    <p:sldId id="257" r:id="rId57"/>
  </p:sldIdLst>
  <p:sldSz cx="12192000" cy="6858000"/>
  <p:notesSz cx="6858000" cy="9144000"/>
  <p:embeddedFontLst>
    <p:embeddedFont>
      <p:font typeface="Calibri" panose="020F0502020204030204" pitchFamily="34" charset="0"/>
      <p:regular r:id="rId60"/>
      <p:bold r:id="rId61"/>
      <p:italic r:id="rId62"/>
      <p:boldItalic r:id="rId63"/>
    </p:embeddedFont>
    <p:embeddedFont>
      <p:font typeface="Myriad Pro" panose="020B0503030403020204" pitchFamily="34" charset="0"/>
      <p:regular r:id="rId64"/>
      <p:bold r:id="rId65"/>
      <p:italic r:id="rId66"/>
      <p:boldItalic r:id="rId67"/>
    </p:embeddedFont>
  </p:embeddedFont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D8508-6168-4EAD-9D8B-CA638364FFD0}" v="1" dt="2022-09-06T08:40:04.86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5" autoAdjust="0"/>
    <p:restoredTop sz="93404" autoAdjust="0"/>
  </p:normalViewPr>
  <p:slideViewPr>
    <p:cSldViewPr snapToGrid="0">
      <p:cViewPr varScale="1">
        <p:scale>
          <a:sx n="98" d="100"/>
          <a:sy n="98" d="100"/>
        </p:scale>
        <p:origin x="63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4.fntdata"/><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font" Target="fonts/font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5.fntdata"/><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3.fntdata"/><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Users\pavelkat\Documents\Inflace_&#268;MKOS\Inflace_2023\Inflace_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pavelkat\Documents\Inflace_&#268;MKOS\Inflace_2023\Inflace_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pavelkat\Documents\Inflace_&#268;MKOS\Inflace_2023\Inflace_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ers\pavelkat\Documents\Inflace_&#268;MKOS\Inflace_2023\Inflace_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sers\pavelkat\Documents\&#268;MKOS\Produktivita_studie_2_2019\Produktivita__06_2021\Produktivita_studie_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Users\pavelkat\Documents\&#268;MKOS\Produktivita_studie_2_2019\Produktivita__06_2021\Produktivita_studie_20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t&#345;edulaJosef\AppData\Local\Microsoft\Windows\INetCache\Content.Outlook\IDMRHODC\Grafy%20na%20sjez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sers\pavelkat\Documents\&#268;MKOS\Minim&#225;ln&#237;%20mzda_06_2020\Minim&#225;ln&#237;%20mzda%20_06_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Users\pavelkat\Documents\&#268;MKOS\Produktivita_studie_2_2019\Produktivita__06_2021\Produktivita_studie_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349737532808406E-2"/>
          <c:y val="2.2280485209619064E-2"/>
          <c:w val="0.93776033464566932"/>
          <c:h val="0.75602979357310063"/>
        </c:manualLayout>
      </c:layout>
      <c:barChart>
        <c:barDir val="col"/>
        <c:grouping val="clustered"/>
        <c:varyColors val="0"/>
        <c:ser>
          <c:idx val="0"/>
          <c:order val="0"/>
          <c:tx>
            <c:strRef>
              <c:f>EU!$B$382:$B$383</c:f>
              <c:strCache>
                <c:ptCount val="2"/>
                <c:pt idx="0">
                  <c:v>meziroční červenec 2022</c:v>
                </c:pt>
                <c:pt idx="1">
                  <c:v>S</c:v>
                </c:pt>
              </c:strCache>
            </c:strRef>
          </c:tx>
          <c:spPr>
            <a:solidFill>
              <a:schemeClr val="accent1"/>
            </a:solidFill>
            <a:ln>
              <a:noFill/>
            </a:ln>
            <a:effectLst/>
          </c:spPr>
          <c:invertIfNegative val="0"/>
          <c:dPt>
            <c:idx val="3"/>
            <c:invertIfNegative val="0"/>
            <c:bubble3D val="0"/>
            <c:spPr>
              <a:solidFill>
                <a:srgbClr val="FF0000"/>
              </a:solidFill>
              <a:ln>
                <a:noFill/>
              </a:ln>
              <a:effectLst/>
            </c:spPr>
            <c:extLst>
              <c:ext xmlns:c16="http://schemas.microsoft.com/office/drawing/2014/chart" uri="{C3380CC4-5D6E-409C-BE32-E72D297353CC}">
                <c16:uniqueId val="{00000001-FC7D-436A-9FF0-09D2C5F82AC1}"/>
              </c:ext>
            </c:extLst>
          </c:dPt>
          <c:dPt>
            <c:idx val="16"/>
            <c:invertIfNegative val="0"/>
            <c:bubble3D val="0"/>
            <c:spPr>
              <a:solidFill>
                <a:srgbClr val="FFFF00"/>
              </a:solidFill>
              <a:ln>
                <a:noFill/>
              </a:ln>
              <a:effectLst/>
            </c:spPr>
            <c:extLst>
              <c:ext xmlns:c16="http://schemas.microsoft.com/office/drawing/2014/chart" uri="{C3380CC4-5D6E-409C-BE32-E72D297353CC}">
                <c16:uniqueId val="{00000003-FC7D-436A-9FF0-09D2C5F82AC1}"/>
              </c:ext>
            </c:extLst>
          </c:dPt>
          <c:dLbls>
            <c:dLbl>
              <c:idx val="17"/>
              <c:layout>
                <c:manualLayout>
                  <c:x val="0"/>
                  <c:y val="-4.8048048048048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89-4987-9045-1CB1A16F0BD0}"/>
                </c:ext>
              </c:extLst>
            </c:dLbl>
            <c:numFmt formatCode="#,##0.0" sourceLinked="0"/>
            <c:spPr>
              <a:noFill/>
              <a:ln>
                <a:noFill/>
              </a:ln>
              <a:effectLst/>
            </c:spPr>
            <c:txPr>
              <a:bodyPr rot="-5400000" spcFirstLastPara="1" vertOverflow="ellipsis" wrap="square" lIns="38100" tIns="19050" rIns="38100" bIns="19050" anchor="ctr" anchorCtr="1">
                <a:spAutoFit/>
              </a:bodyPr>
              <a:lstStyle/>
              <a:p>
                <a:pPr>
                  <a:defRPr sz="2000" b="0" i="0" u="none" strike="noStrike" kern="1200" baseline="0">
                    <a:solidFill>
                      <a:schemeClr val="tx1">
                        <a:lumMod val="75000"/>
                        <a:lumOff val="25000"/>
                      </a:schemeClr>
                    </a:solidFill>
                    <a:latin typeface="Myriad Pro" panose="020B0503030403020204" charset="0"/>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EU!$A$384:$A$411</c:f>
              <c:strCache>
                <c:ptCount val="28"/>
                <c:pt idx="0">
                  <c:v>Estonsko</c:v>
                </c:pt>
                <c:pt idx="1">
                  <c:v>Lotyšsko</c:v>
                </c:pt>
                <c:pt idx="2">
                  <c:v>Litva</c:v>
                </c:pt>
                <c:pt idx="3">
                  <c:v>Česká republika</c:v>
                </c:pt>
                <c:pt idx="4">
                  <c:v>Bulharsko</c:v>
                </c:pt>
                <c:pt idx="5">
                  <c:v>Maďarsko</c:v>
                </c:pt>
                <c:pt idx="6">
                  <c:v>Polsko</c:v>
                </c:pt>
                <c:pt idx="7">
                  <c:v>Rumunsko</c:v>
                </c:pt>
                <c:pt idx="8">
                  <c:v>Slovensko</c:v>
                </c:pt>
                <c:pt idx="9">
                  <c:v>Chorvatsko</c:v>
                </c:pt>
                <c:pt idx="10">
                  <c:v>Slovinsko</c:v>
                </c:pt>
                <c:pt idx="11">
                  <c:v>Nizozemí</c:v>
                </c:pt>
                <c:pt idx="12">
                  <c:v>Řecko</c:v>
                </c:pt>
                <c:pt idx="13">
                  <c:v>Španělsko</c:v>
                </c:pt>
                <c:pt idx="14">
                  <c:v>Kypr</c:v>
                </c:pt>
                <c:pt idx="15">
                  <c:v>Belgie</c:v>
                </c:pt>
                <c:pt idx="16">
                  <c:v>EU</c:v>
                </c:pt>
                <c:pt idx="17">
                  <c:v>Dánsko</c:v>
                </c:pt>
                <c:pt idx="18">
                  <c:v>Irsko</c:v>
                </c:pt>
                <c:pt idx="19">
                  <c:v>Rakousko</c:v>
                </c:pt>
                <c:pt idx="20">
                  <c:v>Portugalsko</c:v>
                </c:pt>
                <c:pt idx="21">
                  <c:v>Lucembursko</c:v>
                </c:pt>
                <c:pt idx="22">
                  <c:v>Německo</c:v>
                </c:pt>
                <c:pt idx="23">
                  <c:v>Itálie</c:v>
                </c:pt>
                <c:pt idx="24">
                  <c:v>Švédsko</c:v>
                </c:pt>
                <c:pt idx="25">
                  <c:v>Finsko</c:v>
                </c:pt>
                <c:pt idx="26">
                  <c:v>Francie</c:v>
                </c:pt>
                <c:pt idx="27">
                  <c:v>Malta</c:v>
                </c:pt>
              </c:strCache>
            </c:strRef>
          </c:cat>
          <c:val>
            <c:numRef>
              <c:f>EU!$B$384:$B$411</c:f>
              <c:numCache>
                <c:formatCode>General</c:formatCode>
                <c:ptCount val="28"/>
                <c:pt idx="0">
                  <c:v>23.2</c:v>
                </c:pt>
                <c:pt idx="1">
                  <c:v>21.3</c:v>
                </c:pt>
                <c:pt idx="2">
                  <c:v>20.9</c:v>
                </c:pt>
                <c:pt idx="3">
                  <c:v>17.3</c:v>
                </c:pt>
                <c:pt idx="4">
                  <c:v>14.9</c:v>
                </c:pt>
                <c:pt idx="5">
                  <c:v>14.7</c:v>
                </c:pt>
                <c:pt idx="6">
                  <c:v>14.2</c:v>
                </c:pt>
                <c:pt idx="7">
                  <c:v>13</c:v>
                </c:pt>
                <c:pt idx="8">
                  <c:v>12.8</c:v>
                </c:pt>
                <c:pt idx="9">
                  <c:v>12.7</c:v>
                </c:pt>
                <c:pt idx="10">
                  <c:v>11.7</c:v>
                </c:pt>
                <c:pt idx="11">
                  <c:v>11.6</c:v>
                </c:pt>
                <c:pt idx="12">
                  <c:v>11.3</c:v>
                </c:pt>
                <c:pt idx="13">
                  <c:v>10.7</c:v>
                </c:pt>
                <c:pt idx="14">
                  <c:v>10.6</c:v>
                </c:pt>
                <c:pt idx="15">
                  <c:v>10.4</c:v>
                </c:pt>
                <c:pt idx="16">
                  <c:v>9.8000000000000007</c:v>
                </c:pt>
                <c:pt idx="17">
                  <c:v>9.6</c:v>
                </c:pt>
                <c:pt idx="18">
                  <c:v>9.6</c:v>
                </c:pt>
                <c:pt idx="19">
                  <c:v>9.4</c:v>
                </c:pt>
                <c:pt idx="20">
                  <c:v>9.4</c:v>
                </c:pt>
                <c:pt idx="21">
                  <c:v>9.3000000000000007</c:v>
                </c:pt>
                <c:pt idx="22">
                  <c:v>8.5</c:v>
                </c:pt>
                <c:pt idx="23">
                  <c:v>8.4</c:v>
                </c:pt>
                <c:pt idx="24">
                  <c:v>8.3000000000000007</c:v>
                </c:pt>
                <c:pt idx="25">
                  <c:v>8</c:v>
                </c:pt>
                <c:pt idx="26">
                  <c:v>6.8</c:v>
                </c:pt>
                <c:pt idx="27">
                  <c:v>6.8</c:v>
                </c:pt>
              </c:numCache>
            </c:numRef>
          </c:val>
          <c:extLst>
            <c:ext xmlns:c16="http://schemas.microsoft.com/office/drawing/2014/chart" uri="{C3380CC4-5D6E-409C-BE32-E72D297353CC}">
              <c16:uniqueId val="{00000004-FC7D-436A-9FF0-09D2C5F82AC1}"/>
            </c:ext>
          </c:extLst>
        </c:ser>
        <c:dLbls>
          <c:showLegendKey val="0"/>
          <c:showVal val="0"/>
          <c:showCatName val="0"/>
          <c:showSerName val="0"/>
          <c:showPercent val="0"/>
          <c:showBubbleSize val="0"/>
        </c:dLbls>
        <c:gapWidth val="99"/>
        <c:overlap val="-27"/>
        <c:axId val="717474591"/>
        <c:axId val="391770543"/>
      </c:barChart>
      <c:catAx>
        <c:axId val="71747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yriad Pro" panose="020B0503030403020204" charset="0"/>
                <a:ea typeface="+mn-ea"/>
                <a:cs typeface="+mn-cs"/>
              </a:defRPr>
            </a:pPr>
            <a:endParaRPr lang="cs-CZ"/>
          </a:p>
        </c:txPr>
        <c:crossAx val="391770543"/>
        <c:crosses val="autoZero"/>
        <c:auto val="1"/>
        <c:lblAlgn val="ctr"/>
        <c:lblOffset val="100"/>
        <c:tickLblSkip val="1"/>
        <c:noMultiLvlLbl val="0"/>
      </c:catAx>
      <c:valAx>
        <c:axId val="39177054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yriad Pro" panose="020B0503030403020204" charset="0"/>
                <a:ea typeface="+mn-ea"/>
                <a:cs typeface="+mn-cs"/>
              </a:defRPr>
            </a:pPr>
            <a:endParaRPr lang="cs-CZ"/>
          </a:p>
        </c:txPr>
        <c:crossAx val="717474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8306135646088E-2"/>
          <c:y val="4.4797277528224662E-2"/>
          <c:w val="0.91653191448894977"/>
          <c:h val="0.87996178267664771"/>
        </c:manualLayout>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yriad Pro" panose="020B0503030403020204" charset="0"/>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rozklad!$BJ$2:$DL$2</c:f>
              <c:strCache>
                <c:ptCount val="55"/>
                <c:pt idx="0">
                  <c:v>I/18</c:v>
                </c:pt>
                <c:pt idx="1">
                  <c:v>II/18</c:v>
                </c:pt>
                <c:pt idx="2">
                  <c:v>III/18</c:v>
                </c:pt>
                <c:pt idx="3">
                  <c:v>IV/18</c:v>
                </c:pt>
                <c:pt idx="4">
                  <c:v>V/18</c:v>
                </c:pt>
                <c:pt idx="5">
                  <c:v>VI/18</c:v>
                </c:pt>
                <c:pt idx="6">
                  <c:v>VII/18</c:v>
                </c:pt>
                <c:pt idx="7">
                  <c:v>VIII/18</c:v>
                </c:pt>
                <c:pt idx="8">
                  <c:v>IX/18</c:v>
                </c:pt>
                <c:pt idx="9">
                  <c:v>X/18</c:v>
                </c:pt>
                <c:pt idx="10">
                  <c:v>XI/18</c:v>
                </c:pt>
                <c:pt idx="11">
                  <c:v>XII/18</c:v>
                </c:pt>
                <c:pt idx="12">
                  <c:v>I/19</c:v>
                </c:pt>
                <c:pt idx="13">
                  <c:v>II/19</c:v>
                </c:pt>
                <c:pt idx="14">
                  <c:v>III/19</c:v>
                </c:pt>
                <c:pt idx="15">
                  <c:v>IV/19</c:v>
                </c:pt>
                <c:pt idx="16">
                  <c:v>V/19</c:v>
                </c:pt>
                <c:pt idx="17">
                  <c:v>VI/19</c:v>
                </c:pt>
                <c:pt idx="18">
                  <c:v>VII/19</c:v>
                </c:pt>
                <c:pt idx="19">
                  <c:v>VIII/19</c:v>
                </c:pt>
                <c:pt idx="20">
                  <c:v>IX/19</c:v>
                </c:pt>
                <c:pt idx="21">
                  <c:v>X/19</c:v>
                </c:pt>
                <c:pt idx="22">
                  <c:v>XI/19</c:v>
                </c:pt>
                <c:pt idx="23">
                  <c:v>XII/19</c:v>
                </c:pt>
                <c:pt idx="24">
                  <c:v>I/20</c:v>
                </c:pt>
                <c:pt idx="25">
                  <c:v>II/20</c:v>
                </c:pt>
                <c:pt idx="26">
                  <c:v>III/20</c:v>
                </c:pt>
                <c:pt idx="27">
                  <c:v>IV/20</c:v>
                </c:pt>
                <c:pt idx="28">
                  <c:v>V/20</c:v>
                </c:pt>
                <c:pt idx="29">
                  <c:v>VI/20</c:v>
                </c:pt>
                <c:pt idx="30">
                  <c:v>VII/20</c:v>
                </c:pt>
                <c:pt idx="31">
                  <c:v>VIII/20</c:v>
                </c:pt>
                <c:pt idx="32">
                  <c:v>IX/20</c:v>
                </c:pt>
                <c:pt idx="33">
                  <c:v>X/20</c:v>
                </c:pt>
                <c:pt idx="34">
                  <c:v>XI/20</c:v>
                </c:pt>
                <c:pt idx="35">
                  <c:v>XII/20</c:v>
                </c:pt>
                <c:pt idx="36">
                  <c:v>I/21</c:v>
                </c:pt>
                <c:pt idx="37">
                  <c:v>II/21</c:v>
                </c:pt>
                <c:pt idx="38">
                  <c:v>III/21</c:v>
                </c:pt>
                <c:pt idx="39">
                  <c:v>IV/21</c:v>
                </c:pt>
                <c:pt idx="40">
                  <c:v>V/21</c:v>
                </c:pt>
                <c:pt idx="41">
                  <c:v>VI/21</c:v>
                </c:pt>
                <c:pt idx="42">
                  <c:v>VII/21</c:v>
                </c:pt>
                <c:pt idx="43">
                  <c:v>VIII/21</c:v>
                </c:pt>
                <c:pt idx="44">
                  <c:v>IX/21</c:v>
                </c:pt>
                <c:pt idx="45">
                  <c:v>X/21</c:v>
                </c:pt>
                <c:pt idx="46">
                  <c:v>XI/21</c:v>
                </c:pt>
                <c:pt idx="47">
                  <c:v>XII/21</c:v>
                </c:pt>
                <c:pt idx="48">
                  <c:v>I/22</c:v>
                </c:pt>
                <c:pt idx="49">
                  <c:v>II/22</c:v>
                </c:pt>
                <c:pt idx="50">
                  <c:v>III/22</c:v>
                </c:pt>
                <c:pt idx="51">
                  <c:v>IV/22</c:v>
                </c:pt>
                <c:pt idx="52">
                  <c:v>V/22</c:v>
                </c:pt>
                <c:pt idx="53">
                  <c:v>VI/22</c:v>
                </c:pt>
                <c:pt idx="54">
                  <c:v>VII/22</c:v>
                </c:pt>
              </c:strCache>
            </c:strRef>
          </c:cat>
          <c:val>
            <c:numRef>
              <c:f>rozklad!$BJ$3:$DL$3</c:f>
              <c:numCache>
                <c:formatCode>General</c:formatCode>
                <c:ptCount val="55"/>
                <c:pt idx="0">
                  <c:v>2.2000000000000002</c:v>
                </c:pt>
                <c:pt idx="1">
                  <c:v>1.8</c:v>
                </c:pt>
                <c:pt idx="2">
                  <c:v>1.7</c:v>
                </c:pt>
                <c:pt idx="3">
                  <c:v>1.9</c:v>
                </c:pt>
                <c:pt idx="4">
                  <c:v>2.2000000000000002</c:v>
                </c:pt>
                <c:pt idx="5">
                  <c:v>2.6</c:v>
                </c:pt>
                <c:pt idx="6">
                  <c:v>2.2999999999999998</c:v>
                </c:pt>
                <c:pt idx="7">
                  <c:v>2.5</c:v>
                </c:pt>
                <c:pt idx="8">
                  <c:v>2.2999999999999998</c:v>
                </c:pt>
                <c:pt idx="9">
                  <c:v>2.2000000000000002</c:v>
                </c:pt>
                <c:pt idx="10">
                  <c:v>2</c:v>
                </c:pt>
                <c:pt idx="11">
                  <c:v>2</c:v>
                </c:pt>
                <c:pt idx="12">
                  <c:v>2.5</c:v>
                </c:pt>
                <c:pt idx="13">
                  <c:v>2.7</c:v>
                </c:pt>
                <c:pt idx="14">
                  <c:v>3</c:v>
                </c:pt>
                <c:pt idx="15">
                  <c:v>2.8</c:v>
                </c:pt>
                <c:pt idx="16">
                  <c:v>2.9</c:v>
                </c:pt>
                <c:pt idx="17">
                  <c:v>2.7</c:v>
                </c:pt>
                <c:pt idx="18">
                  <c:v>2.9</c:v>
                </c:pt>
                <c:pt idx="19">
                  <c:v>2.9</c:v>
                </c:pt>
                <c:pt idx="20">
                  <c:v>2.7</c:v>
                </c:pt>
                <c:pt idx="21">
                  <c:v>2.7</c:v>
                </c:pt>
                <c:pt idx="22">
                  <c:v>3.1</c:v>
                </c:pt>
                <c:pt idx="23">
                  <c:v>3.2</c:v>
                </c:pt>
                <c:pt idx="24">
                  <c:v>3.6</c:v>
                </c:pt>
                <c:pt idx="25">
                  <c:v>3.7</c:v>
                </c:pt>
                <c:pt idx="26">
                  <c:v>3.4</c:v>
                </c:pt>
                <c:pt idx="27">
                  <c:v>3.2</c:v>
                </c:pt>
                <c:pt idx="28">
                  <c:v>2.9</c:v>
                </c:pt>
                <c:pt idx="29">
                  <c:v>3.3</c:v>
                </c:pt>
                <c:pt idx="30">
                  <c:v>3.4</c:v>
                </c:pt>
                <c:pt idx="31">
                  <c:v>3.3</c:v>
                </c:pt>
                <c:pt idx="32">
                  <c:v>3.2</c:v>
                </c:pt>
                <c:pt idx="33">
                  <c:v>2.9</c:v>
                </c:pt>
                <c:pt idx="34">
                  <c:v>2.7</c:v>
                </c:pt>
                <c:pt idx="35">
                  <c:v>2.2999999999999998</c:v>
                </c:pt>
                <c:pt idx="36">
                  <c:v>2.2000000000000002</c:v>
                </c:pt>
                <c:pt idx="37">
                  <c:v>2.1</c:v>
                </c:pt>
                <c:pt idx="38">
                  <c:v>2.2999999999999998</c:v>
                </c:pt>
                <c:pt idx="39">
                  <c:v>3.1</c:v>
                </c:pt>
                <c:pt idx="40">
                  <c:v>2.9</c:v>
                </c:pt>
                <c:pt idx="41">
                  <c:v>2.8</c:v>
                </c:pt>
                <c:pt idx="42">
                  <c:v>3.4</c:v>
                </c:pt>
                <c:pt idx="43">
                  <c:v>4.0999999999999996</c:v>
                </c:pt>
                <c:pt idx="44">
                  <c:v>4.9000000000000004</c:v>
                </c:pt>
                <c:pt idx="45">
                  <c:v>5.8</c:v>
                </c:pt>
                <c:pt idx="46">
                  <c:v>6</c:v>
                </c:pt>
                <c:pt idx="47">
                  <c:v>6.6</c:v>
                </c:pt>
                <c:pt idx="48">
                  <c:v>9.9</c:v>
                </c:pt>
                <c:pt idx="49">
                  <c:v>11.1</c:v>
                </c:pt>
                <c:pt idx="50">
                  <c:v>12.7</c:v>
                </c:pt>
                <c:pt idx="51">
                  <c:v>14.2</c:v>
                </c:pt>
                <c:pt idx="52">
                  <c:v>16</c:v>
                </c:pt>
                <c:pt idx="53">
                  <c:v>17.2</c:v>
                </c:pt>
                <c:pt idx="54">
                  <c:v>17.5</c:v>
                </c:pt>
              </c:numCache>
            </c:numRef>
          </c:val>
          <c:extLst>
            <c:ext xmlns:c16="http://schemas.microsoft.com/office/drawing/2014/chart" uri="{C3380CC4-5D6E-409C-BE32-E72D297353CC}">
              <c16:uniqueId val="{00000000-D6C4-4C1B-A702-0AEB3F8F91CC}"/>
            </c:ext>
          </c:extLst>
        </c:ser>
        <c:dLbls>
          <c:showLegendKey val="0"/>
          <c:showVal val="0"/>
          <c:showCatName val="0"/>
          <c:showSerName val="0"/>
          <c:showPercent val="0"/>
          <c:showBubbleSize val="0"/>
        </c:dLbls>
        <c:gapWidth val="99"/>
        <c:overlap val="-27"/>
        <c:axId val="458955360"/>
        <c:axId val="459327312"/>
      </c:barChart>
      <c:catAx>
        <c:axId val="45895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59327312"/>
        <c:crosses val="autoZero"/>
        <c:auto val="1"/>
        <c:lblAlgn val="ctr"/>
        <c:lblOffset val="100"/>
        <c:tickLblSkip val="1"/>
        <c:noMultiLvlLbl val="0"/>
      </c:catAx>
      <c:valAx>
        <c:axId val="45932731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yriad Pro" panose="020B0503030403020204" charset="0"/>
                <a:ea typeface="+mn-ea"/>
                <a:cs typeface="+mn-cs"/>
              </a:defRPr>
            </a:pPr>
            <a:endParaRPr lang="cs-CZ"/>
          </a:p>
        </c:txPr>
        <c:crossAx val="458955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248887367339953E-2"/>
          <c:y val="3.2105067452815661E-2"/>
          <c:w val="0.9326689870287953"/>
          <c:h val="0.85130964314884294"/>
        </c:manualLayout>
      </c:layout>
      <c:barChart>
        <c:barDir val="col"/>
        <c:grouping val="clustered"/>
        <c:varyColors val="0"/>
        <c:ser>
          <c:idx val="0"/>
          <c:order val="0"/>
          <c:spPr>
            <a:solidFill>
              <a:schemeClr val="accent1"/>
            </a:solidFill>
            <a:ln>
              <a:noFill/>
            </a:ln>
            <a:effectLst/>
          </c:spPr>
          <c:invertIfNegative val="0"/>
          <c:cat>
            <c:strRef>
              <c:f>List2!$CI$18:$EQ$18</c:f>
              <c:strCache>
                <c:ptCount val="61"/>
                <c:pt idx="0">
                  <c:v>I/18</c:v>
                </c:pt>
                <c:pt idx="1">
                  <c:v>II/18</c:v>
                </c:pt>
                <c:pt idx="2">
                  <c:v>III/18</c:v>
                </c:pt>
                <c:pt idx="3">
                  <c:v>IV/18</c:v>
                </c:pt>
                <c:pt idx="4">
                  <c:v>V/18</c:v>
                </c:pt>
                <c:pt idx="5">
                  <c:v>VI/18</c:v>
                </c:pt>
                <c:pt idx="6">
                  <c:v>VII/18</c:v>
                </c:pt>
                <c:pt idx="7">
                  <c:v>VIII/18</c:v>
                </c:pt>
                <c:pt idx="8">
                  <c:v>IX/18</c:v>
                </c:pt>
                <c:pt idx="9">
                  <c:v>X/18</c:v>
                </c:pt>
                <c:pt idx="10">
                  <c:v>XI/18</c:v>
                </c:pt>
                <c:pt idx="11">
                  <c:v>XII/18</c:v>
                </c:pt>
                <c:pt idx="12">
                  <c:v>I/19</c:v>
                </c:pt>
                <c:pt idx="13">
                  <c:v>II/19</c:v>
                </c:pt>
                <c:pt idx="14">
                  <c:v>III/19</c:v>
                </c:pt>
                <c:pt idx="15">
                  <c:v>IV/19</c:v>
                </c:pt>
                <c:pt idx="16">
                  <c:v>V/19</c:v>
                </c:pt>
                <c:pt idx="17">
                  <c:v>VI/19</c:v>
                </c:pt>
                <c:pt idx="18">
                  <c:v>VII/19</c:v>
                </c:pt>
                <c:pt idx="19">
                  <c:v>VIII/19</c:v>
                </c:pt>
                <c:pt idx="20">
                  <c:v>IX/19</c:v>
                </c:pt>
                <c:pt idx="21">
                  <c:v>X/19</c:v>
                </c:pt>
                <c:pt idx="22">
                  <c:v>XI/19</c:v>
                </c:pt>
                <c:pt idx="23">
                  <c:v>XII/19</c:v>
                </c:pt>
                <c:pt idx="24">
                  <c:v>I/20</c:v>
                </c:pt>
                <c:pt idx="25">
                  <c:v>II/20</c:v>
                </c:pt>
                <c:pt idx="26">
                  <c:v>III/20</c:v>
                </c:pt>
                <c:pt idx="27">
                  <c:v>IV/20</c:v>
                </c:pt>
                <c:pt idx="28">
                  <c:v>V/20</c:v>
                </c:pt>
                <c:pt idx="29">
                  <c:v>VI/20</c:v>
                </c:pt>
                <c:pt idx="30">
                  <c:v>VII/20</c:v>
                </c:pt>
                <c:pt idx="31">
                  <c:v>VIII/20</c:v>
                </c:pt>
                <c:pt idx="32">
                  <c:v>IX/20</c:v>
                </c:pt>
                <c:pt idx="33">
                  <c:v>X/20</c:v>
                </c:pt>
                <c:pt idx="34">
                  <c:v>XI/20</c:v>
                </c:pt>
                <c:pt idx="35">
                  <c:v>XII/20</c:v>
                </c:pt>
                <c:pt idx="36">
                  <c:v>I/21</c:v>
                </c:pt>
                <c:pt idx="37">
                  <c:v>II/21</c:v>
                </c:pt>
                <c:pt idx="38">
                  <c:v>III/21</c:v>
                </c:pt>
                <c:pt idx="39">
                  <c:v>IV/21</c:v>
                </c:pt>
                <c:pt idx="40">
                  <c:v>V/21</c:v>
                </c:pt>
                <c:pt idx="41">
                  <c:v>VI/21</c:v>
                </c:pt>
                <c:pt idx="42">
                  <c:v>VII/21</c:v>
                </c:pt>
                <c:pt idx="43">
                  <c:v>VIII/21</c:v>
                </c:pt>
                <c:pt idx="44">
                  <c:v>IX/21</c:v>
                </c:pt>
                <c:pt idx="45">
                  <c:v>X/21</c:v>
                </c:pt>
                <c:pt idx="46">
                  <c:v>XI/21</c:v>
                </c:pt>
                <c:pt idx="47">
                  <c:v>XII/21</c:v>
                </c:pt>
                <c:pt idx="48">
                  <c:v>I/22</c:v>
                </c:pt>
                <c:pt idx="49">
                  <c:v>II/22</c:v>
                </c:pt>
                <c:pt idx="50">
                  <c:v>III/22</c:v>
                </c:pt>
                <c:pt idx="51">
                  <c:v>IV/22</c:v>
                </c:pt>
                <c:pt idx="52">
                  <c:v>V/22</c:v>
                </c:pt>
                <c:pt idx="53">
                  <c:v>VI/22</c:v>
                </c:pt>
                <c:pt idx="54">
                  <c:v>VII/22</c:v>
                </c:pt>
                <c:pt idx="55">
                  <c:v>3Q.22*</c:v>
                </c:pt>
                <c:pt idx="56">
                  <c:v>4Q.22*</c:v>
                </c:pt>
                <c:pt idx="57">
                  <c:v>1Q.23*</c:v>
                </c:pt>
                <c:pt idx="58">
                  <c:v>2Q.23*</c:v>
                </c:pt>
                <c:pt idx="59">
                  <c:v>3Q.23*</c:v>
                </c:pt>
                <c:pt idx="60">
                  <c:v>4Q.23*</c:v>
                </c:pt>
              </c:strCache>
            </c:strRef>
          </c:cat>
          <c:val>
            <c:numRef>
              <c:f>List2!$CI$19:$EQ$19</c:f>
              <c:numCache>
                <c:formatCode>General</c:formatCode>
                <c:ptCount val="61"/>
                <c:pt idx="0">
                  <c:v>2.2000000000000002</c:v>
                </c:pt>
                <c:pt idx="1">
                  <c:v>1.8</c:v>
                </c:pt>
                <c:pt idx="2">
                  <c:v>1.7</c:v>
                </c:pt>
                <c:pt idx="3">
                  <c:v>1.9</c:v>
                </c:pt>
                <c:pt idx="4">
                  <c:v>2.2000000000000002</c:v>
                </c:pt>
                <c:pt idx="5">
                  <c:v>2.6</c:v>
                </c:pt>
                <c:pt idx="6">
                  <c:v>2.2999999999999998</c:v>
                </c:pt>
                <c:pt idx="7">
                  <c:v>2.5</c:v>
                </c:pt>
                <c:pt idx="8">
                  <c:v>2.2999999999999998</c:v>
                </c:pt>
                <c:pt idx="9">
                  <c:v>2.2000000000000002</c:v>
                </c:pt>
                <c:pt idx="10">
                  <c:v>2</c:v>
                </c:pt>
                <c:pt idx="11">
                  <c:v>2</c:v>
                </c:pt>
                <c:pt idx="12">
                  <c:v>2.5</c:v>
                </c:pt>
                <c:pt idx="13">
                  <c:v>2.7</c:v>
                </c:pt>
                <c:pt idx="14">
                  <c:v>3</c:v>
                </c:pt>
                <c:pt idx="15">
                  <c:v>2.8</c:v>
                </c:pt>
                <c:pt idx="16">
                  <c:v>2.9</c:v>
                </c:pt>
                <c:pt idx="17">
                  <c:v>2.7</c:v>
                </c:pt>
                <c:pt idx="18">
                  <c:v>2.9</c:v>
                </c:pt>
                <c:pt idx="19">
                  <c:v>2.9</c:v>
                </c:pt>
                <c:pt idx="20">
                  <c:v>2.7</c:v>
                </c:pt>
                <c:pt idx="21">
                  <c:v>2.7</c:v>
                </c:pt>
                <c:pt idx="22">
                  <c:v>3.1</c:v>
                </c:pt>
                <c:pt idx="23">
                  <c:v>3.2</c:v>
                </c:pt>
                <c:pt idx="24">
                  <c:v>3.6</c:v>
                </c:pt>
                <c:pt idx="25">
                  <c:v>3.7</c:v>
                </c:pt>
                <c:pt idx="26">
                  <c:v>3.4</c:v>
                </c:pt>
                <c:pt idx="27">
                  <c:v>3.2</c:v>
                </c:pt>
                <c:pt idx="28">
                  <c:v>2.9</c:v>
                </c:pt>
                <c:pt idx="29">
                  <c:v>3.3</c:v>
                </c:pt>
                <c:pt idx="30">
                  <c:v>3.4</c:v>
                </c:pt>
                <c:pt idx="31">
                  <c:v>3.3</c:v>
                </c:pt>
                <c:pt idx="32">
                  <c:v>3.2</c:v>
                </c:pt>
                <c:pt idx="33">
                  <c:v>2.9</c:v>
                </c:pt>
                <c:pt idx="34">
                  <c:v>2.7</c:v>
                </c:pt>
                <c:pt idx="35">
                  <c:v>2.2999999999999998</c:v>
                </c:pt>
                <c:pt idx="36">
                  <c:v>2.2000000000000002</c:v>
                </c:pt>
                <c:pt idx="37">
                  <c:v>2.1</c:v>
                </c:pt>
                <c:pt idx="38">
                  <c:v>2.2999999999999998</c:v>
                </c:pt>
                <c:pt idx="39">
                  <c:v>3.1</c:v>
                </c:pt>
                <c:pt idx="40">
                  <c:v>2.9</c:v>
                </c:pt>
                <c:pt idx="41">
                  <c:v>2.8</c:v>
                </c:pt>
                <c:pt idx="42">
                  <c:v>3.4</c:v>
                </c:pt>
                <c:pt idx="43">
                  <c:v>4.0999999999999996</c:v>
                </c:pt>
                <c:pt idx="44">
                  <c:v>4.9000000000000004</c:v>
                </c:pt>
                <c:pt idx="45">
                  <c:v>5.8</c:v>
                </c:pt>
                <c:pt idx="46">
                  <c:v>6</c:v>
                </c:pt>
                <c:pt idx="47">
                  <c:v>6.6</c:v>
                </c:pt>
                <c:pt idx="48">
                  <c:v>9.9</c:v>
                </c:pt>
                <c:pt idx="49">
                  <c:v>11.1</c:v>
                </c:pt>
                <c:pt idx="50">
                  <c:v>12.7</c:v>
                </c:pt>
                <c:pt idx="51">
                  <c:v>14.2</c:v>
                </c:pt>
                <c:pt idx="52">
                  <c:v>16</c:v>
                </c:pt>
                <c:pt idx="53">
                  <c:v>17.2</c:v>
                </c:pt>
                <c:pt idx="54">
                  <c:v>17.5</c:v>
                </c:pt>
                <c:pt idx="55">
                  <c:v>19.5</c:v>
                </c:pt>
                <c:pt idx="56">
                  <c:v>19.7</c:v>
                </c:pt>
                <c:pt idx="57">
                  <c:v>16.2</c:v>
                </c:pt>
                <c:pt idx="58">
                  <c:v>11.5</c:v>
                </c:pt>
                <c:pt idx="59">
                  <c:v>6.3</c:v>
                </c:pt>
                <c:pt idx="60">
                  <c:v>4.2</c:v>
                </c:pt>
              </c:numCache>
            </c:numRef>
          </c:val>
          <c:extLst>
            <c:ext xmlns:c16="http://schemas.microsoft.com/office/drawing/2014/chart" uri="{C3380CC4-5D6E-409C-BE32-E72D297353CC}">
              <c16:uniqueId val="{00000000-5156-44E3-938C-B479387CB216}"/>
            </c:ext>
          </c:extLst>
        </c:ser>
        <c:dLbls>
          <c:showLegendKey val="0"/>
          <c:showVal val="0"/>
          <c:showCatName val="0"/>
          <c:showSerName val="0"/>
          <c:showPercent val="0"/>
          <c:showBubbleSize val="0"/>
        </c:dLbls>
        <c:gapWidth val="105"/>
        <c:overlap val="-27"/>
        <c:axId val="786921872"/>
        <c:axId val="715913760"/>
      </c:barChart>
      <c:catAx>
        <c:axId val="78692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yriad Pro" panose="020B0503030403020204" charset="0"/>
                <a:ea typeface="+mn-ea"/>
                <a:cs typeface="+mn-cs"/>
              </a:defRPr>
            </a:pPr>
            <a:endParaRPr lang="cs-CZ"/>
          </a:p>
        </c:txPr>
        <c:crossAx val="715913760"/>
        <c:crosses val="autoZero"/>
        <c:auto val="1"/>
        <c:lblAlgn val="ctr"/>
        <c:lblOffset val="100"/>
        <c:tickLblSkip val="1"/>
        <c:noMultiLvlLbl val="0"/>
      </c:catAx>
      <c:valAx>
        <c:axId val="7159137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yriad Pro" panose="020B0503030403020204" charset="0"/>
                <a:ea typeface="+mn-ea"/>
                <a:cs typeface="+mn-cs"/>
              </a:defRPr>
            </a:pPr>
            <a:endParaRPr lang="cs-CZ"/>
          </a:p>
        </c:txPr>
        <c:crossAx val="78692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mzdy!$A$70</c:f>
              <c:strCache>
                <c:ptCount val="1"/>
                <c:pt idx="0">
                  <c:v>nominální průměrná mzda</c:v>
                </c:pt>
              </c:strCache>
            </c:strRef>
          </c:tx>
          <c:spPr>
            <a:ln w="63500" cap="rnd">
              <a:solidFill>
                <a:schemeClr val="tx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mzdy!$C$69:$P$69</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mzdy!$C$70:$P$70</c:f>
              <c:numCache>
                <c:formatCode>#\ ##0.0</c:formatCode>
                <c:ptCount val="14"/>
                <c:pt idx="0">
                  <c:v>2.2000000000000028</c:v>
                </c:pt>
                <c:pt idx="1">
                  <c:v>2.5</c:v>
                </c:pt>
                <c:pt idx="2">
                  <c:v>2.5</c:v>
                </c:pt>
                <c:pt idx="3">
                  <c:v>-9.9999999999994316E-2</c:v>
                </c:pt>
                <c:pt idx="4">
                  <c:v>2.9000000000000057</c:v>
                </c:pt>
                <c:pt idx="5">
                  <c:v>3.2000000000000028</c:v>
                </c:pt>
                <c:pt idx="6">
                  <c:v>4.4000000000000057</c:v>
                </c:pt>
                <c:pt idx="7">
                  <c:v>6.7999999999999972</c:v>
                </c:pt>
                <c:pt idx="8">
                  <c:v>8.0999999999999943</c:v>
                </c:pt>
                <c:pt idx="9">
                  <c:v>7.9000000000000057</c:v>
                </c:pt>
                <c:pt idx="10">
                  <c:v>4.5999999999999943</c:v>
                </c:pt>
                <c:pt idx="11">
                  <c:v>4.7999999999999972</c:v>
                </c:pt>
                <c:pt idx="12" formatCode="General">
                  <c:v>7.4</c:v>
                </c:pt>
                <c:pt idx="13" formatCode="General">
                  <c:v>6.5</c:v>
                </c:pt>
              </c:numCache>
            </c:numRef>
          </c:val>
          <c:smooth val="0"/>
          <c:extLst>
            <c:ext xmlns:c16="http://schemas.microsoft.com/office/drawing/2014/chart" uri="{C3380CC4-5D6E-409C-BE32-E72D297353CC}">
              <c16:uniqueId val="{00000000-590E-4AAE-B4A0-F7E937252576}"/>
            </c:ext>
          </c:extLst>
        </c:ser>
        <c:ser>
          <c:idx val="1"/>
          <c:order val="1"/>
          <c:tx>
            <c:strRef>
              <c:f>mzdy!$A$71</c:f>
              <c:strCache>
                <c:ptCount val="1"/>
                <c:pt idx="0">
                  <c:v>reálná průměrná mzda</c:v>
                </c:pt>
              </c:strCache>
            </c:strRef>
          </c:tx>
          <c:spPr>
            <a:ln w="63500" cap="rnd">
              <a:solidFill>
                <a:srgbClr val="FF0000"/>
              </a:solidFill>
              <a:round/>
            </a:ln>
            <a:effectLst/>
          </c:spPr>
          <c:marker>
            <c:symbol val="circle"/>
            <c:size val="5"/>
            <c:spPr>
              <a:solidFill>
                <a:schemeClr val="accent2"/>
              </a:solidFill>
              <a:ln w="9525">
                <a:solidFill>
                  <a:srgbClr val="FF0000"/>
                </a:solidFill>
              </a:ln>
              <a:effectLst/>
            </c:spPr>
          </c:marker>
          <c:dLbls>
            <c:dLbl>
              <c:idx val="11"/>
              <c:layout>
                <c:manualLayout>
                  <c:x val="-9.0111224135260605E-3"/>
                  <c:y val="5.818790195085191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0E-4AAE-B4A0-F7E937252576}"/>
                </c:ext>
              </c:extLst>
            </c:dLbl>
            <c:dLbl>
              <c:idx val="13"/>
              <c:layout>
                <c:manualLayout>
                  <c:x val="-1.7600957775014966E-2"/>
                  <c:y val="4.8703780448496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0E-4AAE-B4A0-F7E9372525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mzdy!$C$69:$P$69</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mzdy!$C$71:$P$71</c:f>
              <c:numCache>
                <c:formatCode>#\ ##0.0</c:formatCode>
                <c:ptCount val="14"/>
                <c:pt idx="0">
                  <c:v>0.70000000000000284</c:v>
                </c:pt>
                <c:pt idx="1">
                  <c:v>0.59999999999999432</c:v>
                </c:pt>
                <c:pt idx="2">
                  <c:v>-0.79999999999999716</c:v>
                </c:pt>
                <c:pt idx="3">
                  <c:v>-1.5</c:v>
                </c:pt>
                <c:pt idx="4">
                  <c:v>2.5</c:v>
                </c:pt>
                <c:pt idx="5">
                  <c:v>2.9000000000000057</c:v>
                </c:pt>
                <c:pt idx="6">
                  <c:v>3.7000000000000028</c:v>
                </c:pt>
                <c:pt idx="7">
                  <c:v>4.2000000000000028</c:v>
                </c:pt>
                <c:pt idx="8">
                  <c:v>5.9000000000000057</c:v>
                </c:pt>
                <c:pt idx="9">
                  <c:v>5</c:v>
                </c:pt>
                <c:pt idx="10">
                  <c:v>1.4000000000000057</c:v>
                </c:pt>
                <c:pt idx="11">
                  <c:v>1</c:v>
                </c:pt>
                <c:pt idx="12" formatCode="General">
                  <c:v>-7.6</c:v>
                </c:pt>
                <c:pt idx="13" formatCode="General">
                  <c:v>-2.1</c:v>
                </c:pt>
              </c:numCache>
            </c:numRef>
          </c:val>
          <c:smooth val="0"/>
          <c:extLst>
            <c:ext xmlns:c16="http://schemas.microsoft.com/office/drawing/2014/chart" uri="{C3380CC4-5D6E-409C-BE32-E72D297353CC}">
              <c16:uniqueId val="{00000003-590E-4AAE-B4A0-F7E937252576}"/>
            </c:ext>
          </c:extLst>
        </c:ser>
        <c:dLbls>
          <c:showLegendKey val="0"/>
          <c:showVal val="0"/>
          <c:showCatName val="0"/>
          <c:showSerName val="0"/>
          <c:showPercent val="0"/>
          <c:showBubbleSize val="0"/>
        </c:dLbls>
        <c:marker val="1"/>
        <c:smooth val="0"/>
        <c:axId val="453884704"/>
        <c:axId val="459330640"/>
      </c:lineChart>
      <c:catAx>
        <c:axId val="4538847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459330640"/>
        <c:crosses val="autoZero"/>
        <c:auto val="1"/>
        <c:lblAlgn val="ctr"/>
        <c:lblOffset val="100"/>
        <c:noMultiLvlLbl val="0"/>
      </c:catAx>
      <c:valAx>
        <c:axId val="4593306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453884704"/>
        <c:crosses val="autoZero"/>
        <c:crossBetween val="between"/>
      </c:valAx>
      <c:spPr>
        <a:noFill/>
        <a:ln>
          <a:noFill/>
        </a:ln>
        <a:effectLst/>
      </c:spPr>
    </c:plotArea>
    <c:legend>
      <c:legendPos val="b"/>
      <c:layout>
        <c:manualLayout>
          <c:xMode val="edge"/>
          <c:yMode val="edge"/>
          <c:x val="0.22301914339936826"/>
          <c:y val="0.93809815698535459"/>
          <c:w val="0.58351488197940171"/>
          <c:h val="6.190184301464538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87116884988941E-2"/>
          <c:y val="4.2348411934552452E-2"/>
          <c:w val="0.8847062469594047"/>
          <c:h val="0.78027570422802062"/>
        </c:manualLayout>
      </c:layout>
      <c:lineChart>
        <c:grouping val="standard"/>
        <c:varyColors val="0"/>
        <c:ser>
          <c:idx val="0"/>
          <c:order val="0"/>
          <c:tx>
            <c:strRef>
              <c:f>'historické HDP'!$A$86</c:f>
              <c:strCache>
                <c:ptCount val="1"/>
                <c:pt idx="0">
                  <c:v>náhrady zaměstnanců </c:v>
                </c:pt>
              </c:strCache>
            </c:strRef>
          </c:tx>
          <c:spPr>
            <a:ln w="6032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5383611287960963E-2"/>
                  <c:y val="-1.0927227091811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F7-493A-87FC-B41B130E7BD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70C0"/>
                    </a:solidFill>
                    <a:latin typeface="+mn-lt"/>
                    <a:ea typeface="+mn-ea"/>
                    <a:cs typeface="+mn-cs"/>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'historické HDP'!$B$79:$AK$79</c:f>
              <c:strCach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strCache>
            </c:strRef>
          </c:cat>
          <c:val>
            <c:numRef>
              <c:f>'historické HDP'!$B$81:$AK$81</c:f>
              <c:numCache>
                <c:formatCode>0.0</c:formatCode>
                <c:ptCount val="36"/>
                <c:pt idx="0">
                  <c:v>51.323221458375556</c:v>
                </c:pt>
                <c:pt idx="1">
                  <c:v>41.882398354740232</c:v>
                </c:pt>
                <c:pt idx="2">
                  <c:v>46.280223149978674</c:v>
                </c:pt>
                <c:pt idx="3">
                  <c:v>44.938383461656372</c:v>
                </c:pt>
                <c:pt idx="4">
                  <c:v>45.922825341077491</c:v>
                </c:pt>
                <c:pt idx="5">
                  <c:v>44.464212497168596</c:v>
                </c:pt>
                <c:pt idx="6">
                  <c:v>45.591488419040921</c:v>
                </c:pt>
                <c:pt idx="7">
                  <c:v>46.214363129495361</c:v>
                </c:pt>
                <c:pt idx="8">
                  <c:v>44.042500365584367</c:v>
                </c:pt>
                <c:pt idx="9">
                  <c:v>43.722434772019206</c:v>
                </c:pt>
                <c:pt idx="10">
                  <c:v>43.910909476557421</c:v>
                </c:pt>
                <c:pt idx="11">
                  <c:v>43.792489945135948</c:v>
                </c:pt>
                <c:pt idx="12">
                  <c:v>44.983750961751348</c:v>
                </c:pt>
                <c:pt idx="13">
                  <c:v>45.295232342876531</c:v>
                </c:pt>
                <c:pt idx="14">
                  <c:v>45.551890568232615</c:v>
                </c:pt>
                <c:pt idx="15">
                  <c:v>45.83588804114359</c:v>
                </c:pt>
                <c:pt idx="16">
                  <c:v>45.467066530478959</c:v>
                </c:pt>
                <c:pt idx="17">
                  <c:v>45.372732298828652</c:v>
                </c:pt>
                <c:pt idx="18">
                  <c:v>46.015194390446702</c:v>
                </c:pt>
                <c:pt idx="19">
                  <c:v>45.891999630948213</c:v>
                </c:pt>
                <c:pt idx="20">
                  <c:v>45.824011736348332</c:v>
                </c:pt>
                <c:pt idx="21">
                  <c:v>45.416830366607542</c:v>
                </c:pt>
                <c:pt idx="22">
                  <c:v>46.436516561924115</c:v>
                </c:pt>
                <c:pt idx="23">
                  <c:v>46.377349968798484</c:v>
                </c:pt>
                <c:pt idx="24">
                  <c:v>45.424746281969838</c:v>
                </c:pt>
                <c:pt idx="25">
                  <c:v>45.121147071748283</c:v>
                </c:pt>
                <c:pt idx="26">
                  <c:v>46.116867499289569</c:v>
                </c:pt>
                <c:pt idx="27">
                  <c:v>47.322883860463286</c:v>
                </c:pt>
                <c:pt idx="28" formatCode="General">
                  <c:v>48.908332195138854</c:v>
                </c:pt>
                <c:pt idx="29" formatCode="General">
                  <c:v>49.194280280415121</c:v>
                </c:pt>
                <c:pt idx="30" formatCode="General">
                  <c:v>49.991030494222628</c:v>
                </c:pt>
                <c:pt idx="31" formatCode="General">
                  <c:v>49.564727147865199</c:v>
                </c:pt>
                <c:pt idx="32" formatCode="General">
                  <c:v>48.5</c:v>
                </c:pt>
                <c:pt idx="33" formatCode="General">
                  <c:v>48</c:v>
                </c:pt>
                <c:pt idx="34" formatCode="General">
                  <c:v>47</c:v>
                </c:pt>
                <c:pt idx="35" formatCode="General">
                  <c:v>46.7</c:v>
                </c:pt>
              </c:numCache>
            </c:numRef>
          </c:val>
          <c:smooth val="0"/>
          <c:extLst>
            <c:ext xmlns:c16="http://schemas.microsoft.com/office/drawing/2014/chart" uri="{C3380CC4-5D6E-409C-BE32-E72D297353CC}">
              <c16:uniqueId val="{00000001-FAF7-493A-87FC-B41B130E7BDF}"/>
            </c:ext>
          </c:extLst>
        </c:ser>
        <c:ser>
          <c:idx val="1"/>
          <c:order val="1"/>
          <c:tx>
            <c:strRef>
              <c:f>'historické HDP'!$A$87</c:f>
              <c:strCache>
                <c:ptCount val="1"/>
                <c:pt idx="0">
                  <c:v>zisk</c:v>
                </c:pt>
              </c:strCache>
            </c:strRef>
          </c:tx>
          <c:spPr>
            <a:ln w="60325" cap="rnd">
              <a:solidFill>
                <a:srgbClr val="FF0000"/>
              </a:solidFill>
              <a:round/>
            </a:ln>
            <a:effectLst/>
          </c:spPr>
          <c:marker>
            <c:symbol val="circle"/>
            <c:size val="5"/>
            <c:spPr>
              <a:solidFill>
                <a:schemeClr val="accent2"/>
              </a:solidFill>
              <a:ln w="9525">
                <a:solidFill>
                  <a:schemeClr val="accent2"/>
                </a:solidFill>
              </a:ln>
              <a:effectLst/>
            </c:spPr>
          </c:marker>
          <c:dLbls>
            <c:dLbl>
              <c:idx val="0"/>
              <c:layout>
                <c:manualLayout>
                  <c:x val="-2.7360880638929427E-2"/>
                  <c:y val="1.5775712865800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F7-493A-87FC-B41B130E7BD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'historické HDP'!$B$79:$AK$79</c:f>
              <c:strCach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strCache>
            </c:strRef>
          </c:cat>
          <c:val>
            <c:numRef>
              <c:f>'historické HDP'!$B$82:$AK$82</c:f>
              <c:numCache>
                <c:formatCode>0.0</c:formatCode>
                <c:ptCount val="36"/>
                <c:pt idx="0">
                  <c:v>48.676778541624451</c:v>
                </c:pt>
                <c:pt idx="1">
                  <c:v>58.117601645259775</c:v>
                </c:pt>
                <c:pt idx="2">
                  <c:v>53.719776850021326</c:v>
                </c:pt>
                <c:pt idx="3">
                  <c:v>55.061616538343628</c:v>
                </c:pt>
                <c:pt idx="4">
                  <c:v>54.077174658922509</c:v>
                </c:pt>
                <c:pt idx="5">
                  <c:v>55.535787502831404</c:v>
                </c:pt>
                <c:pt idx="6">
                  <c:v>54.408511580959086</c:v>
                </c:pt>
                <c:pt idx="7">
                  <c:v>53.785636870504639</c:v>
                </c:pt>
                <c:pt idx="8">
                  <c:v>55.95749963441564</c:v>
                </c:pt>
                <c:pt idx="9">
                  <c:v>56.277565227980794</c:v>
                </c:pt>
                <c:pt idx="10">
                  <c:v>56.089090523442579</c:v>
                </c:pt>
                <c:pt idx="11">
                  <c:v>56.207510054864052</c:v>
                </c:pt>
                <c:pt idx="12">
                  <c:v>55.016249038248652</c:v>
                </c:pt>
                <c:pt idx="13">
                  <c:v>54.704767657123476</c:v>
                </c:pt>
                <c:pt idx="14">
                  <c:v>54.448109431767378</c:v>
                </c:pt>
                <c:pt idx="15">
                  <c:v>54.16411195885641</c:v>
                </c:pt>
                <c:pt idx="16">
                  <c:v>54.532933469521041</c:v>
                </c:pt>
                <c:pt idx="17">
                  <c:v>54.627267701171348</c:v>
                </c:pt>
                <c:pt idx="18">
                  <c:v>53.984805609553298</c:v>
                </c:pt>
                <c:pt idx="19">
                  <c:v>54.108000369051787</c:v>
                </c:pt>
                <c:pt idx="20">
                  <c:v>54.175988263651675</c:v>
                </c:pt>
                <c:pt idx="21">
                  <c:v>54.583169633392458</c:v>
                </c:pt>
                <c:pt idx="22">
                  <c:v>53.563483438075885</c:v>
                </c:pt>
                <c:pt idx="23">
                  <c:v>53.622650031201523</c:v>
                </c:pt>
                <c:pt idx="24">
                  <c:v>54.575253718030169</c:v>
                </c:pt>
                <c:pt idx="25">
                  <c:v>54.87885292825171</c:v>
                </c:pt>
                <c:pt idx="26">
                  <c:v>53.883132500710431</c:v>
                </c:pt>
                <c:pt idx="27">
                  <c:v>52.677116139536714</c:v>
                </c:pt>
                <c:pt idx="28" formatCode="General">
                  <c:v>51.091667804861139</c:v>
                </c:pt>
                <c:pt idx="29" formatCode="General">
                  <c:v>50.805719719584872</c:v>
                </c:pt>
                <c:pt idx="30" formatCode="General">
                  <c:v>50.008969505777365</c:v>
                </c:pt>
                <c:pt idx="31" formatCode="General">
                  <c:v>50.435272852134794</c:v>
                </c:pt>
                <c:pt idx="32" formatCode="General">
                  <c:v>51.5</c:v>
                </c:pt>
                <c:pt idx="33" formatCode="General">
                  <c:v>52</c:v>
                </c:pt>
                <c:pt idx="34" formatCode="General">
                  <c:v>53</c:v>
                </c:pt>
                <c:pt idx="35" formatCode="General">
                  <c:v>53.3</c:v>
                </c:pt>
              </c:numCache>
            </c:numRef>
          </c:val>
          <c:smooth val="0"/>
          <c:extLst>
            <c:ext xmlns:c16="http://schemas.microsoft.com/office/drawing/2014/chart" uri="{C3380CC4-5D6E-409C-BE32-E72D297353CC}">
              <c16:uniqueId val="{00000003-FAF7-493A-87FC-B41B130E7BDF}"/>
            </c:ext>
          </c:extLst>
        </c:ser>
        <c:dLbls>
          <c:dLblPos val="t"/>
          <c:showLegendKey val="0"/>
          <c:showVal val="1"/>
          <c:showCatName val="0"/>
          <c:showSerName val="0"/>
          <c:showPercent val="0"/>
          <c:showBubbleSize val="0"/>
        </c:dLbls>
        <c:marker val="1"/>
        <c:smooth val="0"/>
        <c:axId val="462201392"/>
        <c:axId val="462202048"/>
      </c:lineChart>
      <c:catAx>
        <c:axId val="46220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462202048"/>
        <c:crosses val="autoZero"/>
        <c:auto val="1"/>
        <c:lblAlgn val="ctr"/>
        <c:lblOffset val="100"/>
        <c:noMultiLvlLbl val="0"/>
      </c:catAx>
      <c:valAx>
        <c:axId val="462202048"/>
        <c:scaling>
          <c:orientation val="minMax"/>
          <c:max val="60"/>
          <c:min val="3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z hrubé přidané hodnoty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462201392"/>
        <c:crosses val="autoZero"/>
        <c:crossBetween val="between"/>
      </c:valAx>
      <c:spPr>
        <a:noFill/>
        <a:ln>
          <a:noFill/>
        </a:ln>
        <a:effectLst/>
      </c:spPr>
    </c:plotArea>
    <c:legend>
      <c:legendPos val="b"/>
      <c:layout>
        <c:manualLayout>
          <c:xMode val="edge"/>
          <c:yMode val="edge"/>
          <c:x val="0.66071380905718524"/>
          <c:y val="0.7111746888627003"/>
          <c:w val="0.27341885884764672"/>
          <c:h val="6.17514943801889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1"/>
          <c:tx>
            <c:strRef>
              <c:f>'Odliv dividend'!$M$457</c:f>
              <c:strCache>
                <c:ptCount val="1"/>
                <c:pt idx="0">
                  <c:v>modré sloupce - v mil. Kč  (levá vertikální osa)</c:v>
                </c:pt>
              </c:strCache>
            </c:strRef>
          </c:tx>
          <c:spPr>
            <a:solidFill>
              <a:schemeClr val="tx1"/>
            </a:solidFill>
            <a:ln>
              <a:noFill/>
            </a:ln>
            <a:effectLst/>
          </c:spPr>
          <c:invertIfNegative val="0"/>
          <c:cat>
            <c:strRef>
              <c:f>'Odliv dividend'!$C$446:$AC$446</c:f>
              <c:strCach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strCache>
            </c:strRef>
          </c:cat>
          <c:val>
            <c:numRef>
              <c:f>'Odliv dividend'!$C$450:$AC$450</c:f>
              <c:numCache>
                <c:formatCode>#\ ##0.0</c:formatCode>
                <c:ptCount val="27"/>
                <c:pt idx="0">
                  <c:v>1748</c:v>
                </c:pt>
                <c:pt idx="1">
                  <c:v>2054</c:v>
                </c:pt>
                <c:pt idx="2">
                  <c:v>1786</c:v>
                </c:pt>
                <c:pt idx="3">
                  <c:v>5369</c:v>
                </c:pt>
                <c:pt idx="4">
                  <c:v>8612</c:v>
                </c:pt>
                <c:pt idx="5">
                  <c:v>10782</c:v>
                </c:pt>
                <c:pt idx="6">
                  <c:v>16437</c:v>
                </c:pt>
                <c:pt idx="7">
                  <c:v>32655</c:v>
                </c:pt>
                <c:pt idx="8">
                  <c:v>52111</c:v>
                </c:pt>
                <c:pt idx="9">
                  <c:v>73513</c:v>
                </c:pt>
                <c:pt idx="10">
                  <c:v>72934</c:v>
                </c:pt>
                <c:pt idx="11">
                  <c:v>110838</c:v>
                </c:pt>
                <c:pt idx="12">
                  <c:v>159689</c:v>
                </c:pt>
                <c:pt idx="13">
                  <c:v>192744</c:v>
                </c:pt>
                <c:pt idx="14">
                  <c:v>184134</c:v>
                </c:pt>
                <c:pt idx="15">
                  <c:v>209873</c:v>
                </c:pt>
                <c:pt idx="16">
                  <c:v>228082</c:v>
                </c:pt>
                <c:pt idx="17">
                  <c:v>214853</c:v>
                </c:pt>
                <c:pt idx="18">
                  <c:v>209154</c:v>
                </c:pt>
                <c:pt idx="19">
                  <c:v>250451</c:v>
                </c:pt>
                <c:pt idx="20">
                  <c:v>277719</c:v>
                </c:pt>
                <c:pt idx="21">
                  <c:v>294970</c:v>
                </c:pt>
                <c:pt idx="22">
                  <c:v>275582</c:v>
                </c:pt>
                <c:pt idx="23">
                  <c:v>312731</c:v>
                </c:pt>
                <c:pt idx="24">
                  <c:v>346359</c:v>
                </c:pt>
                <c:pt idx="25">
                  <c:v>249469</c:v>
                </c:pt>
                <c:pt idx="26">
                  <c:v>178968</c:v>
                </c:pt>
              </c:numCache>
            </c:numRef>
          </c:val>
          <c:extLst>
            <c:ext xmlns:c16="http://schemas.microsoft.com/office/drawing/2014/chart" uri="{C3380CC4-5D6E-409C-BE32-E72D297353CC}">
              <c16:uniqueId val="{00000000-7FC3-4DC7-9C25-E6F2F0185CFF}"/>
            </c:ext>
          </c:extLst>
        </c:ser>
        <c:dLbls>
          <c:showLegendKey val="0"/>
          <c:showVal val="0"/>
          <c:showCatName val="0"/>
          <c:showSerName val="0"/>
          <c:showPercent val="0"/>
          <c:showBubbleSize val="0"/>
        </c:dLbls>
        <c:gapWidth val="101"/>
        <c:overlap val="-27"/>
        <c:axId val="436569184"/>
        <c:axId val="436570168"/>
      </c:barChart>
      <c:lineChart>
        <c:grouping val="standard"/>
        <c:varyColors val="0"/>
        <c:ser>
          <c:idx val="1"/>
          <c:order val="0"/>
          <c:tx>
            <c:strRef>
              <c:f>'Odliv dividend'!$M$458</c:f>
              <c:strCache>
                <c:ptCount val="1"/>
                <c:pt idx="0">
                  <c:v>červená křivka - v % HDP (pravá vertikální osa)</c:v>
                </c:pt>
              </c:strCache>
            </c:strRef>
          </c:tx>
          <c:spPr>
            <a:ln w="28575" cap="rnd">
              <a:solidFill>
                <a:srgbClr val="FF0000">
                  <a:alpha val="94000"/>
                </a:srgbClr>
              </a:solidFill>
              <a:round/>
            </a:ln>
            <a:effectLst/>
          </c:spPr>
          <c:marker>
            <c:symbol val="circle"/>
            <c:size val="5"/>
            <c:spPr>
              <a:solidFill>
                <a:srgbClr val="FF0000"/>
              </a:solidFill>
              <a:ln w="9525">
                <a:solidFill>
                  <a:srgbClr val="FF0000"/>
                </a:solidFill>
              </a:ln>
              <a:effectLst/>
            </c:spPr>
          </c:marker>
          <c:dLbls>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effectLst>
                      <a:outerShdw blurRad="38100" dist="38100" dir="2700000" algn="tl">
                        <a:srgbClr val="000000">
                          <a:alpha val="43137"/>
                        </a:srgbClr>
                      </a:outerShdw>
                    </a:effectLst>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'Odliv dividend'!$C$446:$AB$446</c:f>
              <c:strCach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strCache>
            </c:strRef>
          </c:cat>
          <c:val>
            <c:numRef>
              <c:f>'Odliv dividend'!$C$452:$AC$452</c:f>
              <c:numCache>
                <c:formatCode>General</c:formatCode>
                <c:ptCount val="27"/>
                <c:pt idx="0">
                  <c:v>0.10950281462326146</c:v>
                </c:pt>
                <c:pt idx="1">
                  <c:v>0.11228614927935143</c:v>
                </c:pt>
                <c:pt idx="2">
                  <c:v>9.061279822062035E-2</c:v>
                </c:pt>
                <c:pt idx="3">
                  <c:v>0.24895392057215351</c:v>
                </c:pt>
                <c:pt idx="4">
                  <c:v>0.38224877861927942</c:v>
                </c:pt>
                <c:pt idx="5">
                  <c:v>0.45183127441814463</c:v>
                </c:pt>
                <c:pt idx="6">
                  <c:v>0.63730891782720189</c:v>
                </c:pt>
                <c:pt idx="7">
                  <c:v>1.2134975261818921</c:v>
                </c:pt>
                <c:pt idx="8">
                  <c:v>1.845648518196874</c:v>
                </c:pt>
                <c:pt idx="9">
                  <c:v>2.3874003923737508</c:v>
                </c:pt>
                <c:pt idx="10">
                  <c:v>2.2198069698663958</c:v>
                </c:pt>
                <c:pt idx="11">
                  <c:v>3.1391032436380613</c:v>
                </c:pt>
                <c:pt idx="12">
                  <c:v>4.1375213011522378</c:v>
                </c:pt>
                <c:pt idx="13">
                  <c:v>4.7675160653596711</c:v>
                </c:pt>
                <c:pt idx="14">
                  <c:v>4.6565275445588625</c:v>
                </c:pt>
                <c:pt idx="15">
                  <c:v>5.2561941661010758</c:v>
                </c:pt>
                <c:pt idx="16">
                  <c:v>5.61457077637598</c:v>
                </c:pt>
                <c:pt idx="17">
                  <c:v>5.254527365714889</c:v>
                </c:pt>
                <c:pt idx="18">
                  <c:v>5.0486010585566179</c:v>
                </c:pt>
                <c:pt idx="19">
                  <c:v>5.7631036737827115</c:v>
                </c:pt>
                <c:pt idx="20">
                  <c:v>6.0042444098622862</c:v>
                </c:pt>
                <c:pt idx="21">
                  <c:v>6.149214290226154</c:v>
                </c:pt>
                <c:pt idx="22">
                  <c:v>5.3922100954792676</c:v>
                </c:pt>
                <c:pt idx="23">
                  <c:v>5.7809679527290507</c:v>
                </c:pt>
                <c:pt idx="24">
                  <c:v>5.9816612058549854</c:v>
                </c:pt>
                <c:pt idx="25">
                  <c:v>4.3809632186923722</c:v>
                </c:pt>
                <c:pt idx="26">
                  <c:v>2.9240117687193088</c:v>
                </c:pt>
              </c:numCache>
            </c:numRef>
          </c:val>
          <c:smooth val="0"/>
          <c:extLst>
            <c:ext xmlns:c16="http://schemas.microsoft.com/office/drawing/2014/chart" uri="{C3380CC4-5D6E-409C-BE32-E72D297353CC}">
              <c16:uniqueId val="{00000001-7FC3-4DC7-9C25-E6F2F0185CFF}"/>
            </c:ext>
          </c:extLst>
        </c:ser>
        <c:dLbls>
          <c:showLegendKey val="0"/>
          <c:showVal val="0"/>
          <c:showCatName val="0"/>
          <c:showSerName val="0"/>
          <c:showPercent val="0"/>
          <c:showBubbleSize val="0"/>
        </c:dLbls>
        <c:marker val="1"/>
        <c:smooth val="0"/>
        <c:axId val="485012488"/>
        <c:axId val="485013144"/>
      </c:lineChart>
      <c:catAx>
        <c:axId val="43656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crossAx val="436570168"/>
        <c:crosses val="autoZero"/>
        <c:auto val="1"/>
        <c:lblAlgn val="ctr"/>
        <c:lblOffset val="100"/>
        <c:noMultiLvlLbl val="0"/>
      </c:catAx>
      <c:valAx>
        <c:axId val="436570168"/>
        <c:scaling>
          <c:orientation val="minMax"/>
          <c:max val="3000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mil. Kč</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yriad Pro" panose="020B0503030403020204" charset="0"/>
                <a:ea typeface="+mn-ea"/>
                <a:cs typeface="+mn-cs"/>
              </a:defRPr>
            </a:pPr>
            <a:endParaRPr lang="cs-CZ"/>
          </a:p>
        </c:txPr>
        <c:crossAx val="436569184"/>
        <c:crosses val="autoZero"/>
        <c:crossBetween val="between"/>
      </c:valAx>
      <c:valAx>
        <c:axId val="48501314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 HDP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85012488"/>
        <c:crosses val="max"/>
        <c:crossBetween val="between"/>
      </c:valAx>
      <c:catAx>
        <c:axId val="485012488"/>
        <c:scaling>
          <c:orientation val="minMax"/>
        </c:scaling>
        <c:delete val="1"/>
        <c:axPos val="b"/>
        <c:numFmt formatCode="General" sourceLinked="1"/>
        <c:majorTickMark val="out"/>
        <c:minorTickMark val="none"/>
        <c:tickLblPos val="nextTo"/>
        <c:crossAx val="4850131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'[1]MM a chudoba'!$A$5</c:f>
              <c:strCache>
                <c:ptCount val="1"/>
                <c:pt idx="0">
                  <c:v>čistá minimální mzda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yriad Pro" panose="020B0503030403020204" charset="0"/>
                    <a:ea typeface="+mn-ea"/>
                    <a:cs typeface="+mn-cs"/>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'[1]MM a chudoba'!$B$3:$L$3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'[1]MM a chudoba'!$B$5:$L$5</c:f>
              <c:numCache>
                <c:formatCode>General</c:formatCode>
                <c:ptCount val="11"/>
                <c:pt idx="0">
                  <c:v>7120</c:v>
                </c:pt>
                <c:pt idx="1">
                  <c:v>7120</c:v>
                </c:pt>
                <c:pt idx="2">
                  <c:v>7304</c:v>
                </c:pt>
                <c:pt idx="3">
                  <c:v>7564</c:v>
                </c:pt>
                <c:pt idx="4">
                  <c:v>8188</c:v>
                </c:pt>
                <c:pt idx="5">
                  <c:v>8811</c:v>
                </c:pt>
                <c:pt idx="6">
                  <c:v>9650</c:v>
                </c:pt>
                <c:pt idx="7">
                  <c:v>10477</c:v>
                </c:pt>
                <c:pt idx="8">
                  <c:v>11273</c:v>
                </c:pt>
                <c:pt idx="9">
                  <c:v>12124</c:v>
                </c:pt>
                <c:pt idx="10">
                  <c:v>13528</c:v>
                </c:pt>
              </c:numCache>
            </c:numRef>
          </c:val>
          <c:extLst>
            <c:ext xmlns:c16="http://schemas.microsoft.com/office/drawing/2014/chart" uri="{C3380CC4-5D6E-409C-BE32-E72D297353CC}">
              <c16:uniqueId val="{00000000-E9AB-4DCD-B984-EDDC74882046}"/>
            </c:ext>
          </c:extLst>
        </c:ser>
        <c:dLbls>
          <c:showLegendKey val="0"/>
          <c:showVal val="0"/>
          <c:showCatName val="0"/>
          <c:showSerName val="0"/>
          <c:showPercent val="0"/>
          <c:showBubbleSize val="0"/>
        </c:dLbls>
        <c:gapWidth val="49"/>
        <c:overlap val="34"/>
        <c:axId val="618324288"/>
        <c:axId val="618324704"/>
      </c:barChart>
      <c:lineChart>
        <c:grouping val="standard"/>
        <c:varyColors val="0"/>
        <c:ser>
          <c:idx val="1"/>
          <c:order val="1"/>
          <c:tx>
            <c:strRef>
              <c:f>'[1]MM a chudoba'!$A$6</c:f>
              <c:strCache>
                <c:ptCount val="1"/>
                <c:pt idx="0">
                  <c:v>hranice chudoby měs.</c:v>
                </c:pt>
              </c:strCache>
            </c:strRef>
          </c:tx>
          <c:spPr>
            <a:ln w="28575" cap="rnd">
              <a:solidFill>
                <a:schemeClr val="accent1">
                  <a:lumMod val="60000"/>
                  <a:lumOff val="4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yriad Pro" panose="020B0503030403020204" charset="0"/>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'[1]MM a chudoba'!$B$3:$L$3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'[1]MM a chudoba'!$B$6:$L$6</c:f>
              <c:numCache>
                <c:formatCode>General</c:formatCode>
                <c:ptCount val="11"/>
                <c:pt idx="0">
                  <c:v>9420</c:v>
                </c:pt>
                <c:pt idx="1">
                  <c:v>9579.4166666666661</c:v>
                </c:pt>
                <c:pt idx="2">
                  <c:v>9674.4166666666661</c:v>
                </c:pt>
                <c:pt idx="3">
                  <c:v>9901.4166666666661</c:v>
                </c:pt>
                <c:pt idx="4">
                  <c:v>10219.75</c:v>
                </c:pt>
                <c:pt idx="5">
                  <c:v>10690.583333333334</c:v>
                </c:pt>
                <c:pt idx="6">
                  <c:v>11194.5</c:v>
                </c:pt>
                <c:pt idx="7">
                  <c:v>11962.916666666666</c:v>
                </c:pt>
                <c:pt idx="8">
                  <c:v>12817.583333333334</c:v>
                </c:pt>
                <c:pt idx="9">
                  <c:v>13640</c:v>
                </c:pt>
                <c:pt idx="10">
                  <c:v>14054.583333333334</c:v>
                </c:pt>
              </c:numCache>
            </c:numRef>
          </c:val>
          <c:smooth val="0"/>
          <c:extLst>
            <c:ext xmlns:c16="http://schemas.microsoft.com/office/drawing/2014/chart" uri="{C3380CC4-5D6E-409C-BE32-E72D297353CC}">
              <c16:uniqueId val="{00000001-E9AB-4DCD-B984-EDDC74882046}"/>
            </c:ext>
          </c:extLst>
        </c:ser>
        <c:dLbls>
          <c:showLegendKey val="0"/>
          <c:showVal val="0"/>
          <c:showCatName val="0"/>
          <c:showSerName val="0"/>
          <c:showPercent val="0"/>
          <c:showBubbleSize val="0"/>
        </c:dLbls>
        <c:marker val="1"/>
        <c:smooth val="0"/>
        <c:axId val="618324288"/>
        <c:axId val="618324704"/>
      </c:lineChart>
      <c:catAx>
        <c:axId val="61832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yriad Pro" panose="020B0503030403020204" charset="0"/>
                <a:ea typeface="+mn-ea"/>
                <a:cs typeface="+mn-cs"/>
              </a:defRPr>
            </a:pPr>
            <a:endParaRPr lang="cs-CZ"/>
          </a:p>
        </c:txPr>
        <c:crossAx val="618324704"/>
        <c:crosses val="autoZero"/>
        <c:auto val="1"/>
        <c:lblAlgn val="ctr"/>
        <c:lblOffset val="100"/>
        <c:noMultiLvlLbl val="0"/>
      </c:catAx>
      <c:valAx>
        <c:axId val="61832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yriad Pro" panose="020B0503030403020204" charset="0"/>
                <a:ea typeface="+mn-ea"/>
                <a:cs typeface="+mn-cs"/>
              </a:defRPr>
            </a:pPr>
            <a:endParaRPr lang="cs-CZ"/>
          </a:p>
        </c:txPr>
        <c:crossAx val="61832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yriad Pro" panose="020B0503030403020204" charset="0"/>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nominální minimální mzda</c:v>
          </c:tx>
          <c:spPr>
            <a:ln w="63500" cap="rnd">
              <a:solidFill>
                <a:schemeClr val="tx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yriad Pro" panose="020B0503030403020204" charset="0"/>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List2!$T$12:$AG$12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List2!$T$15:$AG$15</c:f>
              <c:numCache>
                <c:formatCode>0.0</c:formatCode>
                <c:ptCount val="14"/>
                <c:pt idx="0">
                  <c:v>0</c:v>
                </c:pt>
                <c:pt idx="1">
                  <c:v>0</c:v>
                </c:pt>
                <c:pt idx="2">
                  <c:v>0</c:v>
                </c:pt>
                <c:pt idx="3">
                  <c:v>6.25</c:v>
                </c:pt>
                <c:pt idx="4">
                  <c:v>0</c:v>
                </c:pt>
                <c:pt idx="5">
                  <c:v>8.235294117647058</c:v>
                </c:pt>
                <c:pt idx="6">
                  <c:v>7.608695652173914</c:v>
                </c:pt>
                <c:pt idx="7">
                  <c:v>11.111111111111111</c:v>
                </c:pt>
                <c:pt idx="8">
                  <c:v>10.909090909090908</c:v>
                </c:pt>
                <c:pt idx="9">
                  <c:v>9.4262295081967213</c:v>
                </c:pt>
                <c:pt idx="10">
                  <c:v>9.3632958801498134</c:v>
                </c:pt>
                <c:pt idx="11">
                  <c:v>4.10958904109589</c:v>
                </c:pt>
                <c:pt idx="12">
                  <c:v>6.5789473684210522</c:v>
                </c:pt>
                <c:pt idx="13" formatCode="General">
                  <c:v>0</c:v>
                </c:pt>
              </c:numCache>
            </c:numRef>
          </c:val>
          <c:smooth val="0"/>
          <c:extLst>
            <c:ext xmlns:c16="http://schemas.microsoft.com/office/drawing/2014/chart" uri="{C3380CC4-5D6E-409C-BE32-E72D297353CC}">
              <c16:uniqueId val="{00000000-666E-4CC4-8AFD-FFDD21658006}"/>
            </c:ext>
          </c:extLst>
        </c:ser>
        <c:ser>
          <c:idx val="1"/>
          <c:order val="1"/>
          <c:tx>
            <c:v>reálná minimální mzda</c:v>
          </c:tx>
          <c:spPr>
            <a:ln w="63500" cap="rnd">
              <a:solidFill>
                <a:srgbClr val="FF0000"/>
              </a:solidFill>
              <a:round/>
            </a:ln>
            <a:effectLst/>
          </c:spPr>
          <c:marker>
            <c:symbol val="circle"/>
            <c:size val="5"/>
            <c:spPr>
              <a:solidFill>
                <a:schemeClr val="accent2"/>
              </a:solidFill>
              <a:ln w="9525">
                <a:solidFill>
                  <a:srgbClr val="FF0000"/>
                </a:solidFill>
              </a:ln>
              <a:effectLst/>
            </c:spPr>
          </c:marker>
          <c:dLbls>
            <c:dLbl>
              <c:idx val="3"/>
              <c:layout>
                <c:manualLayout>
                  <c:x val="-2.9541899441340821E-2"/>
                  <c:y val="7.3846917783925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6E-4CC4-8AFD-FFDD21658006}"/>
                </c:ext>
              </c:extLst>
            </c:dLbl>
            <c:dLbl>
              <c:idx val="5"/>
              <c:layout>
                <c:manualLayout>
                  <c:x val="-2.7307262569832486E-2"/>
                  <c:y val="6.6639710576718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6E-4CC4-8AFD-FFDD21658006}"/>
                </c:ext>
              </c:extLst>
            </c:dLbl>
            <c:dLbl>
              <c:idx val="11"/>
              <c:layout>
                <c:manualLayout>
                  <c:x val="-4.9653631284916198E-2"/>
                  <c:y val="4.14144853514931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6E-4CC4-8AFD-FFDD2165800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Myriad Pro" panose="020B0503030403020204" charset="0"/>
                    <a:ea typeface="+mn-ea"/>
                    <a:cs typeface="+mn-cs"/>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List2!$T$12:$AG$12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List2!$T$16:$AG$16</c:f>
              <c:numCache>
                <c:formatCode>0.0</c:formatCode>
                <c:ptCount val="14"/>
                <c:pt idx="0">
                  <c:v>-1.5</c:v>
                </c:pt>
                <c:pt idx="1">
                  <c:v>-1.8645731108930192</c:v>
                </c:pt>
                <c:pt idx="2">
                  <c:v>-3.1945788964181929</c:v>
                </c:pt>
                <c:pt idx="3">
                  <c:v>4.7830374753451679</c:v>
                </c:pt>
                <c:pt idx="4">
                  <c:v>-0.39840637450198813</c:v>
                </c:pt>
                <c:pt idx="5">
                  <c:v>7.911559439329082</c:v>
                </c:pt>
                <c:pt idx="6">
                  <c:v>6.8606709554855314</c:v>
                </c:pt>
                <c:pt idx="7">
                  <c:v>8.4010840108401226</c:v>
                </c:pt>
                <c:pt idx="8">
                  <c:v>8.6279049060635771</c:v>
                </c:pt>
                <c:pt idx="9">
                  <c:v>6.445748548829485</c:v>
                </c:pt>
                <c:pt idx="10">
                  <c:v>5.9721859303777194</c:v>
                </c:pt>
                <c:pt idx="11">
                  <c:v>0.29825533824265449</c:v>
                </c:pt>
                <c:pt idx="12">
                  <c:v>-8.2797354832865153</c:v>
                </c:pt>
                <c:pt idx="13" formatCode="General">
                  <c:v>-8.8000000000000007</c:v>
                </c:pt>
              </c:numCache>
            </c:numRef>
          </c:val>
          <c:smooth val="0"/>
          <c:extLst>
            <c:ext xmlns:c16="http://schemas.microsoft.com/office/drawing/2014/chart" uri="{C3380CC4-5D6E-409C-BE32-E72D297353CC}">
              <c16:uniqueId val="{00000004-666E-4CC4-8AFD-FFDD21658006}"/>
            </c:ext>
          </c:extLst>
        </c:ser>
        <c:dLbls>
          <c:showLegendKey val="0"/>
          <c:showVal val="0"/>
          <c:showCatName val="0"/>
          <c:showSerName val="0"/>
          <c:showPercent val="0"/>
          <c:showBubbleSize val="0"/>
        </c:dLbls>
        <c:marker val="1"/>
        <c:smooth val="0"/>
        <c:axId val="799764224"/>
        <c:axId val="793042480"/>
      </c:lineChart>
      <c:catAx>
        <c:axId val="7997642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yriad Pro" panose="020B0503030403020204" charset="0"/>
                <a:ea typeface="+mn-ea"/>
                <a:cs typeface="+mn-cs"/>
              </a:defRPr>
            </a:pPr>
            <a:endParaRPr lang="cs-CZ"/>
          </a:p>
        </c:txPr>
        <c:crossAx val="793042480"/>
        <c:crosses val="autoZero"/>
        <c:auto val="1"/>
        <c:lblAlgn val="ctr"/>
        <c:lblOffset val="100"/>
        <c:noMultiLvlLbl val="0"/>
      </c:catAx>
      <c:valAx>
        <c:axId val="79304248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yriad Pro" panose="020B0503030403020204" charset="0"/>
                <a:ea typeface="+mn-ea"/>
                <a:cs typeface="+mn-cs"/>
              </a:defRPr>
            </a:pPr>
            <a:endParaRPr lang="cs-CZ"/>
          </a:p>
        </c:txPr>
        <c:crossAx val="79976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yriad Pro" panose="020B0503030403020204" charset="0"/>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dPt>
            <c:idx val="10"/>
            <c:invertIfNegative val="0"/>
            <c:bubble3D val="0"/>
            <c:spPr>
              <a:solidFill>
                <a:srgbClr val="FF0000"/>
              </a:solidFill>
              <a:ln>
                <a:noFill/>
              </a:ln>
              <a:effectLst/>
            </c:spPr>
            <c:extLst>
              <c:ext xmlns:c16="http://schemas.microsoft.com/office/drawing/2014/chart" uri="{C3380CC4-5D6E-409C-BE32-E72D297353CC}">
                <c16:uniqueId val="{00000001-5968-47D1-86CA-C101E2934D13}"/>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hodiny!$A$223:$A$249</c:f>
              <c:strCache>
                <c:ptCount val="27"/>
                <c:pt idx="0">
                  <c:v>Polsko</c:v>
                </c:pt>
                <c:pt idx="1">
                  <c:v>Řecko</c:v>
                </c:pt>
                <c:pt idx="2">
                  <c:v>Malta</c:v>
                </c:pt>
                <c:pt idx="3">
                  <c:v>Estonsko</c:v>
                </c:pt>
                <c:pt idx="4">
                  <c:v>Rumunsko</c:v>
                </c:pt>
                <c:pt idx="5">
                  <c:v>Chorvatsko</c:v>
                </c:pt>
                <c:pt idx="6">
                  <c:v>Litva</c:v>
                </c:pt>
                <c:pt idx="7">
                  <c:v>Lotyšsko</c:v>
                </c:pt>
                <c:pt idx="8">
                  <c:v>Portugalsko</c:v>
                </c:pt>
                <c:pt idx="9">
                  <c:v>Kypr</c:v>
                </c:pt>
                <c:pt idx="10">
                  <c:v>Česká republika</c:v>
                </c:pt>
                <c:pt idx="11">
                  <c:v>Maďarsko</c:v>
                </c:pt>
                <c:pt idx="12">
                  <c:v>Itálie</c:v>
                </c:pt>
                <c:pt idx="13">
                  <c:v>Španělsko</c:v>
                </c:pt>
                <c:pt idx="14">
                  <c:v>Irsko</c:v>
                </c:pt>
                <c:pt idx="15">
                  <c:v>Bulharsko</c:v>
                </c:pt>
                <c:pt idx="16">
                  <c:v>Švédsko</c:v>
                </c:pt>
                <c:pt idx="17">
                  <c:v>Slovinsko</c:v>
                </c:pt>
                <c:pt idx="18">
                  <c:v>Slovensko</c:v>
                </c:pt>
                <c:pt idx="19">
                  <c:v>Finsko</c:v>
                </c:pt>
                <c:pt idx="20">
                  <c:v>Rakousko</c:v>
                </c:pt>
                <c:pt idx="21">
                  <c:v>Francie</c:v>
                </c:pt>
                <c:pt idx="22">
                  <c:v>Belgie*</c:v>
                </c:pt>
                <c:pt idx="23">
                  <c:v>Nizozemí</c:v>
                </c:pt>
                <c:pt idx="24">
                  <c:v>Lucembursko</c:v>
                </c:pt>
                <c:pt idx="25">
                  <c:v>Dánsko</c:v>
                </c:pt>
                <c:pt idx="26">
                  <c:v>Německo</c:v>
                </c:pt>
              </c:strCache>
            </c:strRef>
          </c:cat>
          <c:val>
            <c:numRef>
              <c:f>hodiny!$B$223:$B$249</c:f>
              <c:numCache>
                <c:formatCode>0.0</c:formatCode>
                <c:ptCount val="27"/>
                <c:pt idx="0">
                  <c:v>2050.2169588499378</c:v>
                </c:pt>
                <c:pt idx="1">
                  <c:v>1975.0602663320685</c:v>
                </c:pt>
                <c:pt idx="2">
                  <c:v>1864.3545785347189</c:v>
                </c:pt>
                <c:pt idx="3">
                  <c:v>1855.5541640576082</c:v>
                </c:pt>
                <c:pt idx="4">
                  <c:v>1838.4264261159503</c:v>
                </c:pt>
                <c:pt idx="5">
                  <c:v>1834.995959917665</c:v>
                </c:pt>
                <c:pt idx="6">
                  <c:v>1834.620279710166</c:v>
                </c:pt>
                <c:pt idx="7">
                  <c:v>1830.8668991504203</c:v>
                </c:pt>
                <c:pt idx="8">
                  <c:v>1788.786856962033</c:v>
                </c:pt>
                <c:pt idx="9">
                  <c:v>1745.2969137042244</c:v>
                </c:pt>
                <c:pt idx="10">
                  <c:v>1722.1459495081685</c:v>
                </c:pt>
                <c:pt idx="11">
                  <c:v>1689.4210594918241</c:v>
                </c:pt>
                <c:pt idx="12">
                  <c:v>1668.4684516157276</c:v>
                </c:pt>
                <c:pt idx="13">
                  <c:v>1640.9407003096812</c:v>
                </c:pt>
                <c:pt idx="14">
                  <c:v>1627.4891992364112</c:v>
                </c:pt>
                <c:pt idx="15">
                  <c:v>1619.421641737099</c:v>
                </c:pt>
                <c:pt idx="16">
                  <c:v>1599.125301109663</c:v>
                </c:pt>
                <c:pt idx="17">
                  <c:v>1596.3923636467096</c:v>
                </c:pt>
                <c:pt idx="18">
                  <c:v>1583.158080096599</c:v>
                </c:pt>
                <c:pt idx="19">
                  <c:v>1577.4310166740445</c:v>
                </c:pt>
                <c:pt idx="20">
                  <c:v>1548.7233841785221</c:v>
                </c:pt>
                <c:pt idx="21">
                  <c:v>1490.3317443195658</c:v>
                </c:pt>
                <c:pt idx="22">
                  <c:v>1442.6419990192874</c:v>
                </c:pt>
                <c:pt idx="23">
                  <c:v>1426.2363971718414</c:v>
                </c:pt>
                <c:pt idx="24">
                  <c:v>1382.3262312259867</c:v>
                </c:pt>
                <c:pt idx="25">
                  <c:v>1362.8795813237289</c:v>
                </c:pt>
                <c:pt idx="26">
                  <c:v>1346.6864063404425</c:v>
                </c:pt>
              </c:numCache>
            </c:numRef>
          </c:val>
          <c:extLst>
            <c:ext xmlns:c16="http://schemas.microsoft.com/office/drawing/2014/chart" uri="{C3380CC4-5D6E-409C-BE32-E72D297353CC}">
              <c16:uniqueId val="{00000002-5968-47D1-86CA-C101E2934D13}"/>
            </c:ext>
          </c:extLst>
        </c:ser>
        <c:dLbls>
          <c:dLblPos val="outEnd"/>
          <c:showLegendKey val="0"/>
          <c:showVal val="1"/>
          <c:showCatName val="0"/>
          <c:showSerName val="0"/>
          <c:showPercent val="0"/>
          <c:showBubbleSize val="0"/>
        </c:dLbls>
        <c:gapWidth val="102"/>
        <c:overlap val="-27"/>
        <c:axId val="629970976"/>
        <c:axId val="628475184"/>
      </c:barChart>
      <c:catAx>
        <c:axId val="62997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628475184"/>
        <c:crosses val="autoZero"/>
        <c:auto val="1"/>
        <c:lblAlgn val="ctr"/>
        <c:lblOffset val="100"/>
        <c:tickLblSkip val="1"/>
        <c:noMultiLvlLbl val="0"/>
      </c:catAx>
      <c:valAx>
        <c:axId val="628475184"/>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hod./zaměstn. </a:t>
                </a:r>
                <a:r>
                  <a:rPr lang="cs-CZ" sz="1600"/>
                  <a:t>o</a:t>
                </a:r>
                <a:r>
                  <a:rPr lang="en-US" sz="1600"/>
                  <a:t>sobu</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62997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8ADE46DC-61A8-46B1-B8C9-BBF86F71AC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8D895E0A-D3F0-4656-BBCD-80A9865724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1F4C8A-A48C-4E58-BB2E-37E888725D80}" type="datetimeFigureOut">
              <a:rPr lang="cs-CZ" smtClean="0"/>
              <a:t>06.09.2022</a:t>
            </a:fld>
            <a:endParaRPr lang="cs-CZ"/>
          </a:p>
        </p:txBody>
      </p:sp>
      <p:sp>
        <p:nvSpPr>
          <p:cNvPr id="4" name="Zástupný symbol pro zápatí 3">
            <a:extLst>
              <a:ext uri="{FF2B5EF4-FFF2-40B4-BE49-F238E27FC236}">
                <a16:creationId xmlns:a16="http://schemas.microsoft.com/office/drawing/2014/main" id="{895A22C1-0776-4FEE-9A20-52C74E6D0A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45AC7678-B73E-421C-9E33-C768A8D1A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5BFCC5-44E6-49CA-83CB-649DB4519448}" type="slidenum">
              <a:rPr lang="cs-CZ" smtClean="0"/>
              <a:t>‹#›</a:t>
            </a:fld>
            <a:endParaRPr lang="cs-CZ"/>
          </a:p>
        </p:txBody>
      </p:sp>
    </p:spTree>
    <p:extLst>
      <p:ext uri="{BB962C8B-B14F-4D97-AF65-F5344CB8AC3E}">
        <p14:creationId xmlns:p14="http://schemas.microsoft.com/office/powerpoint/2010/main" val="177892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2D92B-B46C-42CF-8D66-4E2D8ECA3F6C}" type="datetimeFigureOut">
              <a:rPr lang="cs-CZ" smtClean="0"/>
              <a:t>06.09.2022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23ACF-7513-420E-9FD6-96836869B75A}" type="slidenum">
              <a:rPr lang="cs-CZ" smtClean="0"/>
              <a:t>‹#›</a:t>
            </a:fld>
            <a:endParaRPr lang="cs-CZ"/>
          </a:p>
        </p:txBody>
      </p:sp>
    </p:spTree>
    <p:extLst>
      <p:ext uri="{BB962C8B-B14F-4D97-AF65-F5344CB8AC3E}">
        <p14:creationId xmlns:p14="http://schemas.microsoft.com/office/powerpoint/2010/main" val="366115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55110-F32E-4956-85A5-309BAE6D17F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67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55110-F32E-4956-85A5-309BAE6D17F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566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  </a:t>
            </a:r>
            <a:r>
              <a:rPr lang="cs-CZ" dirty="0" err="1"/>
              <a:t>jhzjmjhhmjnjjuzjuukzujzzzzzuuu</a:t>
            </a:r>
            <a:r>
              <a:rPr lang="cs-CZ" dirty="0"/>
              <a:t> </a:t>
            </a:r>
            <a:r>
              <a:rPr lang="cs-CZ" dirty="0" err="1"/>
              <a:t>uhuhjhhjjh</a:t>
            </a:r>
            <a:r>
              <a:rPr lang="cs-CZ" dirty="0"/>
              <a:t>.          </a:t>
            </a:r>
            <a:r>
              <a:rPr lang="cs-CZ" dirty="0" err="1"/>
              <a:t>uuu</a:t>
            </a:r>
            <a:endParaRPr lang="cs-CZ" dirty="0"/>
          </a:p>
        </p:txBody>
      </p:sp>
      <p:sp>
        <p:nvSpPr>
          <p:cNvPr id="4" name="Zástupný symbol pro číslo snímku 3"/>
          <p:cNvSpPr>
            <a:spLocks noGrp="1"/>
          </p:cNvSpPr>
          <p:nvPr>
            <p:ph type="sldNum" sz="quarter" idx="5"/>
          </p:nvPr>
        </p:nvSpPr>
        <p:spPr/>
        <p:txBody>
          <a:bodyPr/>
          <a:lstStyle/>
          <a:p>
            <a:fld id="{D8C23ACF-7513-420E-9FD6-96836869B75A}" type="slidenum">
              <a:rPr lang="cs-CZ" smtClean="0"/>
              <a:t>52</a:t>
            </a:fld>
            <a:endParaRPr lang="cs-CZ"/>
          </a:p>
        </p:txBody>
      </p:sp>
    </p:spTree>
    <p:extLst>
      <p:ext uri="{BB962C8B-B14F-4D97-AF65-F5344CB8AC3E}">
        <p14:creationId xmlns:p14="http://schemas.microsoft.com/office/powerpoint/2010/main" val="391648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55110-F32E-4956-85A5-309BAE6D17F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74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8C23ACF-7513-420E-9FD6-96836869B75A}" type="slidenum">
              <a:rPr lang="cs-CZ" smtClean="0"/>
              <a:t>15</a:t>
            </a:fld>
            <a:endParaRPr lang="cs-CZ"/>
          </a:p>
        </p:txBody>
      </p:sp>
    </p:spTree>
    <p:extLst>
      <p:ext uri="{BB962C8B-B14F-4D97-AF65-F5344CB8AC3E}">
        <p14:creationId xmlns:p14="http://schemas.microsoft.com/office/powerpoint/2010/main" val="253269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8C23ACF-7513-420E-9FD6-96836869B75A}" type="slidenum">
              <a:rPr lang="cs-CZ" smtClean="0"/>
              <a:t>24</a:t>
            </a:fld>
            <a:endParaRPr lang="cs-CZ"/>
          </a:p>
        </p:txBody>
      </p:sp>
    </p:spTree>
    <p:extLst>
      <p:ext uri="{BB962C8B-B14F-4D97-AF65-F5344CB8AC3E}">
        <p14:creationId xmlns:p14="http://schemas.microsoft.com/office/powerpoint/2010/main" val="150352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8C23ACF-7513-420E-9FD6-96836869B75A}" type="slidenum">
              <a:rPr lang="cs-CZ" smtClean="0"/>
              <a:t>25</a:t>
            </a:fld>
            <a:endParaRPr lang="cs-CZ"/>
          </a:p>
        </p:txBody>
      </p:sp>
    </p:spTree>
    <p:extLst>
      <p:ext uri="{BB962C8B-B14F-4D97-AF65-F5344CB8AC3E}">
        <p14:creationId xmlns:p14="http://schemas.microsoft.com/office/powerpoint/2010/main" val="326703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55110-F32E-4956-85A5-309BAE6D17F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9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8C23ACF-7513-420E-9FD6-96836869B75A}" type="slidenum">
              <a:rPr lang="cs-CZ" smtClean="0"/>
              <a:t>39</a:t>
            </a:fld>
            <a:endParaRPr lang="cs-CZ"/>
          </a:p>
        </p:txBody>
      </p:sp>
    </p:spTree>
    <p:extLst>
      <p:ext uri="{BB962C8B-B14F-4D97-AF65-F5344CB8AC3E}">
        <p14:creationId xmlns:p14="http://schemas.microsoft.com/office/powerpoint/2010/main" val="2304122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23ACF-7513-420E-9FD6-96836869B75A}"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3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55110-F32E-4956-85A5-309BAE6D17F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4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AC026A-ED42-4E0D-94FE-DDA81D911DF2}"/>
              </a:ext>
            </a:extLst>
          </p:cNvPr>
          <p:cNvSpPr>
            <a:spLocks noGrp="1"/>
          </p:cNvSpPr>
          <p:nvPr>
            <p:ph type="title"/>
          </p:nvPr>
        </p:nvSpPr>
        <p:spPr/>
        <p:txBody>
          <a:bodyPr/>
          <a:lstStyle/>
          <a:p>
            <a:r>
              <a:rPr lang="cs-CZ" dirty="0"/>
              <a:t>Kliknutím lze upravit styl.</a:t>
            </a:r>
          </a:p>
        </p:txBody>
      </p:sp>
      <p:sp>
        <p:nvSpPr>
          <p:cNvPr id="3" name="Zástupný symbol pro obsah 2">
            <a:extLst>
              <a:ext uri="{FF2B5EF4-FFF2-40B4-BE49-F238E27FC236}">
                <a16:creationId xmlns:a16="http://schemas.microsoft.com/office/drawing/2014/main" id="{4A2915AD-53C2-4882-BEDE-23DF76D5C2BA}"/>
              </a:ext>
            </a:extLst>
          </p:cNvPr>
          <p:cNvSpPr>
            <a:spLocks noGrp="1"/>
          </p:cNvSpPr>
          <p:nvPr>
            <p:ph idx="1"/>
          </p:nvPr>
        </p:nvSpPr>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262641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va obsahy + logo + loga svazů">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148AF0D-0824-492C-915F-93A2CA64B699}"/>
              </a:ext>
            </a:extLst>
          </p:cNvPr>
          <p:cNvSpPr>
            <a:spLocks noGrp="1"/>
          </p:cNvSpPr>
          <p:nvPr>
            <p:ph sz="half" idx="1"/>
          </p:nvPr>
        </p:nvSpPr>
        <p:spPr>
          <a:xfrm>
            <a:off x="371918" y="1825625"/>
            <a:ext cx="47880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5C9CAE7D-4DED-430A-9008-1024B2EB36F0}"/>
              </a:ext>
            </a:extLst>
          </p:cNvPr>
          <p:cNvSpPr>
            <a:spLocks noGrp="1"/>
          </p:cNvSpPr>
          <p:nvPr>
            <p:ph sz="half" idx="2"/>
          </p:nvPr>
        </p:nvSpPr>
        <p:spPr>
          <a:xfrm>
            <a:off x="5432768" y="1825625"/>
            <a:ext cx="47880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8" name="Obrázek 7">
            <a:extLst>
              <a:ext uri="{FF2B5EF4-FFF2-40B4-BE49-F238E27FC236}">
                <a16:creationId xmlns:a16="http://schemas.microsoft.com/office/drawing/2014/main" id="{4CD6D6B0-2076-41E8-8EA8-F3725D6C52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3723" y="509319"/>
            <a:ext cx="790324" cy="1152000"/>
          </a:xfrm>
          <a:prstGeom prst="rect">
            <a:avLst/>
          </a:prstGeom>
        </p:spPr>
      </p:pic>
      <p:sp>
        <p:nvSpPr>
          <p:cNvPr id="9" name="Nadpis 1">
            <a:extLst>
              <a:ext uri="{FF2B5EF4-FFF2-40B4-BE49-F238E27FC236}">
                <a16:creationId xmlns:a16="http://schemas.microsoft.com/office/drawing/2014/main" id="{63575B32-681D-4FA6-B595-845E96988108}"/>
              </a:ext>
            </a:extLst>
          </p:cNvPr>
          <p:cNvSpPr>
            <a:spLocks noGrp="1"/>
          </p:cNvSpPr>
          <p:nvPr>
            <p:ph type="title"/>
          </p:nvPr>
        </p:nvSpPr>
        <p:spPr>
          <a:xfrm>
            <a:off x="371918" y="365125"/>
            <a:ext cx="9848850" cy="1325563"/>
          </a:xfrm>
        </p:spPr>
        <p:txBody>
          <a:bodyPr/>
          <a:lstStyle/>
          <a:p>
            <a:r>
              <a:rPr lang="cs-CZ" dirty="0"/>
              <a:t>Kliknutím lze upravit styl.</a:t>
            </a:r>
          </a:p>
        </p:txBody>
      </p:sp>
      <p:pic>
        <p:nvPicPr>
          <p:cNvPr id="7" name="Obrázek 6" descr="Obsah obrázku text&#10;&#10;Popis byl vytvořen automaticky">
            <a:extLst>
              <a:ext uri="{FF2B5EF4-FFF2-40B4-BE49-F238E27FC236}">
                <a16:creationId xmlns:a16="http://schemas.microsoft.com/office/drawing/2014/main" id="{0BA2A525-609F-4FB1-B069-AC4C67CD0EB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451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D83992-F062-448E-BCC9-81DC442A527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251C4307-B6CE-4646-969E-D43F18D7AD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2694ABA3-490E-4AE4-BE61-9FC30D9390BD}"/>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5BF17F4-B582-4EC2-8373-96AE2871F5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95AF3713-4728-4AC7-94A0-FA874414A4DD}"/>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617489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ání + logo">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id="{251C4307-B6CE-4646-969E-D43F18D7AD23}"/>
              </a:ext>
            </a:extLst>
          </p:cNvPr>
          <p:cNvSpPr>
            <a:spLocks noGrp="1"/>
          </p:cNvSpPr>
          <p:nvPr>
            <p:ph type="body" idx="1"/>
          </p:nvPr>
        </p:nvSpPr>
        <p:spPr>
          <a:xfrm>
            <a:off x="371918" y="1681163"/>
            <a:ext cx="44926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2694ABA3-490E-4AE4-BE61-9FC30D9390BD}"/>
              </a:ext>
            </a:extLst>
          </p:cNvPr>
          <p:cNvSpPr>
            <a:spLocks noGrp="1"/>
          </p:cNvSpPr>
          <p:nvPr>
            <p:ph sz="half" idx="2"/>
          </p:nvPr>
        </p:nvSpPr>
        <p:spPr>
          <a:xfrm>
            <a:off x="371918" y="2505075"/>
            <a:ext cx="4492625"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5BF17F4-B582-4EC2-8373-96AE2871F5D4}"/>
              </a:ext>
            </a:extLst>
          </p:cNvPr>
          <p:cNvSpPr>
            <a:spLocks noGrp="1"/>
          </p:cNvSpPr>
          <p:nvPr>
            <p:ph type="body" sz="quarter" idx="3"/>
          </p:nvPr>
        </p:nvSpPr>
        <p:spPr>
          <a:xfrm>
            <a:off x="5707606" y="1681163"/>
            <a:ext cx="45147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95AF3713-4728-4AC7-94A0-FA874414A4DD}"/>
              </a:ext>
            </a:extLst>
          </p:cNvPr>
          <p:cNvSpPr>
            <a:spLocks noGrp="1"/>
          </p:cNvSpPr>
          <p:nvPr>
            <p:ph sz="quarter" idx="4"/>
          </p:nvPr>
        </p:nvSpPr>
        <p:spPr>
          <a:xfrm>
            <a:off x="5707606" y="2505075"/>
            <a:ext cx="451475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8" name="Nadpis 1">
            <a:extLst>
              <a:ext uri="{FF2B5EF4-FFF2-40B4-BE49-F238E27FC236}">
                <a16:creationId xmlns:a16="http://schemas.microsoft.com/office/drawing/2014/main" id="{27200FBC-A4F7-4483-AA9F-9CF4E0DC7466}"/>
              </a:ext>
            </a:extLst>
          </p:cNvPr>
          <p:cNvSpPr>
            <a:spLocks noGrp="1"/>
          </p:cNvSpPr>
          <p:nvPr>
            <p:ph type="title"/>
          </p:nvPr>
        </p:nvSpPr>
        <p:spPr>
          <a:xfrm>
            <a:off x="371918" y="327025"/>
            <a:ext cx="9848850" cy="1325563"/>
          </a:xfrm>
        </p:spPr>
        <p:txBody>
          <a:bodyPr/>
          <a:lstStyle/>
          <a:p>
            <a:r>
              <a:rPr lang="cs-CZ" dirty="0"/>
              <a:t>Kliknutím lze upravit styl.</a:t>
            </a:r>
          </a:p>
        </p:txBody>
      </p:sp>
      <p:pic>
        <p:nvPicPr>
          <p:cNvPr id="9" name="Obrázek 8">
            <a:extLst>
              <a:ext uri="{FF2B5EF4-FFF2-40B4-BE49-F238E27FC236}">
                <a16:creationId xmlns:a16="http://schemas.microsoft.com/office/drawing/2014/main" id="{EF3E6F87-5402-461D-ACD3-4CCB92B7A3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1017" y="509319"/>
            <a:ext cx="790324" cy="1152000"/>
          </a:xfrm>
          <a:prstGeom prst="rect">
            <a:avLst/>
          </a:prstGeom>
        </p:spPr>
      </p:pic>
    </p:spTree>
    <p:extLst>
      <p:ext uri="{BB962C8B-B14F-4D97-AF65-F5344CB8AC3E}">
        <p14:creationId xmlns:p14="http://schemas.microsoft.com/office/powerpoint/2010/main" val="336704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ovnání + logo + loga svazů">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id="{251C4307-B6CE-4646-969E-D43F18D7AD23}"/>
              </a:ext>
            </a:extLst>
          </p:cNvPr>
          <p:cNvSpPr>
            <a:spLocks noGrp="1"/>
          </p:cNvSpPr>
          <p:nvPr>
            <p:ph type="body" idx="1"/>
          </p:nvPr>
        </p:nvSpPr>
        <p:spPr>
          <a:xfrm>
            <a:off x="371918" y="1681163"/>
            <a:ext cx="44926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2694ABA3-490E-4AE4-BE61-9FC30D9390BD}"/>
              </a:ext>
            </a:extLst>
          </p:cNvPr>
          <p:cNvSpPr>
            <a:spLocks noGrp="1"/>
          </p:cNvSpPr>
          <p:nvPr>
            <p:ph sz="half" idx="2"/>
          </p:nvPr>
        </p:nvSpPr>
        <p:spPr>
          <a:xfrm>
            <a:off x="371918" y="2505075"/>
            <a:ext cx="4492625"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5BF17F4-B582-4EC2-8373-96AE2871F5D4}"/>
              </a:ext>
            </a:extLst>
          </p:cNvPr>
          <p:cNvSpPr>
            <a:spLocks noGrp="1"/>
          </p:cNvSpPr>
          <p:nvPr>
            <p:ph type="body" sz="quarter" idx="3"/>
          </p:nvPr>
        </p:nvSpPr>
        <p:spPr>
          <a:xfrm>
            <a:off x="5707606" y="1681163"/>
            <a:ext cx="45147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95AF3713-4728-4AC7-94A0-FA874414A4DD}"/>
              </a:ext>
            </a:extLst>
          </p:cNvPr>
          <p:cNvSpPr>
            <a:spLocks noGrp="1"/>
          </p:cNvSpPr>
          <p:nvPr>
            <p:ph sz="quarter" idx="4"/>
          </p:nvPr>
        </p:nvSpPr>
        <p:spPr>
          <a:xfrm>
            <a:off x="5707606" y="2505075"/>
            <a:ext cx="451475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8" name="Nadpis 1">
            <a:extLst>
              <a:ext uri="{FF2B5EF4-FFF2-40B4-BE49-F238E27FC236}">
                <a16:creationId xmlns:a16="http://schemas.microsoft.com/office/drawing/2014/main" id="{27200FBC-A4F7-4483-AA9F-9CF4E0DC7466}"/>
              </a:ext>
            </a:extLst>
          </p:cNvPr>
          <p:cNvSpPr>
            <a:spLocks noGrp="1"/>
          </p:cNvSpPr>
          <p:nvPr>
            <p:ph type="title"/>
          </p:nvPr>
        </p:nvSpPr>
        <p:spPr>
          <a:xfrm>
            <a:off x="371918" y="327025"/>
            <a:ext cx="9848850" cy="1325563"/>
          </a:xfrm>
        </p:spPr>
        <p:txBody>
          <a:bodyPr/>
          <a:lstStyle/>
          <a:p>
            <a:r>
              <a:rPr lang="cs-CZ" dirty="0"/>
              <a:t>Kliknutím lze upravit styl.</a:t>
            </a:r>
          </a:p>
        </p:txBody>
      </p:sp>
      <p:pic>
        <p:nvPicPr>
          <p:cNvPr id="9" name="Obrázek 8">
            <a:extLst>
              <a:ext uri="{FF2B5EF4-FFF2-40B4-BE49-F238E27FC236}">
                <a16:creationId xmlns:a16="http://schemas.microsoft.com/office/drawing/2014/main" id="{EF3E6F87-5402-461D-ACD3-4CCB92B7A3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1016" y="509319"/>
            <a:ext cx="790324" cy="1152000"/>
          </a:xfrm>
          <a:prstGeom prst="rect">
            <a:avLst/>
          </a:prstGeom>
        </p:spPr>
      </p:pic>
      <p:pic>
        <p:nvPicPr>
          <p:cNvPr id="10" name="Obrázek 9" descr="Obsah obrázku text&#10;&#10;Popis byl vytvořen automaticky">
            <a:extLst>
              <a:ext uri="{FF2B5EF4-FFF2-40B4-BE49-F238E27FC236}">
                <a16:creationId xmlns:a16="http://schemas.microsoft.com/office/drawing/2014/main" id="{643F6923-2E6D-4837-947F-A2C7E0D3017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6387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6A74DD-5A4C-407D-9E2F-D2F590FB8807}"/>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65355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139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ČMKOS + loga svazů">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9D7F39CF-EAF8-4D6B-86B5-0D768187F6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52359" y="565672"/>
            <a:ext cx="3287282" cy="4791642"/>
          </a:xfrm>
          <a:prstGeom prst="rect">
            <a:avLst/>
          </a:prstGeom>
        </p:spPr>
      </p:pic>
      <p:pic>
        <p:nvPicPr>
          <p:cNvPr id="5" name="Obrázek 4" descr="Obsah obrázku text&#10;&#10;Popis byl vytvořen automaticky">
            <a:extLst>
              <a:ext uri="{FF2B5EF4-FFF2-40B4-BE49-F238E27FC236}">
                <a16:creationId xmlns:a16="http://schemas.microsoft.com/office/drawing/2014/main" id="{22BBC4D6-0ADD-49B6-813D-45FCB95AD29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0201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Wordclou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F3BE27E4-D59F-450A-AC38-51AB318094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60183" y="560583"/>
            <a:ext cx="9071634" cy="5736833"/>
          </a:xfrm>
          <a:prstGeom prst="rect">
            <a:avLst/>
          </a:prstGeom>
        </p:spPr>
      </p:pic>
    </p:spTree>
    <p:extLst>
      <p:ext uri="{BB962C8B-B14F-4D97-AF65-F5344CB8AC3E}">
        <p14:creationId xmlns:p14="http://schemas.microsoft.com/office/powerpoint/2010/main" val="292899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oga svazů">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77FE2BED-8631-4AF5-9A61-4BF42C33009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141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663726-40FC-43D6-AC99-463346803BA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BCC2FDF2-D538-4BAF-A14F-0B4F6173D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967FFCA2-DD15-46FD-8DB8-C9B4606B2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115698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 závork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C13823-E89F-4744-9928-31C8E126E14A}"/>
              </a:ext>
            </a:extLst>
          </p:cNvPr>
          <p:cNvSpPr>
            <a:spLocks noGrp="1"/>
          </p:cNvSpPr>
          <p:nvPr>
            <p:ph type="ctrTitle"/>
          </p:nvPr>
        </p:nvSpPr>
        <p:spPr>
          <a:xfrm>
            <a:off x="1524000" y="1122363"/>
            <a:ext cx="9144000" cy="2387600"/>
          </a:xfrm>
          <a:ln>
            <a:noFill/>
          </a:ln>
        </p:spPr>
        <p:txBody>
          <a:bodyPr anchor="b"/>
          <a:lstStyle>
            <a:lvl1pPr algn="ctr">
              <a:defRPr sz="6000"/>
            </a:lvl1pPr>
          </a:lstStyle>
          <a:p>
            <a:r>
              <a:rPr lang="cs-CZ" dirty="0"/>
              <a:t>Kliknutím lze upravit styl.</a:t>
            </a:r>
          </a:p>
        </p:txBody>
      </p:sp>
      <p:sp>
        <p:nvSpPr>
          <p:cNvPr id="3" name="Podnadpis 2">
            <a:extLst>
              <a:ext uri="{FF2B5EF4-FFF2-40B4-BE49-F238E27FC236}">
                <a16:creationId xmlns:a16="http://schemas.microsoft.com/office/drawing/2014/main" id="{F43DB534-3E9F-40C2-A2EC-FBFAC7BE38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Tree>
    <p:extLst>
      <p:ext uri="{BB962C8B-B14F-4D97-AF65-F5344CB8AC3E}">
        <p14:creationId xmlns:p14="http://schemas.microsoft.com/office/powerpoint/2010/main" val="425414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ED22FD-2526-4D17-9B42-FA733EE1B74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0A26E1C-726C-4B28-B4AE-7743CE0AF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2431AB16-97E5-4D41-B8F2-D1DE0DAAC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2731309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60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562" y="273422"/>
            <a:ext cx="10972120" cy="1144631"/>
          </a:xfrm>
          <a:prstGeom prst="rect">
            <a:avLst/>
          </a:prstGeom>
        </p:spPr>
        <p:txBody>
          <a:bodyPr lIns="0" tIns="0" rIns="0" bIns="0" anchor="ctr"/>
          <a:lstStyle/>
          <a:p>
            <a:pPr algn="ctr"/>
            <a:endParaRPr lang="cs-CZ" sz="5321" b="0" strike="noStrike" spc="-1">
              <a:latin typeface="Arial"/>
            </a:endParaRPr>
          </a:p>
        </p:txBody>
      </p:sp>
      <p:sp>
        <p:nvSpPr>
          <p:cNvPr id="117" name="PlaceHolder 2"/>
          <p:cNvSpPr>
            <a:spLocks noGrp="1"/>
          </p:cNvSpPr>
          <p:nvPr>
            <p:ph type="subTitle"/>
          </p:nvPr>
        </p:nvSpPr>
        <p:spPr>
          <a:xfrm>
            <a:off x="609562" y="1604399"/>
            <a:ext cx="10972120" cy="3977254"/>
          </a:xfrm>
          <a:prstGeom prst="rect">
            <a:avLst/>
          </a:prstGeom>
        </p:spPr>
        <p:txBody>
          <a:bodyPr lIns="0" tIns="0" rIns="0" bIns="0" anchor="ctr"/>
          <a:lstStyle/>
          <a:p>
            <a:pPr algn="ctr"/>
            <a:endParaRPr lang="cs-CZ" sz="3870" b="0" strike="noStrike" spc="-1">
              <a:latin typeface="Arial"/>
            </a:endParaRPr>
          </a:p>
        </p:txBody>
      </p:sp>
    </p:spTree>
    <p:extLst>
      <p:ext uri="{BB962C8B-B14F-4D97-AF65-F5344CB8AC3E}">
        <p14:creationId xmlns:p14="http://schemas.microsoft.com/office/powerpoint/2010/main" val="2455257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562" y="273422"/>
            <a:ext cx="10972120" cy="1144631"/>
          </a:xfrm>
          <a:prstGeom prst="rect">
            <a:avLst/>
          </a:prstGeom>
        </p:spPr>
        <p:txBody>
          <a:bodyPr lIns="0" tIns="0" rIns="0" bIns="0" anchor="ctr"/>
          <a:lstStyle/>
          <a:p>
            <a:pPr algn="ctr"/>
            <a:endParaRPr lang="cs-CZ" sz="5321" b="0" strike="noStrike" spc="-1">
              <a:latin typeface="Arial"/>
            </a:endParaRPr>
          </a:p>
        </p:txBody>
      </p:sp>
      <p:sp>
        <p:nvSpPr>
          <p:cNvPr id="119" name="PlaceHolder 2"/>
          <p:cNvSpPr>
            <a:spLocks noGrp="1"/>
          </p:cNvSpPr>
          <p:nvPr>
            <p:ph type="body"/>
          </p:nvPr>
        </p:nvSpPr>
        <p:spPr>
          <a:xfrm>
            <a:off x="609562" y="1604399"/>
            <a:ext cx="10972120" cy="3977254"/>
          </a:xfrm>
          <a:prstGeom prst="rect">
            <a:avLst/>
          </a:prstGeom>
        </p:spPr>
        <p:txBody>
          <a:bodyPr lIns="0" tIns="0" rIns="0" bIns="0">
            <a:normAutofit/>
          </a:bodyPr>
          <a:lstStyle/>
          <a:p>
            <a:endParaRPr lang="cs-CZ" sz="3870" b="0" strike="noStrike" spc="-1">
              <a:latin typeface="Arial"/>
            </a:endParaRPr>
          </a:p>
        </p:txBody>
      </p:sp>
    </p:spTree>
    <p:extLst>
      <p:ext uri="{BB962C8B-B14F-4D97-AF65-F5344CB8AC3E}">
        <p14:creationId xmlns:p14="http://schemas.microsoft.com/office/powerpoint/2010/main" val="3476493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562" y="273422"/>
            <a:ext cx="10972120" cy="1144631"/>
          </a:xfrm>
          <a:prstGeom prst="rect">
            <a:avLst/>
          </a:prstGeom>
        </p:spPr>
        <p:txBody>
          <a:bodyPr lIns="0" tIns="0" rIns="0" bIns="0" anchor="ctr"/>
          <a:lstStyle/>
          <a:p>
            <a:pPr algn="ctr"/>
            <a:endParaRPr lang="cs-CZ" sz="5321" b="0" strike="noStrike" spc="-1">
              <a:latin typeface="Arial"/>
            </a:endParaRPr>
          </a:p>
        </p:txBody>
      </p:sp>
      <p:sp>
        <p:nvSpPr>
          <p:cNvPr id="121" name="PlaceHolder 2"/>
          <p:cNvSpPr>
            <a:spLocks noGrp="1"/>
          </p:cNvSpPr>
          <p:nvPr>
            <p:ph type="body"/>
          </p:nvPr>
        </p:nvSpPr>
        <p:spPr>
          <a:xfrm>
            <a:off x="609562" y="1604399"/>
            <a:ext cx="5354133" cy="3977254"/>
          </a:xfrm>
          <a:prstGeom prst="rect">
            <a:avLst/>
          </a:prstGeom>
        </p:spPr>
        <p:txBody>
          <a:bodyPr lIns="0" tIns="0" rIns="0" bIns="0">
            <a:normAutofit/>
          </a:bodyPr>
          <a:lstStyle/>
          <a:p>
            <a:endParaRPr lang="cs-CZ" sz="3870" b="0" strike="noStrike" spc="-1">
              <a:latin typeface="Arial"/>
            </a:endParaRPr>
          </a:p>
        </p:txBody>
      </p:sp>
      <p:sp>
        <p:nvSpPr>
          <p:cNvPr id="122" name="PlaceHolder 3"/>
          <p:cNvSpPr>
            <a:spLocks noGrp="1"/>
          </p:cNvSpPr>
          <p:nvPr>
            <p:ph type="body"/>
          </p:nvPr>
        </p:nvSpPr>
        <p:spPr>
          <a:xfrm>
            <a:off x="6231903" y="1604399"/>
            <a:ext cx="5354133" cy="3977254"/>
          </a:xfrm>
          <a:prstGeom prst="rect">
            <a:avLst/>
          </a:prstGeom>
        </p:spPr>
        <p:txBody>
          <a:bodyPr lIns="0" tIns="0" rIns="0" bIns="0">
            <a:normAutofit/>
          </a:bodyPr>
          <a:lstStyle/>
          <a:p>
            <a:endParaRPr lang="cs-CZ" sz="3870" b="0" strike="noStrike" spc="-1">
              <a:latin typeface="Arial"/>
            </a:endParaRPr>
          </a:p>
        </p:txBody>
      </p:sp>
    </p:spTree>
    <p:extLst>
      <p:ext uri="{BB962C8B-B14F-4D97-AF65-F5344CB8AC3E}">
        <p14:creationId xmlns:p14="http://schemas.microsoft.com/office/powerpoint/2010/main" val="1582225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562" y="273422"/>
            <a:ext cx="10972120" cy="1144631"/>
          </a:xfrm>
          <a:prstGeom prst="rect">
            <a:avLst/>
          </a:prstGeom>
        </p:spPr>
        <p:txBody>
          <a:bodyPr lIns="0" tIns="0" rIns="0" bIns="0" anchor="ctr"/>
          <a:lstStyle/>
          <a:p>
            <a:pPr algn="ctr"/>
            <a:endParaRPr lang="cs-CZ" sz="5321" b="0" strike="noStrike" spc="-1">
              <a:latin typeface="Arial"/>
            </a:endParaRPr>
          </a:p>
        </p:txBody>
      </p:sp>
    </p:spTree>
    <p:extLst>
      <p:ext uri="{BB962C8B-B14F-4D97-AF65-F5344CB8AC3E}">
        <p14:creationId xmlns:p14="http://schemas.microsoft.com/office/powerpoint/2010/main" val="3479666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562" y="273423"/>
            <a:ext cx="10972120" cy="5307359"/>
          </a:xfrm>
          <a:prstGeom prst="rect">
            <a:avLst/>
          </a:prstGeom>
        </p:spPr>
        <p:txBody>
          <a:bodyPr lIns="0" tIns="0" rIns="0" bIns="0" anchor="ctr"/>
          <a:lstStyle/>
          <a:p>
            <a:pPr algn="ctr"/>
            <a:endParaRPr lang="cs-CZ" sz="3870" b="0" strike="noStrike" spc="-1">
              <a:latin typeface="Arial"/>
            </a:endParaRPr>
          </a:p>
        </p:txBody>
      </p:sp>
    </p:spTree>
    <p:extLst>
      <p:ext uri="{BB962C8B-B14F-4D97-AF65-F5344CB8AC3E}">
        <p14:creationId xmlns:p14="http://schemas.microsoft.com/office/powerpoint/2010/main" val="2656241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562" y="273422"/>
            <a:ext cx="10972120" cy="1144631"/>
          </a:xfrm>
          <a:prstGeom prst="rect">
            <a:avLst/>
          </a:prstGeom>
        </p:spPr>
        <p:txBody>
          <a:bodyPr lIns="0" tIns="0" rIns="0" bIns="0" anchor="ctr"/>
          <a:lstStyle/>
          <a:p>
            <a:pPr algn="ctr"/>
            <a:endParaRPr lang="cs-CZ" sz="5321" b="0" strike="noStrike" spc="-1">
              <a:latin typeface="Arial"/>
            </a:endParaRPr>
          </a:p>
        </p:txBody>
      </p:sp>
      <p:sp>
        <p:nvSpPr>
          <p:cNvPr id="126" name="PlaceHolder 2"/>
          <p:cNvSpPr>
            <a:spLocks noGrp="1"/>
          </p:cNvSpPr>
          <p:nvPr>
            <p:ph type="body"/>
          </p:nvPr>
        </p:nvSpPr>
        <p:spPr>
          <a:xfrm>
            <a:off x="609562" y="1604399"/>
            <a:ext cx="5354133" cy="1896978"/>
          </a:xfrm>
          <a:prstGeom prst="rect">
            <a:avLst/>
          </a:prstGeom>
        </p:spPr>
        <p:txBody>
          <a:bodyPr lIns="0" tIns="0" rIns="0" bIns="0">
            <a:normAutofit/>
          </a:bodyPr>
          <a:lstStyle/>
          <a:p>
            <a:endParaRPr lang="cs-CZ" sz="3870" b="0" strike="noStrike" spc="-1">
              <a:latin typeface="Arial"/>
            </a:endParaRPr>
          </a:p>
        </p:txBody>
      </p:sp>
      <p:sp>
        <p:nvSpPr>
          <p:cNvPr id="127" name="PlaceHolder 3"/>
          <p:cNvSpPr>
            <a:spLocks noGrp="1"/>
          </p:cNvSpPr>
          <p:nvPr>
            <p:ph type="body"/>
          </p:nvPr>
        </p:nvSpPr>
        <p:spPr>
          <a:xfrm>
            <a:off x="6231903" y="1604399"/>
            <a:ext cx="5354133" cy="3977254"/>
          </a:xfrm>
          <a:prstGeom prst="rect">
            <a:avLst/>
          </a:prstGeom>
        </p:spPr>
        <p:txBody>
          <a:bodyPr lIns="0" tIns="0" rIns="0" bIns="0">
            <a:normAutofit/>
          </a:bodyPr>
          <a:lstStyle/>
          <a:p>
            <a:endParaRPr lang="cs-CZ" sz="3870" b="0" strike="noStrike" spc="-1">
              <a:latin typeface="Arial"/>
            </a:endParaRPr>
          </a:p>
        </p:txBody>
      </p:sp>
      <p:sp>
        <p:nvSpPr>
          <p:cNvPr id="128" name="PlaceHolder 4"/>
          <p:cNvSpPr>
            <a:spLocks noGrp="1"/>
          </p:cNvSpPr>
          <p:nvPr>
            <p:ph type="body"/>
          </p:nvPr>
        </p:nvSpPr>
        <p:spPr>
          <a:xfrm>
            <a:off x="609562" y="3682062"/>
            <a:ext cx="5354133" cy="1896978"/>
          </a:xfrm>
          <a:prstGeom prst="rect">
            <a:avLst/>
          </a:prstGeom>
        </p:spPr>
        <p:txBody>
          <a:bodyPr lIns="0" tIns="0" rIns="0" bIns="0">
            <a:normAutofit/>
          </a:bodyPr>
          <a:lstStyle/>
          <a:p>
            <a:endParaRPr lang="cs-CZ" sz="3870" b="0" strike="noStrike" spc="-1">
              <a:latin typeface="Arial"/>
            </a:endParaRPr>
          </a:p>
        </p:txBody>
      </p:sp>
    </p:spTree>
    <p:extLst>
      <p:ext uri="{BB962C8B-B14F-4D97-AF65-F5344CB8AC3E}">
        <p14:creationId xmlns:p14="http://schemas.microsoft.com/office/powerpoint/2010/main" val="3909858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562" y="273422"/>
            <a:ext cx="10972120" cy="1144631"/>
          </a:xfrm>
          <a:prstGeom prst="rect">
            <a:avLst/>
          </a:prstGeom>
        </p:spPr>
        <p:txBody>
          <a:bodyPr lIns="0" tIns="0" rIns="0" bIns="0" anchor="ctr"/>
          <a:lstStyle/>
          <a:p>
            <a:pPr algn="ctr"/>
            <a:endParaRPr lang="cs-CZ" sz="5321" b="0" strike="noStrike" spc="-1">
              <a:latin typeface="Arial"/>
            </a:endParaRPr>
          </a:p>
        </p:txBody>
      </p:sp>
      <p:sp>
        <p:nvSpPr>
          <p:cNvPr id="130" name="PlaceHolder 2"/>
          <p:cNvSpPr>
            <a:spLocks noGrp="1"/>
          </p:cNvSpPr>
          <p:nvPr>
            <p:ph type="body"/>
          </p:nvPr>
        </p:nvSpPr>
        <p:spPr>
          <a:xfrm>
            <a:off x="609562" y="1604399"/>
            <a:ext cx="5354133" cy="3977254"/>
          </a:xfrm>
          <a:prstGeom prst="rect">
            <a:avLst/>
          </a:prstGeom>
        </p:spPr>
        <p:txBody>
          <a:bodyPr lIns="0" tIns="0" rIns="0" bIns="0">
            <a:normAutofit/>
          </a:bodyPr>
          <a:lstStyle/>
          <a:p>
            <a:endParaRPr lang="cs-CZ" sz="3870" b="0" strike="noStrike" spc="-1">
              <a:latin typeface="Arial"/>
            </a:endParaRPr>
          </a:p>
        </p:txBody>
      </p:sp>
      <p:sp>
        <p:nvSpPr>
          <p:cNvPr id="131" name="PlaceHolder 3"/>
          <p:cNvSpPr>
            <a:spLocks noGrp="1"/>
          </p:cNvSpPr>
          <p:nvPr>
            <p:ph type="body"/>
          </p:nvPr>
        </p:nvSpPr>
        <p:spPr>
          <a:xfrm>
            <a:off x="6231903" y="1604399"/>
            <a:ext cx="5354133" cy="1896978"/>
          </a:xfrm>
          <a:prstGeom prst="rect">
            <a:avLst/>
          </a:prstGeom>
        </p:spPr>
        <p:txBody>
          <a:bodyPr lIns="0" tIns="0" rIns="0" bIns="0">
            <a:normAutofit/>
          </a:bodyPr>
          <a:lstStyle/>
          <a:p>
            <a:endParaRPr lang="cs-CZ" sz="3870" b="0" strike="noStrike" spc="-1">
              <a:latin typeface="Arial"/>
            </a:endParaRPr>
          </a:p>
        </p:txBody>
      </p:sp>
      <p:sp>
        <p:nvSpPr>
          <p:cNvPr id="132" name="PlaceHolder 4"/>
          <p:cNvSpPr>
            <a:spLocks noGrp="1"/>
          </p:cNvSpPr>
          <p:nvPr>
            <p:ph type="body"/>
          </p:nvPr>
        </p:nvSpPr>
        <p:spPr>
          <a:xfrm>
            <a:off x="6231903" y="3682062"/>
            <a:ext cx="5354133" cy="1896978"/>
          </a:xfrm>
          <a:prstGeom prst="rect">
            <a:avLst/>
          </a:prstGeom>
        </p:spPr>
        <p:txBody>
          <a:bodyPr lIns="0" tIns="0" rIns="0" bIns="0">
            <a:normAutofit/>
          </a:bodyPr>
          <a:lstStyle/>
          <a:p>
            <a:endParaRPr lang="cs-CZ" sz="3870" b="0" strike="noStrike" spc="-1">
              <a:latin typeface="Arial"/>
            </a:endParaRPr>
          </a:p>
        </p:txBody>
      </p:sp>
    </p:spTree>
    <p:extLst>
      <p:ext uri="{BB962C8B-B14F-4D97-AF65-F5344CB8AC3E}">
        <p14:creationId xmlns:p14="http://schemas.microsoft.com/office/powerpoint/2010/main" val="2820621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562" y="273422"/>
            <a:ext cx="10972120" cy="1144631"/>
          </a:xfrm>
          <a:prstGeom prst="rect">
            <a:avLst/>
          </a:prstGeom>
        </p:spPr>
        <p:txBody>
          <a:bodyPr lIns="0" tIns="0" rIns="0" bIns="0" anchor="ctr"/>
          <a:lstStyle/>
          <a:p>
            <a:pPr algn="ctr"/>
            <a:endParaRPr lang="cs-CZ" sz="5321" b="0" strike="noStrike" spc="-1">
              <a:latin typeface="Arial"/>
            </a:endParaRPr>
          </a:p>
        </p:txBody>
      </p:sp>
      <p:sp>
        <p:nvSpPr>
          <p:cNvPr id="134" name="PlaceHolder 2"/>
          <p:cNvSpPr>
            <a:spLocks noGrp="1"/>
          </p:cNvSpPr>
          <p:nvPr>
            <p:ph type="body"/>
          </p:nvPr>
        </p:nvSpPr>
        <p:spPr>
          <a:xfrm>
            <a:off x="609562" y="1604399"/>
            <a:ext cx="5354133" cy="1896978"/>
          </a:xfrm>
          <a:prstGeom prst="rect">
            <a:avLst/>
          </a:prstGeom>
        </p:spPr>
        <p:txBody>
          <a:bodyPr lIns="0" tIns="0" rIns="0" bIns="0">
            <a:normAutofit/>
          </a:bodyPr>
          <a:lstStyle/>
          <a:p>
            <a:endParaRPr lang="cs-CZ" sz="3870" b="0" strike="noStrike" spc="-1">
              <a:latin typeface="Arial"/>
            </a:endParaRPr>
          </a:p>
        </p:txBody>
      </p:sp>
      <p:sp>
        <p:nvSpPr>
          <p:cNvPr id="135" name="PlaceHolder 3"/>
          <p:cNvSpPr>
            <a:spLocks noGrp="1"/>
          </p:cNvSpPr>
          <p:nvPr>
            <p:ph type="body"/>
          </p:nvPr>
        </p:nvSpPr>
        <p:spPr>
          <a:xfrm>
            <a:off x="6231903" y="1604399"/>
            <a:ext cx="5354133" cy="1896978"/>
          </a:xfrm>
          <a:prstGeom prst="rect">
            <a:avLst/>
          </a:prstGeom>
        </p:spPr>
        <p:txBody>
          <a:bodyPr lIns="0" tIns="0" rIns="0" bIns="0">
            <a:normAutofit/>
          </a:bodyPr>
          <a:lstStyle/>
          <a:p>
            <a:endParaRPr lang="cs-CZ" sz="3870" b="0" strike="noStrike" spc="-1">
              <a:latin typeface="Arial"/>
            </a:endParaRPr>
          </a:p>
        </p:txBody>
      </p:sp>
      <p:sp>
        <p:nvSpPr>
          <p:cNvPr id="136" name="PlaceHolder 4"/>
          <p:cNvSpPr>
            <a:spLocks noGrp="1"/>
          </p:cNvSpPr>
          <p:nvPr>
            <p:ph type="body"/>
          </p:nvPr>
        </p:nvSpPr>
        <p:spPr>
          <a:xfrm>
            <a:off x="609562" y="3682062"/>
            <a:ext cx="10972120" cy="1896978"/>
          </a:xfrm>
          <a:prstGeom prst="rect">
            <a:avLst/>
          </a:prstGeom>
        </p:spPr>
        <p:txBody>
          <a:bodyPr lIns="0" tIns="0" rIns="0" bIns="0">
            <a:normAutofit/>
          </a:bodyPr>
          <a:lstStyle/>
          <a:p>
            <a:endParaRPr lang="cs-CZ" sz="3870" b="0" strike="noStrike" spc="-1">
              <a:latin typeface="Arial"/>
            </a:endParaRPr>
          </a:p>
        </p:txBody>
      </p:sp>
    </p:spTree>
    <p:extLst>
      <p:ext uri="{BB962C8B-B14F-4D97-AF65-F5344CB8AC3E}">
        <p14:creationId xmlns:p14="http://schemas.microsoft.com/office/powerpoint/2010/main" val="163175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Úvodní snímek + logo + logo svazů">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C13823-E89F-4744-9928-31C8E126E14A}"/>
              </a:ext>
            </a:extLst>
          </p:cNvPr>
          <p:cNvSpPr>
            <a:spLocks noGrp="1"/>
          </p:cNvSpPr>
          <p:nvPr>
            <p:ph type="ctrTitle"/>
          </p:nvPr>
        </p:nvSpPr>
        <p:spPr>
          <a:xfrm>
            <a:off x="1524000" y="418892"/>
            <a:ext cx="9144000" cy="1772160"/>
          </a:xfrm>
        </p:spPr>
        <p:txBody>
          <a:bodyPr anchor="b">
            <a:normAutofit/>
          </a:bodyPr>
          <a:lstStyle>
            <a:lvl1pPr algn="ctr">
              <a:defRPr sz="5400"/>
            </a:lvl1pPr>
          </a:lstStyle>
          <a:p>
            <a:r>
              <a:rPr lang="cs-CZ" dirty="0"/>
              <a:t>Kliknutím lze upravit styl.</a:t>
            </a:r>
          </a:p>
        </p:txBody>
      </p:sp>
      <p:sp>
        <p:nvSpPr>
          <p:cNvPr id="3" name="Podnadpis 2">
            <a:extLst>
              <a:ext uri="{FF2B5EF4-FFF2-40B4-BE49-F238E27FC236}">
                <a16:creationId xmlns:a16="http://schemas.microsoft.com/office/drawing/2014/main" id="{F43DB534-3E9F-40C2-A2EC-FBFAC7BE38A1}"/>
              </a:ext>
            </a:extLst>
          </p:cNvPr>
          <p:cNvSpPr>
            <a:spLocks noGrp="1"/>
          </p:cNvSpPr>
          <p:nvPr>
            <p:ph type="subTitle" idx="1"/>
          </p:nvPr>
        </p:nvSpPr>
        <p:spPr>
          <a:xfrm>
            <a:off x="1524000" y="2284875"/>
            <a:ext cx="9144000" cy="50499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6" name="Obrázek 5">
            <a:extLst>
              <a:ext uri="{FF2B5EF4-FFF2-40B4-BE49-F238E27FC236}">
                <a16:creationId xmlns:a16="http://schemas.microsoft.com/office/drawing/2014/main" id="{9D7F39CF-EAF8-4D6B-86B5-0D768187F6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8811" y="3193482"/>
            <a:ext cx="1874378" cy="2732150"/>
          </a:xfrm>
          <a:prstGeom prst="rect">
            <a:avLst/>
          </a:prstGeom>
        </p:spPr>
      </p:pic>
      <p:pic>
        <p:nvPicPr>
          <p:cNvPr id="5" name="Obrázek 4" descr="Obsah obrázku text&#10;&#10;Popis byl vytvořen automaticky">
            <a:extLst>
              <a:ext uri="{FF2B5EF4-FFF2-40B4-BE49-F238E27FC236}">
                <a16:creationId xmlns:a16="http://schemas.microsoft.com/office/drawing/2014/main" id="{2ECE8326-A243-400E-B3B3-1FCE50FCF54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231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562" y="273422"/>
            <a:ext cx="10972120" cy="1144631"/>
          </a:xfrm>
          <a:prstGeom prst="rect">
            <a:avLst/>
          </a:prstGeom>
        </p:spPr>
        <p:txBody>
          <a:bodyPr lIns="0" tIns="0" rIns="0" bIns="0" anchor="ctr"/>
          <a:lstStyle/>
          <a:p>
            <a:pPr algn="ctr"/>
            <a:endParaRPr lang="cs-CZ" sz="5321" b="0" strike="noStrike" spc="-1">
              <a:latin typeface="Arial"/>
            </a:endParaRPr>
          </a:p>
        </p:txBody>
      </p:sp>
      <p:sp>
        <p:nvSpPr>
          <p:cNvPr id="138" name="PlaceHolder 2"/>
          <p:cNvSpPr>
            <a:spLocks noGrp="1"/>
          </p:cNvSpPr>
          <p:nvPr>
            <p:ph type="body"/>
          </p:nvPr>
        </p:nvSpPr>
        <p:spPr>
          <a:xfrm>
            <a:off x="609562" y="1604399"/>
            <a:ext cx="10972120" cy="1896978"/>
          </a:xfrm>
          <a:prstGeom prst="rect">
            <a:avLst/>
          </a:prstGeom>
        </p:spPr>
        <p:txBody>
          <a:bodyPr lIns="0" tIns="0" rIns="0" bIns="0">
            <a:normAutofit/>
          </a:bodyPr>
          <a:lstStyle/>
          <a:p>
            <a:endParaRPr lang="cs-CZ" sz="3870" b="0" strike="noStrike" spc="-1">
              <a:latin typeface="Arial"/>
            </a:endParaRPr>
          </a:p>
        </p:txBody>
      </p:sp>
      <p:sp>
        <p:nvSpPr>
          <p:cNvPr id="139" name="PlaceHolder 3"/>
          <p:cNvSpPr>
            <a:spLocks noGrp="1"/>
          </p:cNvSpPr>
          <p:nvPr>
            <p:ph type="body"/>
          </p:nvPr>
        </p:nvSpPr>
        <p:spPr>
          <a:xfrm>
            <a:off x="609562" y="3682062"/>
            <a:ext cx="10972120" cy="1896978"/>
          </a:xfrm>
          <a:prstGeom prst="rect">
            <a:avLst/>
          </a:prstGeom>
        </p:spPr>
        <p:txBody>
          <a:bodyPr lIns="0" tIns="0" rIns="0" bIns="0">
            <a:normAutofit/>
          </a:bodyPr>
          <a:lstStyle/>
          <a:p>
            <a:endParaRPr lang="cs-CZ" sz="3870" b="0" strike="noStrike" spc="-1">
              <a:latin typeface="Arial"/>
            </a:endParaRPr>
          </a:p>
        </p:txBody>
      </p:sp>
    </p:spTree>
    <p:extLst>
      <p:ext uri="{BB962C8B-B14F-4D97-AF65-F5344CB8AC3E}">
        <p14:creationId xmlns:p14="http://schemas.microsoft.com/office/powerpoint/2010/main" val="1387282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562" y="273422"/>
            <a:ext cx="10972120" cy="1144631"/>
          </a:xfrm>
          <a:prstGeom prst="rect">
            <a:avLst/>
          </a:prstGeom>
        </p:spPr>
        <p:txBody>
          <a:bodyPr lIns="0" tIns="0" rIns="0" bIns="0" anchor="ctr"/>
          <a:lstStyle/>
          <a:p>
            <a:pPr algn="ctr"/>
            <a:endParaRPr lang="cs-CZ" sz="5321" b="0" strike="noStrike" spc="-1">
              <a:latin typeface="Arial"/>
            </a:endParaRPr>
          </a:p>
        </p:txBody>
      </p:sp>
      <p:sp>
        <p:nvSpPr>
          <p:cNvPr id="141" name="PlaceHolder 2"/>
          <p:cNvSpPr>
            <a:spLocks noGrp="1"/>
          </p:cNvSpPr>
          <p:nvPr>
            <p:ph type="body"/>
          </p:nvPr>
        </p:nvSpPr>
        <p:spPr>
          <a:xfrm>
            <a:off x="609562" y="1604399"/>
            <a:ext cx="5354133" cy="1896978"/>
          </a:xfrm>
          <a:prstGeom prst="rect">
            <a:avLst/>
          </a:prstGeom>
        </p:spPr>
        <p:txBody>
          <a:bodyPr lIns="0" tIns="0" rIns="0" bIns="0">
            <a:normAutofit/>
          </a:bodyPr>
          <a:lstStyle/>
          <a:p>
            <a:endParaRPr lang="cs-CZ" sz="3870" b="0" strike="noStrike" spc="-1">
              <a:latin typeface="Arial"/>
            </a:endParaRPr>
          </a:p>
        </p:txBody>
      </p:sp>
      <p:sp>
        <p:nvSpPr>
          <p:cNvPr id="142" name="PlaceHolder 3"/>
          <p:cNvSpPr>
            <a:spLocks noGrp="1"/>
          </p:cNvSpPr>
          <p:nvPr>
            <p:ph type="body"/>
          </p:nvPr>
        </p:nvSpPr>
        <p:spPr>
          <a:xfrm>
            <a:off x="6231903" y="1604399"/>
            <a:ext cx="5354133" cy="1896978"/>
          </a:xfrm>
          <a:prstGeom prst="rect">
            <a:avLst/>
          </a:prstGeom>
        </p:spPr>
        <p:txBody>
          <a:bodyPr lIns="0" tIns="0" rIns="0" bIns="0">
            <a:normAutofit/>
          </a:bodyPr>
          <a:lstStyle/>
          <a:p>
            <a:endParaRPr lang="cs-CZ" sz="3870" b="0" strike="noStrike" spc="-1">
              <a:latin typeface="Arial"/>
            </a:endParaRPr>
          </a:p>
        </p:txBody>
      </p:sp>
      <p:sp>
        <p:nvSpPr>
          <p:cNvPr id="143" name="PlaceHolder 4"/>
          <p:cNvSpPr>
            <a:spLocks noGrp="1"/>
          </p:cNvSpPr>
          <p:nvPr>
            <p:ph type="body"/>
          </p:nvPr>
        </p:nvSpPr>
        <p:spPr>
          <a:xfrm>
            <a:off x="609562" y="3682062"/>
            <a:ext cx="5354133" cy="1896978"/>
          </a:xfrm>
          <a:prstGeom prst="rect">
            <a:avLst/>
          </a:prstGeom>
        </p:spPr>
        <p:txBody>
          <a:bodyPr lIns="0" tIns="0" rIns="0" bIns="0">
            <a:normAutofit/>
          </a:bodyPr>
          <a:lstStyle/>
          <a:p>
            <a:endParaRPr lang="cs-CZ" sz="3870" b="0" strike="noStrike" spc="-1">
              <a:latin typeface="Arial"/>
            </a:endParaRPr>
          </a:p>
        </p:txBody>
      </p:sp>
      <p:sp>
        <p:nvSpPr>
          <p:cNvPr id="144" name="PlaceHolder 5"/>
          <p:cNvSpPr>
            <a:spLocks noGrp="1"/>
          </p:cNvSpPr>
          <p:nvPr>
            <p:ph type="body"/>
          </p:nvPr>
        </p:nvSpPr>
        <p:spPr>
          <a:xfrm>
            <a:off x="6231903" y="3682062"/>
            <a:ext cx="5354133" cy="1896978"/>
          </a:xfrm>
          <a:prstGeom prst="rect">
            <a:avLst/>
          </a:prstGeom>
        </p:spPr>
        <p:txBody>
          <a:bodyPr lIns="0" tIns="0" rIns="0" bIns="0">
            <a:normAutofit/>
          </a:bodyPr>
          <a:lstStyle/>
          <a:p>
            <a:endParaRPr lang="cs-CZ" sz="3870" b="0" strike="noStrike" spc="-1">
              <a:latin typeface="Arial"/>
            </a:endParaRPr>
          </a:p>
        </p:txBody>
      </p:sp>
    </p:spTree>
    <p:extLst>
      <p:ext uri="{BB962C8B-B14F-4D97-AF65-F5344CB8AC3E}">
        <p14:creationId xmlns:p14="http://schemas.microsoft.com/office/powerpoint/2010/main" val="4229033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562" y="273422"/>
            <a:ext cx="10972120" cy="1144631"/>
          </a:xfrm>
          <a:prstGeom prst="rect">
            <a:avLst/>
          </a:prstGeom>
        </p:spPr>
        <p:txBody>
          <a:bodyPr lIns="0" tIns="0" rIns="0" bIns="0" anchor="ctr"/>
          <a:lstStyle/>
          <a:p>
            <a:pPr algn="ctr"/>
            <a:endParaRPr lang="cs-CZ" sz="5321" b="0" strike="noStrike" spc="-1">
              <a:latin typeface="Arial"/>
            </a:endParaRPr>
          </a:p>
        </p:txBody>
      </p:sp>
      <p:sp>
        <p:nvSpPr>
          <p:cNvPr id="146" name="PlaceHolder 2"/>
          <p:cNvSpPr>
            <a:spLocks noGrp="1"/>
          </p:cNvSpPr>
          <p:nvPr>
            <p:ph type="body"/>
          </p:nvPr>
        </p:nvSpPr>
        <p:spPr>
          <a:xfrm>
            <a:off x="609562" y="1604399"/>
            <a:ext cx="3532848" cy="1896978"/>
          </a:xfrm>
          <a:prstGeom prst="rect">
            <a:avLst/>
          </a:prstGeom>
        </p:spPr>
        <p:txBody>
          <a:bodyPr lIns="0" tIns="0" rIns="0" bIns="0">
            <a:normAutofit/>
          </a:bodyPr>
          <a:lstStyle/>
          <a:p>
            <a:endParaRPr lang="cs-CZ" sz="3870" b="0" strike="noStrike" spc="-1">
              <a:latin typeface="Arial"/>
            </a:endParaRPr>
          </a:p>
        </p:txBody>
      </p:sp>
      <p:sp>
        <p:nvSpPr>
          <p:cNvPr id="147" name="PlaceHolder 3"/>
          <p:cNvSpPr>
            <a:spLocks noGrp="1"/>
          </p:cNvSpPr>
          <p:nvPr>
            <p:ph type="body"/>
          </p:nvPr>
        </p:nvSpPr>
        <p:spPr>
          <a:xfrm>
            <a:off x="4319619" y="1604399"/>
            <a:ext cx="3532848" cy="1896978"/>
          </a:xfrm>
          <a:prstGeom prst="rect">
            <a:avLst/>
          </a:prstGeom>
        </p:spPr>
        <p:txBody>
          <a:bodyPr lIns="0" tIns="0" rIns="0" bIns="0">
            <a:normAutofit/>
          </a:bodyPr>
          <a:lstStyle/>
          <a:p>
            <a:endParaRPr lang="cs-CZ" sz="3870" b="0" strike="noStrike" spc="-1">
              <a:latin typeface="Arial"/>
            </a:endParaRPr>
          </a:p>
        </p:txBody>
      </p:sp>
      <p:sp>
        <p:nvSpPr>
          <p:cNvPr id="148" name="PlaceHolder 4"/>
          <p:cNvSpPr>
            <a:spLocks noGrp="1"/>
          </p:cNvSpPr>
          <p:nvPr>
            <p:ph type="body"/>
          </p:nvPr>
        </p:nvSpPr>
        <p:spPr>
          <a:xfrm>
            <a:off x="8029676" y="1604399"/>
            <a:ext cx="3532848" cy="1896978"/>
          </a:xfrm>
          <a:prstGeom prst="rect">
            <a:avLst/>
          </a:prstGeom>
        </p:spPr>
        <p:txBody>
          <a:bodyPr lIns="0" tIns="0" rIns="0" bIns="0">
            <a:normAutofit/>
          </a:bodyPr>
          <a:lstStyle/>
          <a:p>
            <a:endParaRPr lang="cs-CZ" sz="3870" b="0" strike="noStrike" spc="-1">
              <a:latin typeface="Arial"/>
            </a:endParaRPr>
          </a:p>
        </p:txBody>
      </p:sp>
      <p:sp>
        <p:nvSpPr>
          <p:cNvPr id="149" name="PlaceHolder 5"/>
          <p:cNvSpPr>
            <a:spLocks noGrp="1"/>
          </p:cNvSpPr>
          <p:nvPr>
            <p:ph type="body"/>
          </p:nvPr>
        </p:nvSpPr>
        <p:spPr>
          <a:xfrm>
            <a:off x="609562" y="3682062"/>
            <a:ext cx="3532848" cy="1896978"/>
          </a:xfrm>
          <a:prstGeom prst="rect">
            <a:avLst/>
          </a:prstGeom>
        </p:spPr>
        <p:txBody>
          <a:bodyPr lIns="0" tIns="0" rIns="0" bIns="0">
            <a:normAutofit/>
          </a:bodyPr>
          <a:lstStyle/>
          <a:p>
            <a:endParaRPr lang="cs-CZ" sz="3870" b="0" strike="noStrike" spc="-1">
              <a:latin typeface="Arial"/>
            </a:endParaRPr>
          </a:p>
        </p:txBody>
      </p:sp>
      <p:sp>
        <p:nvSpPr>
          <p:cNvPr id="150" name="PlaceHolder 6"/>
          <p:cNvSpPr>
            <a:spLocks noGrp="1"/>
          </p:cNvSpPr>
          <p:nvPr>
            <p:ph type="body"/>
          </p:nvPr>
        </p:nvSpPr>
        <p:spPr>
          <a:xfrm>
            <a:off x="4319619" y="3682062"/>
            <a:ext cx="3532848" cy="1896978"/>
          </a:xfrm>
          <a:prstGeom prst="rect">
            <a:avLst/>
          </a:prstGeom>
        </p:spPr>
        <p:txBody>
          <a:bodyPr lIns="0" tIns="0" rIns="0" bIns="0">
            <a:normAutofit/>
          </a:bodyPr>
          <a:lstStyle/>
          <a:p>
            <a:endParaRPr lang="cs-CZ" sz="3870" b="0" strike="noStrike" spc="-1">
              <a:latin typeface="Arial"/>
            </a:endParaRPr>
          </a:p>
        </p:txBody>
      </p:sp>
      <p:sp>
        <p:nvSpPr>
          <p:cNvPr id="151" name="PlaceHolder 7"/>
          <p:cNvSpPr>
            <a:spLocks noGrp="1"/>
          </p:cNvSpPr>
          <p:nvPr>
            <p:ph type="body"/>
          </p:nvPr>
        </p:nvSpPr>
        <p:spPr>
          <a:xfrm>
            <a:off x="8029676" y="3682062"/>
            <a:ext cx="3532848" cy="1896978"/>
          </a:xfrm>
          <a:prstGeom prst="rect">
            <a:avLst/>
          </a:prstGeom>
        </p:spPr>
        <p:txBody>
          <a:bodyPr lIns="0" tIns="0" rIns="0" bIns="0">
            <a:normAutofit/>
          </a:bodyPr>
          <a:lstStyle/>
          <a:p>
            <a:endParaRPr lang="cs-CZ" sz="3870" b="0" strike="noStrike" spc="-1">
              <a:latin typeface="Arial"/>
            </a:endParaRPr>
          </a:p>
        </p:txBody>
      </p:sp>
    </p:spTree>
    <p:extLst>
      <p:ext uri="{BB962C8B-B14F-4D97-AF65-F5344CB8AC3E}">
        <p14:creationId xmlns:p14="http://schemas.microsoft.com/office/powerpoint/2010/main" val="2407355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Nadpis a obsah + logo">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AC026A-ED42-4E0D-94FE-DDA81D911DF2}"/>
              </a:ext>
            </a:extLst>
          </p:cNvPr>
          <p:cNvSpPr>
            <a:spLocks noGrp="1"/>
          </p:cNvSpPr>
          <p:nvPr>
            <p:ph type="title"/>
          </p:nvPr>
        </p:nvSpPr>
        <p:spPr>
          <a:xfrm>
            <a:off x="371918" y="365126"/>
            <a:ext cx="9848850" cy="1325563"/>
          </a:xfrm>
        </p:spPr>
        <p:txBody>
          <a:bodyPr/>
          <a:lstStyle/>
          <a:p>
            <a:r>
              <a:rPr lang="cs-CZ" dirty="0"/>
              <a:t>Kliknutím lze upravit styl.</a:t>
            </a:r>
          </a:p>
        </p:txBody>
      </p:sp>
      <p:sp>
        <p:nvSpPr>
          <p:cNvPr id="3" name="Zástupný symbol pro obsah 2">
            <a:extLst>
              <a:ext uri="{FF2B5EF4-FFF2-40B4-BE49-F238E27FC236}">
                <a16:creationId xmlns:a16="http://schemas.microsoft.com/office/drawing/2014/main" id="{4A2915AD-53C2-4882-BEDE-23DF76D5C2BA}"/>
              </a:ext>
            </a:extLst>
          </p:cNvPr>
          <p:cNvSpPr>
            <a:spLocks noGrp="1"/>
          </p:cNvSpPr>
          <p:nvPr>
            <p:ph idx="1"/>
          </p:nvPr>
        </p:nvSpPr>
        <p:spPr>
          <a:xfrm>
            <a:off x="371918" y="1825625"/>
            <a:ext cx="984885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5" name="Obrázek 4">
            <a:extLst>
              <a:ext uri="{FF2B5EF4-FFF2-40B4-BE49-F238E27FC236}">
                <a16:creationId xmlns:a16="http://schemas.microsoft.com/office/drawing/2014/main" id="{077941D3-377E-4B52-A864-6BA32E88A4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3723" y="509320"/>
            <a:ext cx="790324" cy="1152000"/>
          </a:xfrm>
          <a:prstGeom prst="rect">
            <a:avLst/>
          </a:prstGeom>
        </p:spPr>
      </p:pic>
    </p:spTree>
    <p:extLst>
      <p:ext uri="{BB962C8B-B14F-4D97-AF65-F5344CB8AC3E}">
        <p14:creationId xmlns:p14="http://schemas.microsoft.com/office/powerpoint/2010/main" val="109933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dpis a obsah + loga svazů">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AC026A-ED42-4E0D-94FE-DDA81D911DF2}"/>
              </a:ext>
            </a:extLst>
          </p:cNvPr>
          <p:cNvSpPr>
            <a:spLocks noGrp="1"/>
          </p:cNvSpPr>
          <p:nvPr>
            <p:ph type="title"/>
          </p:nvPr>
        </p:nvSpPr>
        <p:spPr/>
        <p:txBody>
          <a:bodyPr/>
          <a:lstStyle/>
          <a:p>
            <a:r>
              <a:rPr lang="cs-CZ" dirty="0"/>
              <a:t>Kliknutím lze upravit styl.</a:t>
            </a:r>
          </a:p>
        </p:txBody>
      </p:sp>
      <p:sp>
        <p:nvSpPr>
          <p:cNvPr id="3" name="Zástupný symbol pro obsah 2">
            <a:extLst>
              <a:ext uri="{FF2B5EF4-FFF2-40B4-BE49-F238E27FC236}">
                <a16:creationId xmlns:a16="http://schemas.microsoft.com/office/drawing/2014/main" id="{4A2915AD-53C2-4882-BEDE-23DF76D5C2BA}"/>
              </a:ext>
            </a:extLst>
          </p:cNvPr>
          <p:cNvSpPr>
            <a:spLocks noGrp="1"/>
          </p:cNvSpPr>
          <p:nvPr>
            <p:ph idx="1"/>
          </p:nvPr>
        </p:nvSpPr>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5" name="Obrázek 4" descr="Obsah obrázku text&#10;&#10;Popis byl vytvořen automaticky">
            <a:extLst>
              <a:ext uri="{FF2B5EF4-FFF2-40B4-BE49-F238E27FC236}">
                <a16:creationId xmlns:a16="http://schemas.microsoft.com/office/drawing/2014/main" id="{0C18CAC1-8713-43BC-AE43-CCCF436BE2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855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dpis a obsah + logo">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AC026A-ED42-4E0D-94FE-DDA81D911DF2}"/>
              </a:ext>
            </a:extLst>
          </p:cNvPr>
          <p:cNvSpPr>
            <a:spLocks noGrp="1"/>
          </p:cNvSpPr>
          <p:nvPr>
            <p:ph type="title"/>
          </p:nvPr>
        </p:nvSpPr>
        <p:spPr>
          <a:xfrm>
            <a:off x="371918" y="365125"/>
            <a:ext cx="9848850" cy="1325563"/>
          </a:xfrm>
        </p:spPr>
        <p:txBody>
          <a:bodyPr/>
          <a:lstStyle/>
          <a:p>
            <a:r>
              <a:rPr lang="cs-CZ" dirty="0"/>
              <a:t>Kliknutím lze upravit styl.</a:t>
            </a:r>
          </a:p>
        </p:txBody>
      </p:sp>
      <p:sp>
        <p:nvSpPr>
          <p:cNvPr id="3" name="Zástupný symbol pro obsah 2">
            <a:extLst>
              <a:ext uri="{FF2B5EF4-FFF2-40B4-BE49-F238E27FC236}">
                <a16:creationId xmlns:a16="http://schemas.microsoft.com/office/drawing/2014/main" id="{4A2915AD-53C2-4882-BEDE-23DF76D5C2BA}"/>
              </a:ext>
            </a:extLst>
          </p:cNvPr>
          <p:cNvSpPr>
            <a:spLocks noGrp="1"/>
          </p:cNvSpPr>
          <p:nvPr>
            <p:ph idx="1"/>
          </p:nvPr>
        </p:nvSpPr>
        <p:spPr>
          <a:xfrm>
            <a:off x="371918" y="1825625"/>
            <a:ext cx="984885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5" name="Obrázek 4">
            <a:extLst>
              <a:ext uri="{FF2B5EF4-FFF2-40B4-BE49-F238E27FC236}">
                <a16:creationId xmlns:a16="http://schemas.microsoft.com/office/drawing/2014/main" id="{077941D3-377E-4B52-A864-6BA32E88A4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3723" y="509319"/>
            <a:ext cx="790324" cy="1152000"/>
          </a:xfrm>
          <a:prstGeom prst="rect">
            <a:avLst/>
          </a:prstGeom>
        </p:spPr>
      </p:pic>
    </p:spTree>
    <p:extLst>
      <p:ext uri="{BB962C8B-B14F-4D97-AF65-F5344CB8AC3E}">
        <p14:creationId xmlns:p14="http://schemas.microsoft.com/office/powerpoint/2010/main" val="127614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dpis a obsah + logo + loga svazů">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AC026A-ED42-4E0D-94FE-DDA81D911DF2}"/>
              </a:ext>
            </a:extLst>
          </p:cNvPr>
          <p:cNvSpPr>
            <a:spLocks noGrp="1"/>
          </p:cNvSpPr>
          <p:nvPr>
            <p:ph type="title"/>
          </p:nvPr>
        </p:nvSpPr>
        <p:spPr>
          <a:xfrm>
            <a:off x="371918" y="365125"/>
            <a:ext cx="9848850" cy="1325563"/>
          </a:xfrm>
        </p:spPr>
        <p:txBody>
          <a:bodyPr/>
          <a:lstStyle/>
          <a:p>
            <a:r>
              <a:rPr lang="cs-CZ" dirty="0"/>
              <a:t>Kliknutím lze upravit styl.</a:t>
            </a:r>
          </a:p>
        </p:txBody>
      </p:sp>
      <p:sp>
        <p:nvSpPr>
          <p:cNvPr id="3" name="Zástupný symbol pro obsah 2">
            <a:extLst>
              <a:ext uri="{FF2B5EF4-FFF2-40B4-BE49-F238E27FC236}">
                <a16:creationId xmlns:a16="http://schemas.microsoft.com/office/drawing/2014/main" id="{4A2915AD-53C2-4882-BEDE-23DF76D5C2BA}"/>
              </a:ext>
            </a:extLst>
          </p:cNvPr>
          <p:cNvSpPr>
            <a:spLocks noGrp="1"/>
          </p:cNvSpPr>
          <p:nvPr>
            <p:ph idx="1"/>
          </p:nvPr>
        </p:nvSpPr>
        <p:spPr>
          <a:xfrm>
            <a:off x="371918" y="1825625"/>
            <a:ext cx="984885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5" name="Obrázek 4">
            <a:extLst>
              <a:ext uri="{FF2B5EF4-FFF2-40B4-BE49-F238E27FC236}">
                <a16:creationId xmlns:a16="http://schemas.microsoft.com/office/drawing/2014/main" id="{077941D3-377E-4B52-A864-6BA32E88A4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3724" y="509319"/>
            <a:ext cx="790324" cy="1152000"/>
          </a:xfrm>
          <a:prstGeom prst="rect">
            <a:avLst/>
          </a:prstGeom>
        </p:spPr>
      </p:pic>
      <p:pic>
        <p:nvPicPr>
          <p:cNvPr id="6" name="Obrázek 5" descr="Obsah obrázku text&#10;&#10;Popis byl vytvořen automaticky">
            <a:extLst>
              <a:ext uri="{FF2B5EF4-FFF2-40B4-BE49-F238E27FC236}">
                <a16:creationId xmlns:a16="http://schemas.microsoft.com/office/drawing/2014/main" id="{74CC2932-5F31-4AFD-A55D-405E322E952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853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FD4F90-815B-4B9B-989A-786CC23D8AE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BF23BCB1-8E92-4033-B7DC-6CF89068BA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Tree>
    <p:extLst>
      <p:ext uri="{BB962C8B-B14F-4D97-AF65-F5344CB8AC3E}">
        <p14:creationId xmlns:p14="http://schemas.microsoft.com/office/powerpoint/2010/main" val="153739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0D046A-9551-49ED-A0D4-C096439C4071}"/>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C35FBF7-498D-49A9-ACE8-039A8826C0AC}"/>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6D0B4631-0629-45FE-A9FE-787401F9F37A}"/>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3419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 logo">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148AF0D-0824-492C-915F-93A2CA64B699}"/>
              </a:ext>
            </a:extLst>
          </p:cNvPr>
          <p:cNvSpPr>
            <a:spLocks noGrp="1"/>
          </p:cNvSpPr>
          <p:nvPr>
            <p:ph sz="half" idx="1"/>
          </p:nvPr>
        </p:nvSpPr>
        <p:spPr>
          <a:xfrm>
            <a:off x="371918" y="1825625"/>
            <a:ext cx="47880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5C9CAE7D-4DED-430A-9008-1024B2EB36F0}"/>
              </a:ext>
            </a:extLst>
          </p:cNvPr>
          <p:cNvSpPr>
            <a:spLocks noGrp="1"/>
          </p:cNvSpPr>
          <p:nvPr>
            <p:ph sz="half" idx="2"/>
          </p:nvPr>
        </p:nvSpPr>
        <p:spPr>
          <a:xfrm>
            <a:off x="5432768" y="1825625"/>
            <a:ext cx="47880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8" name="Obrázek 7">
            <a:extLst>
              <a:ext uri="{FF2B5EF4-FFF2-40B4-BE49-F238E27FC236}">
                <a16:creationId xmlns:a16="http://schemas.microsoft.com/office/drawing/2014/main" id="{4CD6D6B0-2076-41E8-8EA8-F3725D6C52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3723" y="509319"/>
            <a:ext cx="790324" cy="1152000"/>
          </a:xfrm>
          <a:prstGeom prst="rect">
            <a:avLst/>
          </a:prstGeom>
        </p:spPr>
      </p:pic>
      <p:sp>
        <p:nvSpPr>
          <p:cNvPr id="9" name="Nadpis 1">
            <a:extLst>
              <a:ext uri="{FF2B5EF4-FFF2-40B4-BE49-F238E27FC236}">
                <a16:creationId xmlns:a16="http://schemas.microsoft.com/office/drawing/2014/main" id="{63575B32-681D-4FA6-B595-845E96988108}"/>
              </a:ext>
            </a:extLst>
          </p:cNvPr>
          <p:cNvSpPr>
            <a:spLocks noGrp="1"/>
          </p:cNvSpPr>
          <p:nvPr>
            <p:ph type="title"/>
          </p:nvPr>
        </p:nvSpPr>
        <p:spPr>
          <a:xfrm>
            <a:off x="371918" y="365125"/>
            <a:ext cx="9848850" cy="1325563"/>
          </a:xfrm>
        </p:spPr>
        <p:txBody>
          <a:bodyPr/>
          <a:lstStyle/>
          <a:p>
            <a:r>
              <a:rPr lang="cs-CZ" dirty="0"/>
              <a:t>Kliknutím lze upravit styl.</a:t>
            </a:r>
          </a:p>
        </p:txBody>
      </p:sp>
    </p:spTree>
    <p:extLst>
      <p:ext uri="{BB962C8B-B14F-4D97-AF65-F5344CB8AC3E}">
        <p14:creationId xmlns:p14="http://schemas.microsoft.com/office/powerpoint/2010/main" val="419091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2D618F0-BB19-4130-BBFC-87558D00F6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a:extLst>
              <a:ext uri="{FF2B5EF4-FFF2-40B4-BE49-F238E27FC236}">
                <a16:creationId xmlns:a16="http://schemas.microsoft.com/office/drawing/2014/main" id="{24DEAE1D-A1D4-4EDF-A5B3-9289F7535B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3867511396"/>
      </p:ext>
    </p:extLst>
  </p:cSld>
  <p:clrMap bg1="dk1" tx1="lt1" bg2="dk2" tx2="lt2" accent1="accent1" accent2="accent2" accent3="accent3" accent4="accent4" accent5="accent5" accent6="accent6" hlink="hlink" folHlink="folHlink"/>
  <p:sldLayoutIdLst>
    <p:sldLayoutId id="2147483650" r:id="rId1"/>
    <p:sldLayoutId id="2147483731" r:id="rId2"/>
    <p:sldLayoutId id="2147483694" r:id="rId3"/>
    <p:sldLayoutId id="2147483697" r:id="rId4"/>
    <p:sldLayoutId id="2147483687" r:id="rId5"/>
    <p:sldLayoutId id="2147483698" r:id="rId6"/>
    <p:sldLayoutId id="2147483651" r:id="rId7"/>
    <p:sldLayoutId id="2147483688" r:id="rId8"/>
    <p:sldLayoutId id="2147483652" r:id="rId9"/>
    <p:sldLayoutId id="2147483699" r:id="rId10"/>
    <p:sldLayoutId id="2147483653" r:id="rId11"/>
    <p:sldLayoutId id="2147483691" r:id="rId12"/>
    <p:sldLayoutId id="2147483700" r:id="rId13"/>
    <p:sldLayoutId id="2147483654" r:id="rId14"/>
    <p:sldLayoutId id="2147483655" r:id="rId15"/>
    <p:sldLayoutId id="2147483728" r:id="rId16"/>
    <p:sldLayoutId id="2147483729" r:id="rId17"/>
    <p:sldLayoutId id="2147483730" r:id="rId18"/>
    <p:sldLayoutId id="2147483656" r:id="rId19"/>
    <p:sldLayoutId id="2147483657" r:id="rId2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562" y="273422"/>
            <a:ext cx="10972120" cy="1144631"/>
          </a:xfrm>
          <a:prstGeom prst="rect">
            <a:avLst/>
          </a:prstGeom>
        </p:spPr>
        <p:txBody>
          <a:bodyPr lIns="0" tIns="0" rIns="0" bIns="0" anchor="ctr"/>
          <a:lstStyle/>
          <a:p>
            <a:pPr algn="ctr"/>
            <a:r>
              <a:rPr lang="cs-CZ" sz="5321" b="0" strike="noStrike" spc="-1">
                <a:latin typeface="Arial"/>
              </a:rPr>
              <a:t>Klikněte pro úpravu formátu textu nadpisu</a:t>
            </a:r>
          </a:p>
        </p:txBody>
      </p:sp>
      <p:sp>
        <p:nvSpPr>
          <p:cNvPr id="115" name="PlaceHolder 2"/>
          <p:cNvSpPr>
            <a:spLocks noGrp="1"/>
          </p:cNvSpPr>
          <p:nvPr>
            <p:ph type="body"/>
          </p:nvPr>
        </p:nvSpPr>
        <p:spPr>
          <a:xfrm>
            <a:off x="609562" y="1604399"/>
            <a:ext cx="10972120" cy="3977254"/>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870" b="0" strike="noStrike" spc="-1">
                <a:latin typeface="Arial"/>
              </a:rPr>
              <a:t>Klikněte pro úpravu formátu textu osnovy</a:t>
            </a:r>
          </a:p>
          <a:p>
            <a:pPr marL="1044922" lvl="1" indent="-391846">
              <a:spcBef>
                <a:spcPts val="1371"/>
              </a:spcBef>
              <a:buClr>
                <a:srgbClr val="000000"/>
              </a:buClr>
              <a:buSzPct val="75000"/>
              <a:buFont typeface="Symbol" charset="2"/>
              <a:buChar char=""/>
            </a:pPr>
            <a:r>
              <a:rPr lang="cs-CZ" sz="3386" b="0" strike="noStrike" spc="-1">
                <a:latin typeface="Arial"/>
              </a:rPr>
              <a:t>Druhá úroveň</a:t>
            </a:r>
          </a:p>
          <a:p>
            <a:pPr marL="1567382" lvl="2" indent="-348307">
              <a:spcBef>
                <a:spcPts val="1028"/>
              </a:spcBef>
              <a:buClr>
                <a:srgbClr val="000000"/>
              </a:buClr>
              <a:buSzPct val="45000"/>
              <a:buFont typeface="Wingdings" charset="2"/>
              <a:buChar char=""/>
            </a:pPr>
            <a:r>
              <a:rPr lang="cs-CZ" sz="2903" b="0" strike="noStrike" spc="-1">
                <a:latin typeface="Arial"/>
              </a:rPr>
              <a:t>Třetí úroveň</a:t>
            </a:r>
          </a:p>
          <a:p>
            <a:pPr marL="2089843" lvl="3" indent="-261230">
              <a:spcBef>
                <a:spcPts val="686"/>
              </a:spcBef>
              <a:buClr>
                <a:srgbClr val="000000"/>
              </a:buClr>
              <a:buSzPct val="75000"/>
              <a:buFont typeface="Symbol" charset="2"/>
              <a:buChar char=""/>
            </a:pPr>
            <a:r>
              <a:rPr lang="cs-CZ" sz="2419" b="0" strike="noStrike" spc="-1">
                <a:latin typeface="Arial"/>
              </a:rPr>
              <a:t>Čtvrtá úroveň osnovy</a:t>
            </a:r>
          </a:p>
          <a:p>
            <a:pPr marL="2612304" lvl="4" indent="-261230">
              <a:spcBef>
                <a:spcPts val="342"/>
              </a:spcBef>
              <a:buClr>
                <a:srgbClr val="000000"/>
              </a:buClr>
              <a:buSzPct val="45000"/>
              <a:buFont typeface="Wingdings" charset="2"/>
              <a:buChar char=""/>
            </a:pPr>
            <a:r>
              <a:rPr lang="cs-CZ" sz="2419" b="0" strike="noStrike" spc="-1">
                <a:latin typeface="Arial"/>
              </a:rPr>
              <a:t>Pátá úroveň osnovy</a:t>
            </a:r>
          </a:p>
          <a:p>
            <a:pPr marL="3134765" lvl="5" indent="-261230">
              <a:spcBef>
                <a:spcPts val="342"/>
              </a:spcBef>
              <a:buClr>
                <a:srgbClr val="000000"/>
              </a:buClr>
              <a:buSzPct val="45000"/>
              <a:buFont typeface="Wingdings" charset="2"/>
              <a:buChar char=""/>
            </a:pPr>
            <a:r>
              <a:rPr lang="cs-CZ" sz="2419" b="0" strike="noStrike" spc="-1">
                <a:latin typeface="Arial"/>
              </a:rPr>
              <a:t>Šestá úroveň</a:t>
            </a:r>
          </a:p>
          <a:p>
            <a:pPr marL="3657226" lvl="6" indent="-261230">
              <a:spcBef>
                <a:spcPts val="342"/>
              </a:spcBef>
              <a:buClr>
                <a:srgbClr val="000000"/>
              </a:buClr>
              <a:buSzPct val="45000"/>
              <a:buFont typeface="Wingdings" charset="2"/>
              <a:buChar char=""/>
            </a:pPr>
            <a:r>
              <a:rPr lang="cs-CZ" sz="2419" b="0" strike="noStrike" spc="-1">
                <a:latin typeface="Arial"/>
              </a:rPr>
              <a:t>Sedmá úroveň</a:t>
            </a:r>
          </a:p>
        </p:txBody>
      </p:sp>
    </p:spTree>
    <p:extLst>
      <p:ext uri="{BB962C8B-B14F-4D97-AF65-F5344CB8AC3E}">
        <p14:creationId xmlns:p14="http://schemas.microsoft.com/office/powerpoint/2010/main" val="32352566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defTabSz="1105875" rtl="0" eaLnBrk="1" latinLnBrk="0" hangingPunct="1">
        <a:lnSpc>
          <a:spcPct val="90000"/>
        </a:lnSpc>
        <a:spcBef>
          <a:spcPct val="0"/>
        </a:spcBef>
        <a:buNone/>
        <a:defRPr sz="5321" kern="1200">
          <a:solidFill>
            <a:schemeClr val="tx1"/>
          </a:solidFill>
          <a:latin typeface="+mj-lt"/>
          <a:ea typeface="+mj-ea"/>
          <a:cs typeface="+mj-cs"/>
        </a:defRPr>
      </a:lvl1pPr>
    </p:titleStyle>
    <p:bodyStyle>
      <a:lvl1pPr marL="522461" indent="-391846" algn="l" defTabSz="1105875" rtl="0" eaLnBrk="1" latinLnBrk="0" hangingPunct="1">
        <a:lnSpc>
          <a:spcPct val="90000"/>
        </a:lnSpc>
        <a:spcBef>
          <a:spcPts val="1714"/>
        </a:spcBef>
        <a:buClr>
          <a:srgbClr val="000000"/>
        </a:buClr>
        <a:buSzPct val="45000"/>
        <a:buFont typeface="Wingdings" charset="2"/>
        <a:buChar char=""/>
        <a:defRPr sz="3386" kern="1200">
          <a:solidFill>
            <a:schemeClr val="tx1"/>
          </a:solidFill>
          <a:latin typeface="+mn-lt"/>
          <a:ea typeface="+mn-ea"/>
          <a:cs typeface="+mn-cs"/>
        </a:defRPr>
      </a:lvl1pPr>
      <a:lvl2pPr marL="829407" indent="-276469" algn="l" defTabSz="1105875" rtl="0" eaLnBrk="1" latinLnBrk="0" hangingPunct="1">
        <a:lnSpc>
          <a:spcPct val="90000"/>
        </a:lnSpc>
        <a:spcBef>
          <a:spcPts val="605"/>
        </a:spcBef>
        <a:buFont typeface="Arial" panose="020B0604020202020204" pitchFamily="34" charset="0"/>
        <a:buChar char="•"/>
        <a:defRPr sz="2903" kern="1200">
          <a:solidFill>
            <a:schemeClr val="tx1"/>
          </a:solidFill>
          <a:latin typeface="+mn-lt"/>
          <a:ea typeface="+mn-ea"/>
          <a:cs typeface="+mn-cs"/>
        </a:defRPr>
      </a:lvl2pPr>
      <a:lvl3pPr marL="1382344" indent="-276469" algn="l" defTabSz="1105875" rtl="0" eaLnBrk="1" latinLnBrk="0" hangingPunct="1">
        <a:lnSpc>
          <a:spcPct val="90000"/>
        </a:lnSpc>
        <a:spcBef>
          <a:spcPts val="605"/>
        </a:spcBef>
        <a:buFont typeface="Arial" panose="020B0604020202020204" pitchFamily="34" charset="0"/>
        <a:buChar char="•"/>
        <a:defRPr sz="2419" kern="1200">
          <a:solidFill>
            <a:schemeClr val="tx1"/>
          </a:solidFill>
          <a:latin typeface="+mn-lt"/>
          <a:ea typeface="+mn-ea"/>
          <a:cs typeface="+mn-cs"/>
        </a:defRPr>
      </a:lvl3pPr>
      <a:lvl4pPr marL="1935282"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4pPr>
      <a:lvl5pPr marL="248822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cs-CZ"/>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55.jpeg"/><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10;&#10;Popis byl vytvořen automaticky">
            <a:extLst>
              <a:ext uri="{FF2B5EF4-FFF2-40B4-BE49-F238E27FC236}">
                <a16:creationId xmlns:a16="http://schemas.microsoft.com/office/drawing/2014/main" id="{B21634E2-05F4-88A9-CEAE-491F8B3A72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3638" y="1562062"/>
            <a:ext cx="9764723" cy="4110407"/>
          </a:xfrm>
          <a:prstGeom prst="rect">
            <a:avLst/>
          </a:prstGeom>
        </p:spPr>
      </p:pic>
      <p:sp>
        <p:nvSpPr>
          <p:cNvPr id="3" name="TextovéPole 2">
            <a:extLst>
              <a:ext uri="{FF2B5EF4-FFF2-40B4-BE49-F238E27FC236}">
                <a16:creationId xmlns:a16="http://schemas.microsoft.com/office/drawing/2014/main" id="{DF21946B-99EC-E004-15DB-EB56004F61C6}"/>
              </a:ext>
            </a:extLst>
          </p:cNvPr>
          <p:cNvSpPr txBox="1"/>
          <p:nvPr/>
        </p:nvSpPr>
        <p:spPr>
          <a:xfrm>
            <a:off x="3122282" y="683032"/>
            <a:ext cx="6096964" cy="584775"/>
          </a:xfrm>
          <a:prstGeom prst="rect">
            <a:avLst/>
          </a:prstGeom>
          <a:noFill/>
        </p:spPr>
        <p:txBody>
          <a:bodyPr wrap="square">
            <a:spAutoFit/>
          </a:bodyPr>
          <a:lstStyle/>
          <a:p>
            <a:pPr algn="ctr"/>
            <a:r>
              <a:rPr lang="cs-CZ" sz="3200" b="1" dirty="0">
                <a:latin typeface="Myriad Pro" panose="020B0503030403020204" charset="0"/>
              </a:rPr>
              <a:t>Manifestační mítink ČMKOS</a:t>
            </a:r>
            <a:endParaRPr lang="cs-CZ" sz="3200" b="1" dirty="0"/>
          </a:p>
        </p:txBody>
      </p:sp>
    </p:spTree>
    <p:extLst>
      <p:ext uri="{BB962C8B-B14F-4D97-AF65-F5344CB8AC3E}">
        <p14:creationId xmlns:p14="http://schemas.microsoft.com/office/powerpoint/2010/main" val="120748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123A1E-F5AB-18B4-1134-EDAF00E49F17}"/>
              </a:ext>
            </a:extLst>
          </p:cNvPr>
          <p:cNvSpPr>
            <a:spLocks noGrp="1"/>
          </p:cNvSpPr>
          <p:nvPr>
            <p:ph type="title"/>
          </p:nvPr>
        </p:nvSpPr>
        <p:spPr>
          <a:xfrm>
            <a:off x="0" y="365125"/>
            <a:ext cx="10972800" cy="1325563"/>
          </a:xfrm>
        </p:spPr>
        <p:txBody>
          <a:bodyPr>
            <a:normAutofit/>
          </a:bodyPr>
          <a:lstStyle/>
          <a:p>
            <a:pPr algn="ctr"/>
            <a:r>
              <a:rPr lang="cs-CZ" sz="3600" dirty="0">
                <a:latin typeface="Myriad Pro" panose="020B0503030403020204" charset="0"/>
              </a:rPr>
              <a:t>Inflace by se v příštím měla podle prognózy ČNB </a:t>
            </a:r>
            <a:br>
              <a:rPr lang="cs-CZ" sz="3600" dirty="0">
                <a:latin typeface="Myriad Pro" panose="020B0503030403020204" charset="0"/>
              </a:rPr>
            </a:br>
            <a:r>
              <a:rPr lang="cs-CZ" sz="3600" dirty="0">
                <a:latin typeface="Myriad Pro" panose="020B0503030403020204" charset="0"/>
              </a:rPr>
              <a:t>o něco  zmírnit…</a:t>
            </a:r>
          </a:p>
        </p:txBody>
      </p:sp>
      <p:graphicFrame>
        <p:nvGraphicFramePr>
          <p:cNvPr id="4" name="Zástupný obsah 3">
            <a:extLst>
              <a:ext uri="{FF2B5EF4-FFF2-40B4-BE49-F238E27FC236}">
                <a16:creationId xmlns:a16="http://schemas.microsoft.com/office/drawing/2014/main" id="{DB7FAE29-E25A-48F4-9254-F6907CCB64E9}"/>
              </a:ext>
            </a:extLst>
          </p:cNvPr>
          <p:cNvGraphicFramePr>
            <a:graphicFrameLocks noGrp="1"/>
          </p:cNvGraphicFramePr>
          <p:nvPr>
            <p:ph idx="1"/>
            <p:extLst>
              <p:ext uri="{D42A27DB-BD31-4B8C-83A1-F6EECF244321}">
                <p14:modId xmlns:p14="http://schemas.microsoft.com/office/powerpoint/2010/main" val="4024732215"/>
              </p:ext>
            </p:extLst>
          </p:nvPr>
        </p:nvGraphicFramePr>
        <p:xfrm>
          <a:off x="239752" y="1594624"/>
          <a:ext cx="12075886" cy="5068229"/>
        </p:xfrm>
        <a:graphic>
          <a:graphicData uri="http://schemas.openxmlformats.org/drawingml/2006/chart">
            <c:chart xmlns:c="http://schemas.openxmlformats.org/drawingml/2006/chart" xmlns:r="http://schemas.openxmlformats.org/officeDocument/2006/relationships" r:id="rId2"/>
          </a:graphicData>
        </a:graphic>
      </p:graphicFrame>
      <p:pic>
        <p:nvPicPr>
          <p:cNvPr id="5" name="Obrázek 2">
            <a:extLst>
              <a:ext uri="{FF2B5EF4-FFF2-40B4-BE49-F238E27FC236}">
                <a16:creationId xmlns:a16="http://schemas.microsoft.com/office/drawing/2014/main" id="{3004E1E2-29CD-7A2B-13A4-1A48DE54DD6C}"/>
              </a:ext>
            </a:extLst>
          </p:cNvPr>
          <p:cNvPicPr/>
          <p:nvPr/>
        </p:nvPicPr>
        <p:blipFill>
          <a:blip r:embed="rId3"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350712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D54E7B-F915-08E0-C35B-6D816B59B564}"/>
              </a:ext>
            </a:extLst>
          </p:cNvPr>
          <p:cNvSpPr>
            <a:spLocks noGrp="1"/>
          </p:cNvSpPr>
          <p:nvPr>
            <p:ph type="title"/>
          </p:nvPr>
        </p:nvSpPr>
        <p:spPr>
          <a:xfrm>
            <a:off x="390953" y="415305"/>
            <a:ext cx="10515600" cy="1325563"/>
          </a:xfrm>
        </p:spPr>
        <p:txBody>
          <a:bodyPr>
            <a:normAutofit/>
          </a:bodyPr>
          <a:lstStyle/>
          <a:p>
            <a:pPr algn="ctr"/>
            <a:r>
              <a:rPr lang="cs-CZ" sz="3600" dirty="0">
                <a:latin typeface="Myriad Pro" panose="020B0503030403020204" charset="0"/>
              </a:rPr>
              <a:t>Ceny v roce 2023 však rozhodně neklesnou. </a:t>
            </a:r>
            <a:br>
              <a:rPr lang="cs-CZ" sz="3600" dirty="0">
                <a:latin typeface="Myriad Pro" panose="020B0503030403020204" charset="0"/>
              </a:rPr>
            </a:br>
            <a:r>
              <a:rPr lang="cs-CZ" sz="3600" dirty="0">
                <a:latin typeface="Myriad Pro" panose="020B0503030403020204" charset="0"/>
              </a:rPr>
              <a:t>Dále budou stoupat!</a:t>
            </a:r>
          </a:p>
        </p:txBody>
      </p:sp>
      <p:pic>
        <p:nvPicPr>
          <p:cNvPr id="5" name="Obrázek 2">
            <a:extLst>
              <a:ext uri="{FF2B5EF4-FFF2-40B4-BE49-F238E27FC236}">
                <a16:creationId xmlns:a16="http://schemas.microsoft.com/office/drawing/2014/main" id="{20F2E032-573B-C24A-3A96-37BACD11EDAF}"/>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
        <p:nvSpPr>
          <p:cNvPr id="7" name="TextovéPole 6">
            <a:extLst>
              <a:ext uri="{FF2B5EF4-FFF2-40B4-BE49-F238E27FC236}">
                <a16:creationId xmlns:a16="http://schemas.microsoft.com/office/drawing/2014/main" id="{CD775B3C-0829-05A9-0EBF-A463850AA954}"/>
              </a:ext>
            </a:extLst>
          </p:cNvPr>
          <p:cNvSpPr txBox="1"/>
          <p:nvPr/>
        </p:nvSpPr>
        <p:spPr>
          <a:xfrm>
            <a:off x="1042125" y="3145543"/>
            <a:ext cx="3886000" cy="2923877"/>
          </a:xfrm>
          <a:prstGeom prst="rect">
            <a:avLst/>
          </a:prstGeom>
          <a:noFill/>
        </p:spPr>
        <p:txBody>
          <a:bodyPr wrap="none" rtlCol="0">
            <a:spAutoFit/>
          </a:bodyPr>
          <a:lstStyle/>
          <a:p>
            <a:r>
              <a:rPr lang="cs-CZ" sz="3200" dirty="0">
                <a:latin typeface="Myriad Pro" panose="020B0503030403020204" charset="0"/>
              </a:rPr>
              <a:t>Odhad růstu cen</a:t>
            </a:r>
          </a:p>
          <a:p>
            <a:r>
              <a:rPr lang="cs-CZ" sz="3200" dirty="0">
                <a:latin typeface="Myriad Pro" panose="020B0503030403020204" charset="0"/>
              </a:rPr>
              <a:t>za rok 2022</a:t>
            </a:r>
          </a:p>
          <a:p>
            <a:endParaRPr lang="cs-CZ" sz="2400" dirty="0">
              <a:latin typeface="Myriad Pro" panose="020B0503030403020204" charset="0"/>
            </a:endParaRPr>
          </a:p>
          <a:p>
            <a:r>
              <a:rPr lang="cs-CZ" sz="9600" b="1" dirty="0">
                <a:latin typeface="Myriad Pro" panose="020B0503030403020204" charset="0"/>
              </a:rPr>
              <a:t>16,5% </a:t>
            </a:r>
          </a:p>
        </p:txBody>
      </p:sp>
      <p:sp>
        <p:nvSpPr>
          <p:cNvPr id="9" name="TextovéPole 8">
            <a:extLst>
              <a:ext uri="{FF2B5EF4-FFF2-40B4-BE49-F238E27FC236}">
                <a16:creationId xmlns:a16="http://schemas.microsoft.com/office/drawing/2014/main" id="{826DA705-AE6D-7EE2-CB01-40903DCB83EF}"/>
              </a:ext>
            </a:extLst>
          </p:cNvPr>
          <p:cNvSpPr txBox="1"/>
          <p:nvPr/>
        </p:nvSpPr>
        <p:spPr>
          <a:xfrm>
            <a:off x="5848457" y="2037547"/>
            <a:ext cx="5570756" cy="4031873"/>
          </a:xfrm>
          <a:prstGeom prst="rect">
            <a:avLst/>
          </a:prstGeom>
          <a:noFill/>
        </p:spPr>
        <p:txBody>
          <a:bodyPr wrap="none" rtlCol="0">
            <a:spAutoFit/>
          </a:bodyPr>
          <a:lstStyle/>
          <a:p>
            <a:r>
              <a:rPr lang="cs-CZ" sz="3200" dirty="0">
                <a:latin typeface="Myriad Pro" panose="020B0503030403020204" charset="0"/>
              </a:rPr>
              <a:t>Předpoklad růstu </a:t>
            </a:r>
          </a:p>
          <a:p>
            <a:r>
              <a:rPr lang="cs-CZ" sz="3200" dirty="0">
                <a:latin typeface="Myriad Pro" panose="020B0503030403020204" charset="0"/>
              </a:rPr>
              <a:t>cen v roce 2023</a:t>
            </a:r>
          </a:p>
          <a:p>
            <a:r>
              <a:rPr lang="cs-CZ" sz="9600" b="1" dirty="0">
                <a:latin typeface="Myriad Pro" panose="020B0503030403020204" charset="0"/>
              </a:rPr>
              <a:t>Další růst </a:t>
            </a:r>
          </a:p>
          <a:p>
            <a:r>
              <a:rPr lang="cs-CZ" sz="9600" b="1" dirty="0">
                <a:latin typeface="Myriad Pro" panose="020B0503030403020204" charset="0"/>
              </a:rPr>
              <a:t>o 10%</a:t>
            </a:r>
          </a:p>
        </p:txBody>
      </p:sp>
    </p:spTree>
    <p:extLst>
      <p:ext uri="{BB962C8B-B14F-4D97-AF65-F5344CB8AC3E}">
        <p14:creationId xmlns:p14="http://schemas.microsoft.com/office/powerpoint/2010/main" val="425947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F52FD9-2D1A-35AD-AD99-DE4ADA77AC59}"/>
              </a:ext>
            </a:extLst>
          </p:cNvPr>
          <p:cNvSpPr>
            <a:spLocks noGrp="1"/>
          </p:cNvSpPr>
          <p:nvPr>
            <p:ph type="title"/>
          </p:nvPr>
        </p:nvSpPr>
        <p:spPr>
          <a:xfrm>
            <a:off x="9707527" y="4575940"/>
            <a:ext cx="2398564" cy="1325563"/>
          </a:xfrm>
          <a:noFill/>
        </p:spPr>
        <p:txBody>
          <a:bodyPr>
            <a:normAutofit fontScale="90000"/>
          </a:bodyPr>
          <a:lstStyle/>
          <a:p>
            <a:r>
              <a:rPr lang="cs-CZ" sz="3600" b="0" dirty="0">
                <a:latin typeface="Myriad Pro" panose="020B0503030403020204" charset="0"/>
              </a:rPr>
              <a:t>V</a:t>
            </a:r>
            <a:r>
              <a:rPr lang="it-IT" sz="3600" b="0" dirty="0">
                <a:latin typeface="Myriad Pro" panose="020B0503030403020204" charset="0"/>
              </a:rPr>
              <a:t> </a:t>
            </a:r>
            <a:r>
              <a:rPr lang="cs-CZ" sz="3600" b="0" dirty="0">
                <a:latin typeface="Myriad Pro" panose="020B0503030403020204" charset="0"/>
              </a:rPr>
              <a:t>Č</a:t>
            </a:r>
            <a:r>
              <a:rPr lang="it-IT" sz="3600" b="0" dirty="0">
                <a:latin typeface="Myriad Pro" panose="020B0503030403020204" charset="0"/>
              </a:rPr>
              <a:t>R plat</a:t>
            </a:r>
            <a:r>
              <a:rPr lang="cs-CZ" sz="3600" b="0" dirty="0">
                <a:latin typeface="Myriad Pro" panose="020B0503030403020204" charset="0"/>
              </a:rPr>
              <a:t>í</a:t>
            </a:r>
            <a:r>
              <a:rPr lang="it-IT" sz="3600" b="0" dirty="0">
                <a:latin typeface="Myriad Pro" panose="020B0503030403020204" charset="0"/>
              </a:rPr>
              <a:t>me </a:t>
            </a:r>
            <a:br>
              <a:rPr lang="cs-CZ" sz="3600" b="0" dirty="0">
                <a:latin typeface="Myriad Pro" panose="020B0503030403020204" charset="0"/>
              </a:rPr>
            </a:br>
            <a:r>
              <a:rPr lang="it-IT" sz="3600" b="0" dirty="0">
                <a:latin typeface="Myriad Pro" panose="020B0503030403020204" charset="0"/>
              </a:rPr>
              <a:t>za elekt</a:t>
            </a:r>
            <a:r>
              <a:rPr lang="cs-CZ" sz="3600" b="0" dirty="0">
                <a:latin typeface="Myriad Pro" panose="020B0503030403020204" charset="0"/>
              </a:rPr>
              <a:t>ř</a:t>
            </a:r>
            <a:r>
              <a:rPr lang="it-IT" sz="3600" b="0" dirty="0">
                <a:latin typeface="Myriad Pro" panose="020B0503030403020204" charset="0"/>
              </a:rPr>
              <a:t>inu re</a:t>
            </a:r>
            <a:r>
              <a:rPr lang="cs-CZ" sz="3600" b="0" dirty="0">
                <a:latin typeface="Myriad Pro" panose="020B0503030403020204" charset="0"/>
              </a:rPr>
              <a:t>á</a:t>
            </a:r>
            <a:r>
              <a:rPr lang="it-IT" sz="3600" b="0" dirty="0">
                <a:latin typeface="Myriad Pro" panose="020B0503030403020204" charset="0"/>
              </a:rPr>
              <a:t>ln</a:t>
            </a:r>
            <a:r>
              <a:rPr lang="cs-CZ" sz="3600" b="0" dirty="0">
                <a:latin typeface="Myriad Pro" panose="020B0503030403020204" charset="0"/>
              </a:rPr>
              <a:t>ě</a:t>
            </a:r>
            <a:r>
              <a:rPr lang="it-IT" sz="3600" b="0" dirty="0">
                <a:latin typeface="Myriad Pro" panose="020B0503030403020204" charset="0"/>
              </a:rPr>
              <a:t> 4x v</a:t>
            </a:r>
            <a:r>
              <a:rPr lang="cs-CZ" sz="3600" b="0" dirty="0">
                <a:latin typeface="Myriad Pro" panose="020B0503030403020204" charset="0"/>
              </a:rPr>
              <a:t>í</a:t>
            </a:r>
            <a:r>
              <a:rPr lang="it-IT" sz="3600" b="0" dirty="0">
                <a:latin typeface="Myriad Pro" panose="020B0503030403020204" charset="0"/>
              </a:rPr>
              <a:t>ce ne</a:t>
            </a:r>
            <a:r>
              <a:rPr lang="cs-CZ" sz="3600" b="0" dirty="0">
                <a:latin typeface="Myriad Pro" panose="020B0503030403020204" charset="0"/>
              </a:rPr>
              <a:t>ž</a:t>
            </a:r>
            <a:r>
              <a:rPr lang="it-IT" sz="3600" b="0" dirty="0">
                <a:latin typeface="Myriad Pro" panose="020B0503030403020204" charset="0"/>
              </a:rPr>
              <a:t> ve </a:t>
            </a:r>
            <a:r>
              <a:rPr lang="cs-CZ" sz="3600" b="0" dirty="0">
                <a:latin typeface="Myriad Pro" panose="020B0503030403020204" charset="0"/>
              </a:rPr>
              <a:t>Š</a:t>
            </a:r>
            <a:r>
              <a:rPr lang="it-IT" sz="3600" b="0" dirty="0">
                <a:latin typeface="Myriad Pro" panose="020B0503030403020204" charset="0"/>
              </a:rPr>
              <a:t>v</a:t>
            </a:r>
            <a:r>
              <a:rPr lang="cs-CZ" sz="3600" b="0" dirty="0">
                <a:latin typeface="Myriad Pro" panose="020B0503030403020204" charset="0"/>
              </a:rPr>
              <a:t>ý</a:t>
            </a:r>
            <a:r>
              <a:rPr lang="it-IT" sz="3600" b="0" dirty="0">
                <a:latin typeface="Myriad Pro" panose="020B0503030403020204" charset="0"/>
              </a:rPr>
              <a:t>carsku</a:t>
            </a:r>
            <a:r>
              <a:rPr lang="cs-CZ" sz="3600" b="0" dirty="0">
                <a:latin typeface="Myriad Pro" panose="020B0503030403020204" charset="0"/>
              </a:rPr>
              <a:t>!</a:t>
            </a:r>
          </a:p>
        </p:txBody>
      </p:sp>
      <p:pic>
        <p:nvPicPr>
          <p:cNvPr id="5" name="Obrázek 2">
            <a:extLst>
              <a:ext uri="{FF2B5EF4-FFF2-40B4-BE49-F238E27FC236}">
                <a16:creationId xmlns:a16="http://schemas.microsoft.com/office/drawing/2014/main" id="{12C41402-09FF-5FF5-1474-A65B4CAAC3D5}"/>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pic>
        <p:nvPicPr>
          <p:cNvPr id="4" name="Obrázek 3">
            <a:extLst>
              <a:ext uri="{FF2B5EF4-FFF2-40B4-BE49-F238E27FC236}">
                <a16:creationId xmlns:a16="http://schemas.microsoft.com/office/drawing/2014/main" id="{5A7872C1-2B88-4A4D-0393-4A369B3122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637" y="446567"/>
            <a:ext cx="9467350" cy="6075903"/>
          </a:xfrm>
          <a:prstGeom prst="rect">
            <a:avLst/>
          </a:prstGeom>
        </p:spPr>
      </p:pic>
    </p:spTree>
    <p:extLst>
      <p:ext uri="{BB962C8B-B14F-4D97-AF65-F5344CB8AC3E}">
        <p14:creationId xmlns:p14="http://schemas.microsoft.com/office/powerpoint/2010/main" val="251949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2">
            <a:extLst>
              <a:ext uri="{FF2B5EF4-FFF2-40B4-BE49-F238E27FC236}">
                <a16:creationId xmlns:a16="http://schemas.microsoft.com/office/drawing/2014/main" id="{21B3C650-7EEC-2C9D-7415-A689AACC279D}"/>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
        <p:nvSpPr>
          <p:cNvPr id="7" name="TextovéPole 6">
            <a:extLst>
              <a:ext uri="{FF2B5EF4-FFF2-40B4-BE49-F238E27FC236}">
                <a16:creationId xmlns:a16="http://schemas.microsoft.com/office/drawing/2014/main" id="{7946553C-38A5-385F-C2DF-7516AE94411C}"/>
              </a:ext>
            </a:extLst>
          </p:cNvPr>
          <p:cNvSpPr txBox="1"/>
          <p:nvPr/>
        </p:nvSpPr>
        <p:spPr>
          <a:xfrm>
            <a:off x="337593" y="1857558"/>
            <a:ext cx="11301761" cy="4708981"/>
          </a:xfrm>
          <a:prstGeom prst="rect">
            <a:avLst/>
          </a:prstGeom>
          <a:noFill/>
        </p:spPr>
        <p:txBody>
          <a:bodyPr wrap="square">
            <a:spAutoFit/>
          </a:bodyPr>
          <a:lstStyle/>
          <a:p>
            <a:pPr marL="457200" indent="-457200">
              <a:buFont typeface="Wingdings" panose="05000000000000000000" pitchFamily="2" charset="2"/>
              <a:buChar char="Ø"/>
            </a:pPr>
            <a:r>
              <a:rPr lang="cs-CZ" sz="3000" dirty="0">
                <a:latin typeface="Myriad Pro" panose="020B0503030403020204" charset="0"/>
              </a:rPr>
              <a:t>Hrubě podcenila vývoj inflace a její důsledky. </a:t>
            </a:r>
          </a:p>
          <a:p>
            <a:pPr marL="457200" indent="-457200">
              <a:buFont typeface="Wingdings" panose="05000000000000000000" pitchFamily="2" charset="2"/>
              <a:buChar char="Ø"/>
            </a:pPr>
            <a:r>
              <a:rPr lang="cs-CZ" sz="3000" dirty="0">
                <a:latin typeface="Myriad Pro" panose="020B0503030403020204" charset="0"/>
              </a:rPr>
              <a:t>Pod různými záminkami se již tři čtvrtě roku brání regulaci cen. ČMKOS k tomu vládu vyzvala již v lednu 2022!</a:t>
            </a:r>
          </a:p>
          <a:p>
            <a:pPr marL="457200" indent="-457200">
              <a:buFont typeface="Wingdings" panose="05000000000000000000" pitchFamily="2" charset="2"/>
              <a:buChar char="Ø"/>
            </a:pPr>
            <a:r>
              <a:rPr lang="cs-CZ" sz="3000" dirty="0">
                <a:latin typeface="Myriad Pro" panose="020B0503030403020204" charset="0"/>
              </a:rPr>
              <a:t>Ze 124 mld. Kč, které stát letos získal navíc na daních díky inflaci, věnuje vláda na kompenzace občanům necelých 60 %, a to ještě     s výrazným zpožděním.</a:t>
            </a:r>
          </a:p>
          <a:p>
            <a:pPr marL="457200" indent="-457200">
              <a:buFont typeface="Wingdings" panose="05000000000000000000" pitchFamily="2" charset="2"/>
              <a:buChar char="Ø"/>
            </a:pPr>
            <a:r>
              <a:rPr lang="cs-CZ" sz="3000" dirty="0">
                <a:latin typeface="Myriad Pro" panose="020B0503030403020204" charset="0"/>
              </a:rPr>
              <a:t>Výdaje na kompenzace inflace jsou téměř ve všech zemích EU výrazně vyšší než v ČR a na jejich inflaci je to vidět.</a:t>
            </a:r>
          </a:p>
          <a:p>
            <a:pPr marL="457200" indent="-457200">
              <a:buFont typeface="Wingdings" panose="05000000000000000000" pitchFamily="2" charset="2"/>
              <a:buChar char="Ø"/>
            </a:pPr>
            <a:r>
              <a:rPr lang="cs-CZ" sz="3000" dirty="0">
                <a:latin typeface="Myriad Pro" panose="020B0503030403020204" charset="0"/>
              </a:rPr>
              <a:t>I díky nečinnosti vlády se v ČR vyvinula pádivá inflace, která se bude těžce zastavovat.</a:t>
            </a:r>
          </a:p>
        </p:txBody>
      </p:sp>
      <p:sp>
        <p:nvSpPr>
          <p:cNvPr id="9" name="TextovéPole 8">
            <a:extLst>
              <a:ext uri="{FF2B5EF4-FFF2-40B4-BE49-F238E27FC236}">
                <a16:creationId xmlns:a16="http://schemas.microsoft.com/office/drawing/2014/main" id="{3E70AFDC-8AAE-A63B-2B37-24C1CE78C563}"/>
              </a:ext>
            </a:extLst>
          </p:cNvPr>
          <p:cNvSpPr txBox="1"/>
          <p:nvPr/>
        </p:nvSpPr>
        <p:spPr>
          <a:xfrm>
            <a:off x="1093809" y="678609"/>
            <a:ext cx="8688954" cy="646331"/>
          </a:xfrm>
          <a:prstGeom prst="rect">
            <a:avLst/>
          </a:prstGeom>
          <a:noFill/>
        </p:spPr>
        <p:txBody>
          <a:bodyPr wrap="square">
            <a:spAutoFit/>
          </a:bodyPr>
          <a:lstStyle/>
          <a:p>
            <a:r>
              <a:rPr lang="cs-CZ" sz="3600" b="1" dirty="0">
                <a:latin typeface="Myriad Pro" panose="020B0503030403020204" charset="0"/>
              </a:rPr>
              <a:t>V boji proti inflaci vláda ČR selhala. Proč?</a:t>
            </a:r>
          </a:p>
        </p:txBody>
      </p:sp>
    </p:spTree>
    <p:extLst>
      <p:ext uri="{BB962C8B-B14F-4D97-AF65-F5344CB8AC3E}">
        <p14:creationId xmlns:p14="http://schemas.microsoft.com/office/powerpoint/2010/main" val="395435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635030-7F32-8BDF-486F-84772B9BED8A}"/>
              </a:ext>
            </a:extLst>
          </p:cNvPr>
          <p:cNvSpPr>
            <a:spLocks noGrp="1"/>
          </p:cNvSpPr>
          <p:nvPr>
            <p:ph type="title"/>
          </p:nvPr>
        </p:nvSpPr>
        <p:spPr>
          <a:xfrm>
            <a:off x="142460" y="233378"/>
            <a:ext cx="11907079" cy="1325563"/>
          </a:xfrm>
        </p:spPr>
        <p:txBody>
          <a:bodyPr>
            <a:normAutofit/>
          </a:bodyPr>
          <a:lstStyle/>
          <a:p>
            <a:r>
              <a:rPr lang="cs-CZ" sz="3600" dirty="0">
                <a:latin typeface="Myriad Pro" panose="020B0503030403020204" charset="0"/>
              </a:rPr>
              <a:t>Česká vláda věnuje na odstranění dopadů inflace nejméně prostředků z celé EU! </a:t>
            </a:r>
            <a:r>
              <a:rPr lang="cs-CZ" sz="2000" b="0" dirty="0">
                <a:latin typeface="Myriad Pro" panose="020B0503030403020204" charset="0"/>
              </a:rPr>
              <a:t>(Zdroj: Bruegel)</a:t>
            </a:r>
          </a:p>
        </p:txBody>
      </p:sp>
      <p:pic>
        <p:nvPicPr>
          <p:cNvPr id="4" name="Zástupný obsah 3">
            <a:extLst>
              <a:ext uri="{FF2B5EF4-FFF2-40B4-BE49-F238E27FC236}">
                <a16:creationId xmlns:a16="http://schemas.microsoft.com/office/drawing/2014/main" id="{6688CBE9-6FCD-7D3B-472E-3A2ABAD28FCB}"/>
              </a:ext>
            </a:extLst>
          </p:cNvPr>
          <p:cNvPicPr>
            <a:picLocks noGrp="1" noChangeAspect="1"/>
          </p:cNvPicPr>
          <p:nvPr>
            <p:ph idx="1"/>
          </p:nvPr>
        </p:nvPicPr>
        <p:blipFill>
          <a:blip r:embed="rId2"/>
          <a:stretch>
            <a:fillRect/>
          </a:stretch>
        </p:blipFill>
        <p:spPr>
          <a:xfrm>
            <a:off x="0" y="1679232"/>
            <a:ext cx="12253457" cy="5178767"/>
          </a:xfrm>
          <a:prstGeom prst="rect">
            <a:avLst/>
          </a:prstGeom>
        </p:spPr>
      </p:pic>
      <p:pic>
        <p:nvPicPr>
          <p:cNvPr id="5" name="Obrázek 2">
            <a:extLst>
              <a:ext uri="{FF2B5EF4-FFF2-40B4-BE49-F238E27FC236}">
                <a16:creationId xmlns:a16="http://schemas.microsoft.com/office/drawing/2014/main" id="{640CB06C-EEC1-F4CF-8835-B2B8D6C64D03}"/>
              </a:ext>
            </a:extLst>
          </p:cNvPr>
          <p:cNvPicPr/>
          <p:nvPr/>
        </p:nvPicPr>
        <p:blipFill>
          <a:blip r:embed="rId3"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
        <p:nvSpPr>
          <p:cNvPr id="6" name="Šipka: dolů 5">
            <a:extLst>
              <a:ext uri="{FF2B5EF4-FFF2-40B4-BE49-F238E27FC236}">
                <a16:creationId xmlns:a16="http://schemas.microsoft.com/office/drawing/2014/main" id="{BF201347-F2AF-4E20-7ACB-C7031D98EC88}"/>
              </a:ext>
            </a:extLst>
          </p:cNvPr>
          <p:cNvSpPr/>
          <p:nvPr/>
        </p:nvSpPr>
        <p:spPr>
          <a:xfrm>
            <a:off x="10847808" y="3534937"/>
            <a:ext cx="379142" cy="221351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3043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2">
            <a:extLst>
              <a:ext uri="{FF2B5EF4-FFF2-40B4-BE49-F238E27FC236}">
                <a16:creationId xmlns:a16="http://schemas.microsoft.com/office/drawing/2014/main" id="{640CB06C-EEC1-F4CF-8835-B2B8D6C64D03}"/>
              </a:ext>
            </a:extLst>
          </p:cNvPr>
          <p:cNvPicPr/>
          <p:nvPr/>
        </p:nvPicPr>
        <p:blipFill>
          <a:blip r:embed="rId3"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pic>
        <p:nvPicPr>
          <p:cNvPr id="11" name="Obrázek 10">
            <a:extLst>
              <a:ext uri="{FF2B5EF4-FFF2-40B4-BE49-F238E27FC236}">
                <a16:creationId xmlns:a16="http://schemas.microsoft.com/office/drawing/2014/main" id="{6821B64E-C14B-A2EA-0AF6-640E3292DA63}"/>
              </a:ext>
            </a:extLst>
          </p:cNvPr>
          <p:cNvPicPr>
            <a:picLocks noChangeAspect="1"/>
          </p:cNvPicPr>
          <p:nvPr/>
        </p:nvPicPr>
        <p:blipFill>
          <a:blip r:embed="rId4"/>
          <a:stretch>
            <a:fillRect/>
          </a:stretch>
        </p:blipFill>
        <p:spPr>
          <a:xfrm>
            <a:off x="390953" y="377993"/>
            <a:ext cx="10351004" cy="2121317"/>
          </a:xfrm>
          <a:prstGeom prst="rect">
            <a:avLst/>
          </a:prstGeom>
        </p:spPr>
      </p:pic>
      <p:pic>
        <p:nvPicPr>
          <p:cNvPr id="13" name="Grafický objekt 12">
            <a:extLst>
              <a:ext uri="{FF2B5EF4-FFF2-40B4-BE49-F238E27FC236}">
                <a16:creationId xmlns:a16="http://schemas.microsoft.com/office/drawing/2014/main" id="{E18FBBA9-9B33-D49C-6FAB-BBBD2336BFF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45409" y="2636278"/>
            <a:ext cx="3314700" cy="285750"/>
          </a:xfrm>
          <a:prstGeom prst="rect">
            <a:avLst/>
          </a:prstGeom>
        </p:spPr>
      </p:pic>
      <p:pic>
        <p:nvPicPr>
          <p:cNvPr id="15" name="Obrázek 14">
            <a:extLst>
              <a:ext uri="{FF2B5EF4-FFF2-40B4-BE49-F238E27FC236}">
                <a16:creationId xmlns:a16="http://schemas.microsoft.com/office/drawing/2014/main" id="{F44228D4-8D00-BCEE-CC5B-22A0BC4A014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7272" y="2591381"/>
            <a:ext cx="5888425" cy="1274104"/>
          </a:xfrm>
          <a:prstGeom prst="rect">
            <a:avLst/>
          </a:prstGeom>
        </p:spPr>
      </p:pic>
      <p:pic>
        <p:nvPicPr>
          <p:cNvPr id="17" name="Obrázek 16">
            <a:extLst>
              <a:ext uri="{FF2B5EF4-FFF2-40B4-BE49-F238E27FC236}">
                <a16:creationId xmlns:a16="http://schemas.microsoft.com/office/drawing/2014/main" id="{E1385E87-1C35-F579-885F-507A8B53E993}"/>
              </a:ext>
            </a:extLst>
          </p:cNvPr>
          <p:cNvPicPr>
            <a:picLocks noChangeAspect="1"/>
          </p:cNvPicPr>
          <p:nvPr/>
        </p:nvPicPr>
        <p:blipFill>
          <a:blip r:embed="rId8"/>
          <a:stretch>
            <a:fillRect/>
          </a:stretch>
        </p:blipFill>
        <p:spPr>
          <a:xfrm rot="21088488">
            <a:off x="609600" y="3968905"/>
            <a:ext cx="10972800" cy="1752600"/>
          </a:xfrm>
          <a:prstGeom prst="rect">
            <a:avLst/>
          </a:prstGeom>
        </p:spPr>
      </p:pic>
      <p:pic>
        <p:nvPicPr>
          <p:cNvPr id="21" name="Obrázek 20">
            <a:extLst>
              <a:ext uri="{FF2B5EF4-FFF2-40B4-BE49-F238E27FC236}">
                <a16:creationId xmlns:a16="http://schemas.microsoft.com/office/drawing/2014/main" id="{5BEAB80E-A26C-32C5-6D05-5CD6FD3C68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40229" y="4733883"/>
            <a:ext cx="1239760" cy="550167"/>
          </a:xfrm>
          <a:prstGeom prst="rect">
            <a:avLst/>
          </a:prstGeom>
        </p:spPr>
      </p:pic>
      <p:pic>
        <p:nvPicPr>
          <p:cNvPr id="23" name="Obrázek 22">
            <a:extLst>
              <a:ext uri="{FF2B5EF4-FFF2-40B4-BE49-F238E27FC236}">
                <a16:creationId xmlns:a16="http://schemas.microsoft.com/office/drawing/2014/main" id="{974D2D7E-E33C-31F2-13E9-96CA2E6EF8B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16966" y="5743729"/>
            <a:ext cx="7340868" cy="896822"/>
          </a:xfrm>
          <a:prstGeom prst="rect">
            <a:avLst/>
          </a:prstGeom>
        </p:spPr>
      </p:pic>
    </p:spTree>
    <p:extLst>
      <p:ext uri="{BB962C8B-B14F-4D97-AF65-F5344CB8AC3E}">
        <p14:creationId xmlns:p14="http://schemas.microsoft.com/office/powerpoint/2010/main" val="370480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2">
            <a:extLst>
              <a:ext uri="{FF2B5EF4-FFF2-40B4-BE49-F238E27FC236}">
                <a16:creationId xmlns:a16="http://schemas.microsoft.com/office/drawing/2014/main" id="{54AEF3E4-F896-8848-B1B3-B4D2AF38F957}"/>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pic>
        <p:nvPicPr>
          <p:cNvPr id="19" name="Obrázek 18">
            <a:extLst>
              <a:ext uri="{FF2B5EF4-FFF2-40B4-BE49-F238E27FC236}">
                <a16:creationId xmlns:a16="http://schemas.microsoft.com/office/drawing/2014/main" id="{645F99BF-950F-CBD2-2760-967D8F8D023D}"/>
              </a:ext>
            </a:extLst>
          </p:cNvPr>
          <p:cNvPicPr>
            <a:picLocks noChangeAspect="1"/>
          </p:cNvPicPr>
          <p:nvPr/>
        </p:nvPicPr>
        <p:blipFill>
          <a:blip r:embed="rId3"/>
          <a:stretch>
            <a:fillRect/>
          </a:stretch>
        </p:blipFill>
        <p:spPr>
          <a:xfrm>
            <a:off x="367465" y="4945517"/>
            <a:ext cx="1945259" cy="603031"/>
          </a:xfrm>
          <a:prstGeom prst="rect">
            <a:avLst/>
          </a:prstGeom>
        </p:spPr>
      </p:pic>
      <p:sp>
        <p:nvSpPr>
          <p:cNvPr id="7" name="TextovéPole 6">
            <a:extLst>
              <a:ext uri="{FF2B5EF4-FFF2-40B4-BE49-F238E27FC236}">
                <a16:creationId xmlns:a16="http://schemas.microsoft.com/office/drawing/2014/main" id="{E5D93574-3E30-4E31-E2B8-74691CDB98FE}"/>
              </a:ext>
            </a:extLst>
          </p:cNvPr>
          <p:cNvSpPr txBox="1"/>
          <p:nvPr/>
        </p:nvSpPr>
        <p:spPr>
          <a:xfrm>
            <a:off x="390953" y="836959"/>
            <a:ext cx="10365948" cy="3539430"/>
          </a:xfrm>
          <a:prstGeom prst="rect">
            <a:avLst/>
          </a:prstGeom>
          <a:noFill/>
        </p:spPr>
        <p:txBody>
          <a:bodyPr wrap="square">
            <a:spAutoFit/>
          </a:bodyPr>
          <a:lstStyle/>
          <a:p>
            <a:r>
              <a:rPr lang="cs-CZ" sz="2800" dirty="0"/>
              <a:t>Za vládu vystoupil (na jednání Poslanecké sněmovny) ministr spravedlnosti Pavel Blažek a řekl, že situaci pokládá za ještě horší, než jak ji popisuje opozice. Společenská situace a atmosféra je podle něho nejdramatičtější od roku 1989. </a:t>
            </a:r>
          </a:p>
          <a:p>
            <a:r>
              <a:rPr lang="cs-CZ" sz="2800" b="1" dirty="0"/>
              <a:t>„Pokud se nevyřeší krize v energetice, tak je ohrožen politický systém této země. Pokud se nenajde celoevropské řešení, tak je dokonce ohrožena Evropská unie jako taková,“</a:t>
            </a:r>
            <a:r>
              <a:rPr lang="cs-CZ" sz="2800" dirty="0"/>
              <a:t> prohlásil ministr, který hovořil i o riziku revoluce.</a:t>
            </a:r>
          </a:p>
        </p:txBody>
      </p:sp>
      <p:sp>
        <p:nvSpPr>
          <p:cNvPr id="9" name="TextovéPole 8">
            <a:extLst>
              <a:ext uri="{FF2B5EF4-FFF2-40B4-BE49-F238E27FC236}">
                <a16:creationId xmlns:a16="http://schemas.microsoft.com/office/drawing/2014/main" id="{1FAAC1BA-128F-6732-BBA0-84E1391C81B4}"/>
              </a:ext>
            </a:extLst>
          </p:cNvPr>
          <p:cNvSpPr txBox="1"/>
          <p:nvPr/>
        </p:nvSpPr>
        <p:spPr>
          <a:xfrm>
            <a:off x="2814963" y="4585152"/>
            <a:ext cx="8813800" cy="1384995"/>
          </a:xfrm>
          <a:prstGeom prst="rect">
            <a:avLst/>
          </a:prstGeom>
          <a:noFill/>
        </p:spPr>
        <p:txBody>
          <a:bodyPr wrap="square">
            <a:spAutoFit/>
          </a:bodyPr>
          <a:lstStyle/>
          <a:p>
            <a:r>
              <a:rPr lang="cs-CZ" sz="2800" b="1" dirty="0"/>
              <a:t>„Pokud vláda nevyřeší krizi v energetice, stejně tady dlouho nebude,“ </a:t>
            </a:r>
            <a:r>
              <a:rPr lang="cs-CZ" sz="2800" dirty="0"/>
              <a:t>poznamenal Blažek k výrokům a krokům opozičních politiků.</a:t>
            </a:r>
          </a:p>
        </p:txBody>
      </p:sp>
      <p:sp>
        <p:nvSpPr>
          <p:cNvPr id="12" name="TextovéPole 11">
            <a:extLst>
              <a:ext uri="{FF2B5EF4-FFF2-40B4-BE49-F238E27FC236}">
                <a16:creationId xmlns:a16="http://schemas.microsoft.com/office/drawing/2014/main" id="{BB5EA6C2-7E6E-D794-4CB8-F401DD72E780}"/>
              </a:ext>
            </a:extLst>
          </p:cNvPr>
          <p:cNvSpPr txBox="1"/>
          <p:nvPr/>
        </p:nvSpPr>
        <p:spPr>
          <a:xfrm>
            <a:off x="893436" y="6188198"/>
            <a:ext cx="10790563" cy="307777"/>
          </a:xfrm>
          <a:prstGeom prst="rect">
            <a:avLst/>
          </a:prstGeom>
          <a:noFill/>
        </p:spPr>
        <p:txBody>
          <a:bodyPr wrap="square">
            <a:spAutoFit/>
          </a:bodyPr>
          <a:lstStyle/>
          <a:p>
            <a:r>
              <a:rPr lang="cs-CZ" sz="1400" dirty="0"/>
              <a:t>Zdroj: https://ct24.ceskatelevize.cz/domaci/3525117-vlada-hleda-zpusob-jak-zastropovat-ceny-energii-rekl-blazek-ohrozuji-podle-nej</a:t>
            </a:r>
          </a:p>
        </p:txBody>
      </p:sp>
    </p:spTree>
    <p:extLst>
      <p:ext uri="{BB962C8B-B14F-4D97-AF65-F5344CB8AC3E}">
        <p14:creationId xmlns:p14="http://schemas.microsoft.com/office/powerpoint/2010/main" val="376628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E93222-A36D-4335-8C04-6514849D1DE3}"/>
              </a:ext>
            </a:extLst>
          </p:cNvPr>
          <p:cNvSpPr>
            <a:spLocks noGrp="1"/>
          </p:cNvSpPr>
          <p:nvPr>
            <p:ph type="title" idx="4294967295"/>
          </p:nvPr>
        </p:nvSpPr>
        <p:spPr>
          <a:xfrm>
            <a:off x="2046657" y="3886200"/>
            <a:ext cx="8258175" cy="1150937"/>
          </a:xfrm>
        </p:spPr>
        <p:txBody>
          <a:bodyPr>
            <a:normAutofit fontScale="90000"/>
          </a:bodyPr>
          <a:lstStyle/>
          <a:p>
            <a:pPr algn="ctr"/>
            <a:r>
              <a:rPr lang="cs-CZ" dirty="0">
                <a:latin typeface="Myriad Pro" panose="020B0503030403020204" charset="0"/>
              </a:rPr>
              <a:t>Co navrhuje a požaduje ČMKOS?</a:t>
            </a:r>
            <a:br>
              <a:rPr lang="cs-CZ" dirty="0">
                <a:latin typeface="Myriad Pro" panose="020B0503030403020204" charset="0"/>
              </a:rPr>
            </a:br>
            <a:br>
              <a:rPr lang="cs-CZ" dirty="0">
                <a:latin typeface="Myriad Pro" panose="020B0503030403020204" charset="0"/>
              </a:rPr>
            </a:br>
            <a:br>
              <a:rPr lang="cs-CZ" dirty="0">
                <a:latin typeface="Myriad Pro" panose="020B0503030403020204" charset="0"/>
              </a:rPr>
            </a:br>
            <a:br>
              <a:rPr lang="cs-CZ" sz="1800" b="0" i="1" dirty="0">
                <a:latin typeface="Myriad Pro" panose="020B0503030403020204" charset="0"/>
              </a:rPr>
            </a:br>
            <a:endParaRPr lang="cs-CZ" b="0" i="1" dirty="0">
              <a:latin typeface="Myriad Pro" panose="020B0503030403020204" charset="0"/>
            </a:endParaRPr>
          </a:p>
        </p:txBody>
      </p:sp>
      <p:pic>
        <p:nvPicPr>
          <p:cNvPr id="8" name="Obrázek 7">
            <a:extLst>
              <a:ext uri="{FF2B5EF4-FFF2-40B4-BE49-F238E27FC236}">
                <a16:creationId xmlns:a16="http://schemas.microsoft.com/office/drawing/2014/main" id="{AD673F94-E42B-4AD5-A2E7-72B346505F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1162" y="2067822"/>
            <a:ext cx="616853" cy="2956739"/>
          </a:xfrm>
          <a:prstGeom prst="rect">
            <a:avLst/>
          </a:prstGeom>
        </p:spPr>
      </p:pic>
      <p:pic>
        <p:nvPicPr>
          <p:cNvPr id="9" name="Obrázek 8">
            <a:extLst>
              <a:ext uri="{FF2B5EF4-FFF2-40B4-BE49-F238E27FC236}">
                <a16:creationId xmlns:a16="http://schemas.microsoft.com/office/drawing/2014/main" id="{D988A562-B2CF-4782-8046-4210B05A8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9995029" y="2046562"/>
            <a:ext cx="671771" cy="2956739"/>
          </a:xfrm>
          <a:prstGeom prst="rect">
            <a:avLst/>
          </a:prstGeom>
        </p:spPr>
      </p:pic>
    </p:spTree>
    <p:extLst>
      <p:ext uri="{BB962C8B-B14F-4D97-AF65-F5344CB8AC3E}">
        <p14:creationId xmlns:p14="http://schemas.microsoft.com/office/powerpoint/2010/main" val="36893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CBC62D-CD30-95B6-335A-55F261DEC9CC}"/>
              </a:ext>
            </a:extLst>
          </p:cNvPr>
          <p:cNvSpPr>
            <a:spLocks noGrp="1"/>
          </p:cNvSpPr>
          <p:nvPr>
            <p:ph type="title"/>
          </p:nvPr>
        </p:nvSpPr>
        <p:spPr>
          <a:xfrm>
            <a:off x="55755" y="0"/>
            <a:ext cx="10515600" cy="1325563"/>
          </a:xfrm>
        </p:spPr>
        <p:txBody>
          <a:bodyPr>
            <a:normAutofit/>
          </a:bodyPr>
          <a:lstStyle/>
          <a:p>
            <a:pPr algn="ctr"/>
            <a:r>
              <a:rPr lang="cs-CZ" sz="3600" dirty="0">
                <a:latin typeface="Myriad Pro" panose="020B0503030403020204" charset="0"/>
              </a:rPr>
              <a:t>Nechceme po vládě nic jiného, než to, co běžně dělají jiné země EU a mají výsledky!</a:t>
            </a:r>
          </a:p>
        </p:txBody>
      </p:sp>
      <p:sp>
        <p:nvSpPr>
          <p:cNvPr id="7" name="TextovéPole 6">
            <a:extLst>
              <a:ext uri="{FF2B5EF4-FFF2-40B4-BE49-F238E27FC236}">
                <a16:creationId xmlns:a16="http://schemas.microsoft.com/office/drawing/2014/main" id="{B96CA65A-4FEA-2F5C-419D-CEC0CDD7707B}"/>
              </a:ext>
            </a:extLst>
          </p:cNvPr>
          <p:cNvSpPr txBox="1"/>
          <p:nvPr/>
        </p:nvSpPr>
        <p:spPr>
          <a:xfrm>
            <a:off x="0" y="1575199"/>
            <a:ext cx="11903927" cy="5016758"/>
          </a:xfrm>
          <a:prstGeom prst="rect">
            <a:avLst/>
          </a:prstGeom>
          <a:noFill/>
        </p:spPr>
        <p:txBody>
          <a:bodyPr wrap="square">
            <a:spAutoFit/>
          </a:bodyPr>
          <a:lstStyle/>
          <a:p>
            <a:pPr marL="692100" lvl="0" indent="-457200">
              <a:spcAft>
                <a:spcPts val="600"/>
              </a:spcAft>
              <a:buFont typeface="Wingdings" panose="05000000000000000000" pitchFamily="2" charset="2"/>
              <a:buChar char="Ø"/>
            </a:pPr>
            <a:r>
              <a:rPr lang="cs-CZ" sz="3000" dirty="0">
                <a:effectLst/>
                <a:latin typeface="Myriad Pro" panose="020B0503030403020204" charset="0"/>
                <a:ea typeface="Calibri" panose="020F0502020204030204" pitchFamily="34" charset="0"/>
                <a:cs typeface="Times New Roman" panose="02020603050405020304" pitchFamily="18" charset="0"/>
              </a:rPr>
              <a:t>Opatření daňového charakteru, např. snížení DPH </a:t>
            </a:r>
            <a:r>
              <a:rPr lang="cs-CZ" sz="3000" dirty="0">
                <a:latin typeface="Myriad Pro" panose="020B0503030403020204" charset="0"/>
                <a:ea typeface="Calibri" panose="020F0502020204030204" pitchFamily="34" charset="0"/>
                <a:cs typeface="Times New Roman" panose="02020603050405020304" pitchFamily="18" charset="0"/>
              </a:rPr>
              <a:t>nebo</a:t>
            </a:r>
            <a:r>
              <a:rPr lang="cs-CZ" sz="3000" dirty="0">
                <a:effectLst/>
                <a:latin typeface="Myriad Pro" panose="020B0503030403020204" charset="0"/>
                <a:ea typeface="Calibri" panose="020F0502020204030204" pitchFamily="34" charset="0"/>
                <a:cs typeface="Times New Roman" panose="02020603050405020304" pitchFamily="18" charset="0"/>
              </a:rPr>
              <a:t> spotřební daně.</a:t>
            </a:r>
          </a:p>
          <a:p>
            <a:pPr marL="692100" lvl="0" indent="-457200">
              <a:spcAft>
                <a:spcPts val="600"/>
              </a:spcAft>
              <a:buFont typeface="Wingdings" panose="05000000000000000000" pitchFamily="2" charset="2"/>
              <a:buChar char="Ø"/>
            </a:pPr>
            <a:r>
              <a:rPr lang="cs-CZ" sz="3000" dirty="0">
                <a:latin typeface="Myriad Pro" panose="020B0503030403020204" charset="0"/>
                <a:ea typeface="Calibri" panose="020F0502020204030204" pitchFamily="34" charset="0"/>
                <a:cs typeface="Times New Roman" panose="02020603050405020304" pitchFamily="18" charset="0"/>
              </a:rPr>
              <a:t>O</a:t>
            </a:r>
            <a:r>
              <a:rPr lang="cs-CZ" sz="3000" dirty="0">
                <a:effectLst/>
                <a:latin typeface="Myriad Pro" panose="020B0503030403020204" charset="0"/>
                <a:ea typeface="Calibri" panose="020F0502020204030204" pitchFamily="34" charset="0"/>
                <a:cs typeface="Times New Roman" panose="02020603050405020304" pitchFamily="18" charset="0"/>
              </a:rPr>
              <a:t>patření cenově regulativního charakteru, např. </a:t>
            </a:r>
            <a:r>
              <a:rPr lang="cs-CZ" sz="3000" dirty="0" err="1">
                <a:effectLst/>
                <a:latin typeface="Myriad Pro" panose="020B0503030403020204" charset="0"/>
                <a:ea typeface="Calibri" panose="020F0502020204030204" pitchFamily="34" charset="0"/>
                <a:cs typeface="Times New Roman" panose="02020603050405020304" pitchFamily="18" charset="0"/>
              </a:rPr>
              <a:t>zastropování</a:t>
            </a:r>
            <a:r>
              <a:rPr lang="cs-CZ" sz="3000" dirty="0">
                <a:effectLst/>
                <a:latin typeface="Myriad Pro" panose="020B0503030403020204" charset="0"/>
                <a:ea typeface="Calibri" panose="020F0502020204030204" pitchFamily="34" charset="0"/>
                <a:cs typeface="Times New Roman" panose="02020603050405020304" pitchFamily="18" charset="0"/>
              </a:rPr>
              <a:t> cen, stanovení maximální výše ceny určitého statku. </a:t>
            </a:r>
          </a:p>
          <a:p>
            <a:pPr marL="692100" lvl="0" indent="-457200">
              <a:spcAft>
                <a:spcPts val="600"/>
              </a:spcAft>
              <a:buFont typeface="Wingdings" panose="05000000000000000000" pitchFamily="2" charset="2"/>
              <a:buChar char="Ø"/>
            </a:pPr>
            <a:r>
              <a:rPr lang="cs-CZ" sz="3000" dirty="0">
                <a:effectLst/>
                <a:latin typeface="Myriad Pro" panose="020B0503030403020204" charset="0"/>
                <a:ea typeface="Calibri" panose="020F0502020204030204" pitchFamily="34" charset="0"/>
                <a:cs typeface="Times New Roman" panose="02020603050405020304" pitchFamily="18" charset="0"/>
              </a:rPr>
              <a:t>Opatření v podobě sociální podpory, např. navýšení stávajících sociálních dávek, či zavedení nových dávek.</a:t>
            </a:r>
          </a:p>
          <a:p>
            <a:pPr marL="692100" lvl="0" indent="-457200">
              <a:spcAft>
                <a:spcPts val="600"/>
              </a:spcAft>
              <a:buFont typeface="Wingdings" panose="05000000000000000000" pitchFamily="2" charset="2"/>
              <a:buChar char="Ø"/>
            </a:pPr>
            <a:r>
              <a:rPr lang="cs-CZ" sz="3000" dirty="0">
                <a:effectLst/>
                <a:latin typeface="Myriad Pro" panose="020B0503030403020204" charset="0"/>
                <a:ea typeface="Calibri" panose="020F0502020204030204" pitchFamily="34" charset="0"/>
                <a:cs typeface="Times New Roman" panose="02020603050405020304" pitchFamily="18" charset="0"/>
              </a:rPr>
              <a:t>Opatření na podporu firem s návazností na pandemická opatření nebo nově zavedené podpůrné mechanismy. </a:t>
            </a:r>
          </a:p>
          <a:p>
            <a:pPr marL="692100" lvl="0" indent="-457200">
              <a:spcAft>
                <a:spcPts val="600"/>
              </a:spcAft>
              <a:buFont typeface="Wingdings" panose="05000000000000000000" pitchFamily="2" charset="2"/>
              <a:buChar char="Ø"/>
            </a:pPr>
            <a:r>
              <a:rPr lang="cs-CZ" sz="3000" dirty="0">
                <a:effectLst/>
                <a:latin typeface="Myriad Pro" panose="020B0503030403020204" charset="0"/>
                <a:ea typeface="Calibri" panose="020F0502020204030204" pitchFamily="34" charset="0"/>
                <a:cs typeface="Times New Roman" panose="02020603050405020304" pitchFamily="18" charset="0"/>
              </a:rPr>
              <a:t>Strukturální kroky, které zahrnují například podporu veřejné dopravy </a:t>
            </a:r>
            <a:r>
              <a:rPr lang="cs-CZ" sz="3000" dirty="0">
                <a:latin typeface="Myriad Pro" panose="020B0503030403020204" charset="0"/>
                <a:ea typeface="Calibri" panose="020F0502020204030204" pitchFamily="34" charset="0"/>
                <a:cs typeface="Times New Roman" panose="02020603050405020304" pitchFamily="18" charset="0"/>
              </a:rPr>
              <a:t>nebo </a:t>
            </a:r>
            <a:r>
              <a:rPr lang="cs-CZ" sz="3000" dirty="0">
                <a:effectLst/>
                <a:latin typeface="Myriad Pro" panose="020B0503030403020204" charset="0"/>
                <a:ea typeface="Calibri" panose="020F0502020204030204" pitchFamily="34" charset="0"/>
                <a:cs typeface="Times New Roman" panose="02020603050405020304" pitchFamily="18" charset="0"/>
              </a:rPr>
              <a:t>obnovitelných zdrojů.</a:t>
            </a:r>
          </a:p>
        </p:txBody>
      </p:sp>
      <p:pic>
        <p:nvPicPr>
          <p:cNvPr id="9" name="Obrázek 2">
            <a:extLst>
              <a:ext uri="{FF2B5EF4-FFF2-40B4-BE49-F238E27FC236}">
                <a16:creationId xmlns:a16="http://schemas.microsoft.com/office/drawing/2014/main" id="{64203F7D-0280-BD37-E1E5-9D3D04EF561A}"/>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3818620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AB5EE8-FB4C-A9A1-A4C4-9957A0DA98A3}"/>
              </a:ext>
            </a:extLst>
          </p:cNvPr>
          <p:cNvSpPr>
            <a:spLocks noGrp="1"/>
          </p:cNvSpPr>
          <p:nvPr>
            <p:ph type="title"/>
          </p:nvPr>
        </p:nvSpPr>
        <p:spPr>
          <a:xfrm>
            <a:off x="202369" y="422081"/>
            <a:ext cx="10515600" cy="1371311"/>
          </a:xfrm>
        </p:spPr>
        <p:txBody>
          <a:bodyPr>
            <a:normAutofit fontScale="90000"/>
          </a:bodyPr>
          <a:lstStyle/>
          <a:p>
            <a:pPr algn="ctr"/>
            <a:r>
              <a:rPr lang="cs-CZ" sz="4000" dirty="0"/>
              <a:t>Požadujeme po vládě skutečný boj proti inflaci a jejím důsledkům</a:t>
            </a:r>
            <a:br>
              <a:rPr lang="cs-CZ" dirty="0"/>
            </a:br>
            <a:r>
              <a:rPr lang="cs-CZ" dirty="0"/>
              <a:t> </a:t>
            </a:r>
          </a:p>
        </p:txBody>
      </p:sp>
      <p:sp>
        <p:nvSpPr>
          <p:cNvPr id="7" name="TextovéPole 6">
            <a:extLst>
              <a:ext uri="{FF2B5EF4-FFF2-40B4-BE49-F238E27FC236}">
                <a16:creationId xmlns:a16="http://schemas.microsoft.com/office/drawing/2014/main" id="{F4AAB013-F361-2813-AA00-31D1F602E33D}"/>
              </a:ext>
            </a:extLst>
          </p:cNvPr>
          <p:cNvSpPr txBox="1"/>
          <p:nvPr/>
        </p:nvSpPr>
        <p:spPr>
          <a:xfrm>
            <a:off x="202369" y="1672239"/>
            <a:ext cx="11508058" cy="4832092"/>
          </a:xfrm>
          <a:prstGeom prst="rect">
            <a:avLst/>
          </a:prstGeom>
          <a:noFill/>
        </p:spPr>
        <p:txBody>
          <a:bodyPr wrap="square">
            <a:spAutoFit/>
          </a:bodyPr>
          <a:lstStyle/>
          <a:p>
            <a:r>
              <a:rPr lang="cs-CZ" sz="2800" u="sng" dirty="0">
                <a:latin typeface="Myriad Pro" panose="020B0503030403020204" charset="0"/>
              </a:rPr>
              <a:t>Okamžitě zavést regulaci cen, plně využít škálu regulačních nástrojů, které umožňuje Zákon o cenách č. 526/1990 Sb.:</a:t>
            </a:r>
          </a:p>
          <a:p>
            <a:pPr marL="914400" lvl="1" indent="-457200">
              <a:buFont typeface="Wingdings" panose="05000000000000000000" pitchFamily="2" charset="2"/>
              <a:buChar char="Ø"/>
            </a:pPr>
            <a:r>
              <a:rPr lang="cs-CZ" sz="2800" dirty="0">
                <a:latin typeface="Myriad Pro" panose="020B0503030403020204" charset="0"/>
              </a:rPr>
              <a:t>úředně stanovené ceny</a:t>
            </a:r>
          </a:p>
          <a:p>
            <a:pPr marL="914400" lvl="1" indent="-457200">
              <a:buFont typeface="Wingdings" panose="05000000000000000000" pitchFamily="2" charset="2"/>
              <a:buChar char="Ø"/>
            </a:pPr>
            <a:r>
              <a:rPr lang="cs-CZ" sz="2800" dirty="0">
                <a:latin typeface="Myriad Pro" panose="020B0503030403020204" charset="0"/>
              </a:rPr>
              <a:t>maximální ceny</a:t>
            </a:r>
          </a:p>
          <a:p>
            <a:pPr marL="914400" lvl="1" indent="-457200">
              <a:buFont typeface="Wingdings" panose="05000000000000000000" pitchFamily="2" charset="2"/>
              <a:buChar char="Ø"/>
            </a:pPr>
            <a:r>
              <a:rPr lang="cs-CZ" sz="2800" dirty="0">
                <a:latin typeface="Myriad Pro" panose="020B0503030403020204" charset="0"/>
              </a:rPr>
              <a:t>pevné ceny</a:t>
            </a:r>
          </a:p>
          <a:p>
            <a:pPr marL="914400" lvl="1" indent="-457200">
              <a:buFont typeface="Wingdings" panose="05000000000000000000" pitchFamily="2" charset="2"/>
              <a:buChar char="Ø"/>
            </a:pPr>
            <a:r>
              <a:rPr lang="cs-CZ" sz="2800" dirty="0">
                <a:latin typeface="Myriad Pro" panose="020B0503030403020204" charset="0"/>
              </a:rPr>
              <a:t>minimální ceny</a:t>
            </a:r>
          </a:p>
          <a:p>
            <a:pPr marL="914400" lvl="1" indent="-457200">
              <a:buFont typeface="Wingdings" panose="05000000000000000000" pitchFamily="2" charset="2"/>
              <a:buChar char="Ø"/>
            </a:pPr>
            <a:r>
              <a:rPr lang="cs-CZ" sz="2800" dirty="0">
                <a:latin typeface="Myriad Pro" panose="020B0503030403020204" charset="0"/>
              </a:rPr>
              <a:t>maximální rozsah možného zvýšení ceny v daném období</a:t>
            </a:r>
          </a:p>
          <a:p>
            <a:pPr marL="914400" lvl="1" indent="-457200">
              <a:buFont typeface="Wingdings" panose="05000000000000000000" pitchFamily="2" charset="2"/>
              <a:buChar char="Ø"/>
            </a:pPr>
            <a:r>
              <a:rPr lang="cs-CZ" sz="2800" dirty="0">
                <a:latin typeface="Myriad Pro" panose="020B0503030403020204" charset="0"/>
              </a:rPr>
              <a:t>maximální podíl, v němž je možnost promítnout do ceny zvýšení cen určených vstupů</a:t>
            </a:r>
          </a:p>
          <a:p>
            <a:pPr marL="914400" lvl="1" indent="-457200">
              <a:buFont typeface="Wingdings" panose="05000000000000000000" pitchFamily="2" charset="2"/>
              <a:buChar char="Ø"/>
            </a:pPr>
            <a:r>
              <a:rPr lang="cs-CZ" sz="2800" dirty="0">
                <a:latin typeface="Myriad Pro" panose="020B0503030403020204" charset="0"/>
              </a:rPr>
              <a:t>závazný postup při tvorbě ceny včetně stanovení přiměřeného zisku</a:t>
            </a:r>
          </a:p>
          <a:p>
            <a:pPr marL="914400" lvl="1" indent="-457200">
              <a:buFont typeface="Wingdings" panose="05000000000000000000" pitchFamily="2" charset="2"/>
              <a:buChar char="Ø"/>
            </a:pPr>
            <a:r>
              <a:rPr lang="cs-CZ" sz="2800" dirty="0">
                <a:latin typeface="Myriad Pro" panose="020B0503030403020204" charset="0"/>
              </a:rPr>
              <a:t>cenové moratorium. </a:t>
            </a:r>
          </a:p>
        </p:txBody>
      </p:sp>
      <p:pic>
        <p:nvPicPr>
          <p:cNvPr id="9" name="Obrázek 2">
            <a:extLst>
              <a:ext uri="{FF2B5EF4-FFF2-40B4-BE49-F238E27FC236}">
                <a16:creationId xmlns:a16="http://schemas.microsoft.com/office/drawing/2014/main" id="{C2859AFC-2CF2-6B43-8F93-9DBACC0D3C22}"/>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304115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descr="Obsah obrázku muž, zeď, osoba, nošení&#10;&#10;Popis byl vytvořen automaticky">
            <a:extLst>
              <a:ext uri="{FF2B5EF4-FFF2-40B4-BE49-F238E27FC236}">
                <a16:creationId xmlns:a16="http://schemas.microsoft.com/office/drawing/2014/main" id="{1CB93D22-67C3-44E1-8769-F3A98E03B5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4299" y="572010"/>
            <a:ext cx="3326581" cy="1907240"/>
          </a:xfrm>
          <a:prstGeom prst="rect">
            <a:avLst/>
          </a:prstGeom>
        </p:spPr>
      </p:pic>
      <p:sp>
        <p:nvSpPr>
          <p:cNvPr id="4" name="TextovéPole 3">
            <a:extLst>
              <a:ext uri="{FF2B5EF4-FFF2-40B4-BE49-F238E27FC236}">
                <a16:creationId xmlns:a16="http://schemas.microsoft.com/office/drawing/2014/main" id="{4A376144-C671-45FD-A04B-64691776AAB8}"/>
              </a:ext>
            </a:extLst>
          </p:cNvPr>
          <p:cNvSpPr txBox="1"/>
          <p:nvPr/>
        </p:nvSpPr>
        <p:spPr>
          <a:xfrm>
            <a:off x="371697" y="1484676"/>
            <a:ext cx="11017562"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600" b="0" i="0" u="none" strike="noStrike" kern="1200" cap="none" spc="0" normalizeH="0" baseline="0" noProof="0" dirty="0">
                <a:ln>
                  <a:noFill/>
                </a:ln>
                <a:solidFill>
                  <a:prstClr val="white"/>
                </a:solidFill>
                <a:effectLst/>
                <a:uLnTx/>
                <a:uFillTx/>
                <a:latin typeface="Myriad Pro" panose="020B0503030403020204" charset="0"/>
                <a:ea typeface="+mn-ea"/>
                <a:cs typeface="+mn-cs"/>
              </a:rPr>
              <a:t>„Odbory jsou výrazem prorockého profilu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600" b="0" i="0" u="none" strike="noStrike" kern="1200" cap="none" spc="0" normalizeH="0" baseline="0" noProof="0" dirty="0">
                <a:ln>
                  <a:noFill/>
                </a:ln>
                <a:solidFill>
                  <a:prstClr val="white"/>
                </a:solidFill>
                <a:effectLst/>
                <a:uLnTx/>
                <a:uFillTx/>
                <a:latin typeface="Myriad Pro" panose="020B0503030403020204" charset="0"/>
                <a:ea typeface="+mn-ea"/>
                <a:cs typeface="+mn-cs"/>
              </a:rPr>
              <a:t>společnosti. Rodí se a obnovují pokaždé,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600" b="0" i="0" u="none" strike="noStrike" kern="1200" cap="none" spc="0" normalizeH="0" baseline="0" noProof="0" dirty="0">
                <a:ln>
                  <a:noFill/>
                </a:ln>
                <a:solidFill>
                  <a:prstClr val="white"/>
                </a:solidFill>
                <a:effectLst/>
                <a:uLnTx/>
                <a:uFillTx/>
                <a:latin typeface="Myriad Pro" panose="020B0503030403020204" charset="0"/>
                <a:ea typeface="+mn-ea"/>
                <a:cs typeface="+mn-cs"/>
              </a:rPr>
              <a:t>když dávají hlas těm, kteří ho nemají, a pranýřují ty, kteří by prodali chudáka za pár opánků, jak praví prorok (starozákonní kniha Ámos, 2,6). Odhalují mocné, kteří pošlapávají práva nejzranitelnějších zaměstnanců, hájí cizince, poslední a odmítané.“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3600" b="0" i="0" u="none" strike="noStrike" kern="1200" cap="none" spc="0" normalizeH="0" baseline="0" noProof="0" dirty="0">
              <a:ln>
                <a:noFill/>
              </a:ln>
              <a:solidFill>
                <a:prstClr val="white"/>
              </a:solidFill>
              <a:effectLst/>
              <a:uLnTx/>
              <a:uFillTx/>
              <a:latin typeface="Myriad Pro" panose="020B050303040302020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white"/>
                </a:solidFill>
                <a:effectLst/>
                <a:uLnTx/>
                <a:uFillTx/>
                <a:latin typeface="Myriad Pro" panose="020B0503030403020204" charset="0"/>
                <a:ea typeface="+mn-ea"/>
                <a:cs typeface="+mn-cs"/>
              </a:rPr>
              <a:t>Papež František u příležitosti 109. Konference Mezinárodní organizace práce v Ženevě v červnu 2021.</a:t>
            </a:r>
            <a:endParaRPr kumimoji="0" lang="cs-CZ" sz="1800" b="0" i="1" u="none" strike="noStrike" kern="1200" cap="none" spc="0" normalizeH="0" baseline="0" noProof="0" dirty="0">
              <a:ln>
                <a:noFill/>
              </a:ln>
              <a:solidFill>
                <a:prstClr val="white"/>
              </a:solidFill>
              <a:effectLst/>
              <a:uLnTx/>
              <a:uFillTx/>
              <a:latin typeface="Myriad Pro" panose="020B0503030403020204" charset="0"/>
              <a:ea typeface="Calibri" panose="020F0502020204030204" pitchFamily="34" charset="0"/>
              <a:cs typeface="Times New Roman" panose="02020603050405020304" pitchFamily="18" charset="0"/>
            </a:endParaRPr>
          </a:p>
        </p:txBody>
      </p:sp>
      <p:sp>
        <p:nvSpPr>
          <p:cNvPr id="9" name="TextovéPole 8">
            <a:extLst>
              <a:ext uri="{FF2B5EF4-FFF2-40B4-BE49-F238E27FC236}">
                <a16:creationId xmlns:a16="http://schemas.microsoft.com/office/drawing/2014/main" id="{AA2FCB5D-0F18-406C-842B-00E522935835}"/>
              </a:ext>
            </a:extLst>
          </p:cNvPr>
          <p:cNvSpPr txBox="1"/>
          <p:nvPr/>
        </p:nvSpPr>
        <p:spPr>
          <a:xfrm>
            <a:off x="7887801" y="6485134"/>
            <a:ext cx="430419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err="1">
                <a:ln>
                  <a:noFill/>
                </a:ln>
                <a:solidFill>
                  <a:prstClr val="white"/>
                </a:solidFill>
                <a:effectLst/>
                <a:uLnTx/>
                <a:uFillTx/>
                <a:latin typeface="Arial" panose="020B0604020202020204"/>
                <a:ea typeface="+mn-ea"/>
                <a:cs typeface="+mn-cs"/>
              </a:rPr>
              <a:t>Foto</a:t>
            </a:r>
            <a:r>
              <a:rPr kumimoji="0" lang="en-US" sz="1000" b="0" i="1" u="none" strike="noStrike" kern="1200" cap="none" spc="0" normalizeH="0" baseline="0" noProof="0" dirty="0">
                <a:ln>
                  <a:noFill/>
                </a:ln>
                <a:solidFill>
                  <a:prstClr val="white"/>
                </a:solidFill>
                <a:effectLst/>
                <a:uLnTx/>
                <a:uFillTx/>
                <a:latin typeface="Arial" panose="020B0604020202020204"/>
                <a:ea typeface="+mn-ea"/>
                <a:cs typeface="+mn-cs"/>
              </a:rPr>
              <a:t> Flickr / Catholic Church England and Wales (CC BY-NC-ND 2.0)</a:t>
            </a:r>
            <a:endParaRPr kumimoji="0" lang="cs-CZ" sz="1000" b="0" i="1"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5829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1E7036-5270-DFF4-57D4-D4AD8F1FAC63}"/>
              </a:ext>
            </a:extLst>
          </p:cNvPr>
          <p:cNvSpPr>
            <a:spLocks noGrp="1"/>
          </p:cNvSpPr>
          <p:nvPr>
            <p:ph type="title" idx="4294967295"/>
          </p:nvPr>
        </p:nvSpPr>
        <p:spPr>
          <a:xfrm>
            <a:off x="652347" y="432032"/>
            <a:ext cx="9848850" cy="1325563"/>
          </a:xfrm>
          <a:solidFill>
            <a:schemeClr val="bg1"/>
          </a:solidFill>
        </p:spPr>
        <p:txBody>
          <a:bodyPr>
            <a:normAutofit/>
          </a:bodyPr>
          <a:lstStyle/>
          <a:p>
            <a:pPr algn="ctr"/>
            <a:r>
              <a:rPr lang="cs-CZ" sz="3600" dirty="0"/>
              <a:t>Požadujeme na vládě skutečný boj proti inflaci a jejím důsledkům a ne jen sliby</a:t>
            </a:r>
          </a:p>
        </p:txBody>
      </p:sp>
      <p:sp>
        <p:nvSpPr>
          <p:cNvPr id="7" name="TextovéPole 6">
            <a:extLst>
              <a:ext uri="{FF2B5EF4-FFF2-40B4-BE49-F238E27FC236}">
                <a16:creationId xmlns:a16="http://schemas.microsoft.com/office/drawing/2014/main" id="{B0ABECD3-B7E2-6378-7E71-862E9AE36773}"/>
              </a:ext>
            </a:extLst>
          </p:cNvPr>
          <p:cNvSpPr txBox="1"/>
          <p:nvPr/>
        </p:nvSpPr>
        <p:spPr>
          <a:xfrm>
            <a:off x="295507" y="2348212"/>
            <a:ext cx="11206976" cy="3970318"/>
          </a:xfrm>
          <a:prstGeom prst="rect">
            <a:avLst/>
          </a:prstGeom>
          <a:noFill/>
        </p:spPr>
        <p:txBody>
          <a:bodyPr wrap="square">
            <a:spAutoFit/>
          </a:bodyPr>
          <a:lstStyle/>
          <a:p>
            <a:pPr marL="457200" indent="-457200">
              <a:buFont typeface="Wingdings" panose="05000000000000000000" pitchFamily="2" charset="2"/>
              <a:buChar char="Ø"/>
            </a:pPr>
            <a:r>
              <a:rPr lang="cs-CZ" sz="2800" dirty="0">
                <a:latin typeface="Myriad Pro" panose="020B0503030403020204" charset="0"/>
              </a:rPr>
              <a:t>Posílit a prohloubit cenovou kontrolu všemi orgány k tomu pověřenými (</a:t>
            </a:r>
            <a:r>
              <a:rPr lang="cs-CZ" sz="2800" dirty="0">
                <a:effectLst/>
                <a:latin typeface="Myriad Pro" panose="020B0503030403020204" charset="0"/>
                <a:ea typeface="Calibri" panose="020F0502020204030204" pitchFamily="34" charset="0"/>
              </a:rPr>
              <a:t>MF ČR, ERÚ, SEI, ČTÚ, MZ, SÚKL, Celní </a:t>
            </a:r>
            <a:r>
              <a:rPr lang="cs-CZ" sz="2800" dirty="0">
                <a:latin typeface="Myriad Pro" panose="020B0503030403020204" charset="0"/>
                <a:ea typeface="Calibri" panose="020F0502020204030204" pitchFamily="34" charset="0"/>
              </a:rPr>
              <a:t>správa</a:t>
            </a:r>
            <a:r>
              <a:rPr lang="cs-CZ" sz="2800" dirty="0">
                <a:effectLst/>
                <a:latin typeface="Myriad Pro" panose="020B0503030403020204" charset="0"/>
                <a:ea typeface="Calibri" panose="020F0502020204030204" pitchFamily="34" charset="0"/>
              </a:rPr>
              <a:t>, kraje a obce). </a:t>
            </a:r>
          </a:p>
          <a:p>
            <a:pPr marL="457200" indent="-457200">
              <a:buFont typeface="Wingdings" panose="05000000000000000000" pitchFamily="2" charset="2"/>
              <a:buChar char="Ø"/>
            </a:pPr>
            <a:r>
              <a:rPr lang="cs-CZ" sz="2800" dirty="0">
                <a:latin typeface="Myriad Pro" panose="020B0503030403020204" charset="0"/>
              </a:rPr>
              <a:t>Dodatečné rozpočtové daňové příjmy vyvolané inflací plně věnovat </a:t>
            </a:r>
            <a:br>
              <a:rPr lang="cs-CZ" sz="2800" dirty="0">
                <a:latin typeface="Myriad Pro" panose="020B0503030403020204" charset="0"/>
              </a:rPr>
            </a:br>
            <a:r>
              <a:rPr lang="cs-CZ" sz="2800" dirty="0">
                <a:latin typeface="Myriad Pro" panose="020B0503030403020204" charset="0"/>
              </a:rPr>
              <a:t>na kompenzaci nejpostiženějších občanů a firem.</a:t>
            </a:r>
          </a:p>
          <a:p>
            <a:pPr marL="457200" indent="-457200">
              <a:buFont typeface="Wingdings" panose="05000000000000000000" pitchFamily="2" charset="2"/>
              <a:buChar char="Ø"/>
            </a:pPr>
            <a:r>
              <a:rPr lang="cs-CZ" sz="2800" dirty="0">
                <a:latin typeface="Myriad Pro" panose="020B0503030403020204" charset="0"/>
              </a:rPr>
              <a:t>Kompenzační opatření směřovaná na zmírnění dopadů inflace přijímat a realizovat v reálném čase. Pomoc za několik měsíců může být již zbytečná.</a:t>
            </a:r>
          </a:p>
          <a:p>
            <a:pPr marL="457200" indent="-457200">
              <a:buFont typeface="Wingdings" panose="05000000000000000000" pitchFamily="2" charset="2"/>
              <a:buChar char="Ø"/>
            </a:pPr>
            <a:r>
              <a:rPr lang="cs-CZ" sz="2800" dirty="0">
                <a:latin typeface="Myriad Pro" panose="020B0503030403020204" charset="0"/>
              </a:rPr>
              <a:t>Na kompenzace využít i dodatečné příjmy rozpočtu z dividend společností ČEZ, ČEPRO, MERO i dalších státem vlastněných firem.</a:t>
            </a:r>
          </a:p>
        </p:txBody>
      </p:sp>
      <p:pic>
        <p:nvPicPr>
          <p:cNvPr id="9" name="Obrázek 2">
            <a:extLst>
              <a:ext uri="{FF2B5EF4-FFF2-40B4-BE49-F238E27FC236}">
                <a16:creationId xmlns:a16="http://schemas.microsoft.com/office/drawing/2014/main" id="{88BED46B-CB5E-20B6-58D0-2D646F395305}"/>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365172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E93222-A36D-4335-8C04-6514849D1DE3}"/>
              </a:ext>
            </a:extLst>
          </p:cNvPr>
          <p:cNvSpPr>
            <a:spLocks noGrp="1"/>
          </p:cNvSpPr>
          <p:nvPr>
            <p:ph type="title" idx="4294967295"/>
          </p:nvPr>
        </p:nvSpPr>
        <p:spPr>
          <a:xfrm>
            <a:off x="1884353" y="2790713"/>
            <a:ext cx="8258175" cy="1149350"/>
          </a:xfrm>
        </p:spPr>
        <p:txBody>
          <a:bodyPr>
            <a:normAutofit fontScale="90000"/>
          </a:bodyPr>
          <a:lstStyle/>
          <a:p>
            <a:pPr algn="ctr"/>
            <a:r>
              <a:rPr lang="cs-CZ" sz="4000" dirty="0">
                <a:latin typeface="Myriad Pro" panose="020B0503030403020204" charset="0"/>
              </a:rPr>
              <a:t> </a:t>
            </a:r>
            <a:br>
              <a:rPr lang="cs-CZ" sz="4000" dirty="0">
                <a:latin typeface="Myriad Pro" panose="020B0503030403020204" charset="0"/>
              </a:rPr>
            </a:br>
            <a:r>
              <a:rPr lang="cs-CZ" dirty="0">
                <a:latin typeface="Myriad Pro" panose="020B0503030403020204" charset="0"/>
              </a:rPr>
              <a:t>Mzdy a platy</a:t>
            </a:r>
            <a:endParaRPr lang="cs-CZ" b="0" dirty="0">
              <a:latin typeface="Myriad Pro" panose="020B0503030403020204" charset="0"/>
            </a:endParaRPr>
          </a:p>
        </p:txBody>
      </p:sp>
      <p:pic>
        <p:nvPicPr>
          <p:cNvPr id="3" name="Obrázek 2">
            <a:extLst>
              <a:ext uri="{FF2B5EF4-FFF2-40B4-BE49-F238E27FC236}">
                <a16:creationId xmlns:a16="http://schemas.microsoft.com/office/drawing/2014/main" id="{AE4113FD-67D8-46EE-8D7A-E81981670D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4353" y="2019925"/>
            <a:ext cx="616853" cy="2956739"/>
          </a:xfrm>
          <a:prstGeom prst="rect">
            <a:avLst/>
          </a:prstGeom>
        </p:spPr>
      </p:pic>
      <p:pic>
        <p:nvPicPr>
          <p:cNvPr id="4" name="Obrázek 3">
            <a:extLst>
              <a:ext uri="{FF2B5EF4-FFF2-40B4-BE49-F238E27FC236}">
                <a16:creationId xmlns:a16="http://schemas.microsoft.com/office/drawing/2014/main" id="{89730AAF-62FB-4BBB-B47F-F037E9ACB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9443148" y="2019925"/>
            <a:ext cx="671771" cy="2956739"/>
          </a:xfrm>
          <a:prstGeom prst="rect">
            <a:avLst/>
          </a:prstGeom>
        </p:spPr>
      </p:pic>
    </p:spTree>
    <p:extLst>
      <p:ext uri="{BB962C8B-B14F-4D97-AF65-F5344CB8AC3E}">
        <p14:creationId xmlns:p14="http://schemas.microsoft.com/office/powerpoint/2010/main" val="3576827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9D1B61-399E-2500-738A-8688B946C7E3}"/>
              </a:ext>
            </a:extLst>
          </p:cNvPr>
          <p:cNvSpPr>
            <a:spLocks noGrp="1"/>
          </p:cNvSpPr>
          <p:nvPr>
            <p:ph type="title" idx="4294967295"/>
          </p:nvPr>
        </p:nvSpPr>
        <p:spPr>
          <a:xfrm>
            <a:off x="0" y="334963"/>
            <a:ext cx="10509250" cy="1076325"/>
          </a:xfrm>
        </p:spPr>
        <p:txBody>
          <a:bodyPr anchor="ctr">
            <a:normAutofit/>
          </a:bodyPr>
          <a:lstStyle/>
          <a:p>
            <a:pPr algn="ctr"/>
            <a:r>
              <a:rPr lang="cs-CZ" sz="3200" dirty="0">
                <a:latin typeface="Myriad Pro" panose="020B0503030403020204" charset="0"/>
              </a:rPr>
              <a:t>Reálné mzdy a platy v letech  2022-2023 poklesnou minimálně o </a:t>
            </a:r>
            <a:r>
              <a:rPr lang="cs-CZ" sz="3200">
                <a:latin typeface="Myriad Pro" panose="020B0503030403020204" charset="0"/>
              </a:rPr>
              <a:t>10 %!</a:t>
            </a:r>
            <a:endParaRPr lang="cs-CZ" sz="3200" dirty="0">
              <a:latin typeface="Myriad Pro" panose="020B0503030403020204" charset="0"/>
            </a:endParaRPr>
          </a:p>
        </p:txBody>
      </p:sp>
      <p:pic>
        <p:nvPicPr>
          <p:cNvPr id="5" name="Obrázek 2">
            <a:extLst>
              <a:ext uri="{FF2B5EF4-FFF2-40B4-BE49-F238E27FC236}">
                <a16:creationId xmlns:a16="http://schemas.microsoft.com/office/drawing/2014/main" id="{8E676223-C069-E416-1C90-2AD8E012506B}"/>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graphicFrame>
        <p:nvGraphicFramePr>
          <p:cNvPr id="3" name="Graf 2">
            <a:extLst>
              <a:ext uri="{FF2B5EF4-FFF2-40B4-BE49-F238E27FC236}">
                <a16:creationId xmlns:a16="http://schemas.microsoft.com/office/drawing/2014/main" id="{8EBB8B5E-77CF-4AA1-B967-D3A8349C3E2F}"/>
              </a:ext>
            </a:extLst>
          </p:cNvPr>
          <p:cNvGraphicFramePr/>
          <p:nvPr>
            <p:extLst>
              <p:ext uri="{D42A27DB-BD31-4B8C-83A1-F6EECF244321}">
                <p14:modId xmlns:p14="http://schemas.microsoft.com/office/powerpoint/2010/main" val="277181076"/>
              </p:ext>
            </p:extLst>
          </p:nvPr>
        </p:nvGraphicFramePr>
        <p:xfrm>
          <a:off x="195669" y="1661400"/>
          <a:ext cx="10313581" cy="4861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ovéPole 6">
            <a:extLst>
              <a:ext uri="{FF2B5EF4-FFF2-40B4-BE49-F238E27FC236}">
                <a16:creationId xmlns:a16="http://schemas.microsoft.com/office/drawing/2014/main" id="{67551A93-D1F4-544B-47D9-DC6CD31F7046}"/>
              </a:ext>
            </a:extLst>
          </p:cNvPr>
          <p:cNvSpPr txBox="1"/>
          <p:nvPr/>
        </p:nvSpPr>
        <p:spPr>
          <a:xfrm>
            <a:off x="3498776" y="6512293"/>
            <a:ext cx="4365108" cy="369332"/>
          </a:xfrm>
          <a:prstGeom prst="rect">
            <a:avLst/>
          </a:prstGeom>
          <a:noFill/>
        </p:spPr>
        <p:txBody>
          <a:bodyPr wrap="square">
            <a:spAutoFit/>
          </a:bodyPr>
          <a:lstStyle/>
          <a:p>
            <a:r>
              <a:rPr lang="cs-CZ" sz="1800" i="1" dirty="0">
                <a:effectLst/>
                <a:latin typeface="Calibri" panose="020F0502020204030204" pitchFamily="34" charset="0"/>
                <a:ea typeface="Calibri" panose="020F0502020204030204" pitchFamily="34" charset="0"/>
                <a:cs typeface="Times New Roman" panose="02020603050405020304" pitchFamily="18" charset="0"/>
              </a:rPr>
              <a:t>Pramen: ČSÚ, *predikce MFCR ze srpna 2022</a:t>
            </a:r>
            <a:endParaRPr lang="cs-CZ" i="1" dirty="0"/>
          </a:p>
        </p:txBody>
      </p:sp>
    </p:spTree>
    <p:extLst>
      <p:ext uri="{BB962C8B-B14F-4D97-AF65-F5344CB8AC3E}">
        <p14:creationId xmlns:p14="http://schemas.microsoft.com/office/powerpoint/2010/main" val="670537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2">
            <a:extLst>
              <a:ext uri="{FF2B5EF4-FFF2-40B4-BE49-F238E27FC236}">
                <a16:creationId xmlns:a16="http://schemas.microsoft.com/office/drawing/2014/main" id="{54AEF3E4-F896-8848-B1B3-B4D2AF38F957}"/>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pic>
        <p:nvPicPr>
          <p:cNvPr id="3" name="Obrázek 2">
            <a:extLst>
              <a:ext uri="{FF2B5EF4-FFF2-40B4-BE49-F238E27FC236}">
                <a16:creationId xmlns:a16="http://schemas.microsoft.com/office/drawing/2014/main" id="{791E8D7B-58AD-F026-5BBD-2BC4C1E977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8442" y="94807"/>
            <a:ext cx="6668386" cy="6668386"/>
          </a:xfrm>
          <a:prstGeom prst="rect">
            <a:avLst/>
          </a:prstGeom>
        </p:spPr>
      </p:pic>
      <p:sp>
        <p:nvSpPr>
          <p:cNvPr id="6" name="TextovéPole 5">
            <a:extLst>
              <a:ext uri="{FF2B5EF4-FFF2-40B4-BE49-F238E27FC236}">
                <a16:creationId xmlns:a16="http://schemas.microsoft.com/office/drawing/2014/main" id="{87A6EDB5-DF76-9E0A-4B6B-56365BC8971C}"/>
              </a:ext>
            </a:extLst>
          </p:cNvPr>
          <p:cNvSpPr txBox="1"/>
          <p:nvPr/>
        </p:nvSpPr>
        <p:spPr>
          <a:xfrm>
            <a:off x="8032897" y="1816901"/>
            <a:ext cx="3882656"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Arial" panose="020B0604020202020204"/>
                <a:ea typeface="+mn-ea"/>
                <a:cs typeface="+mn-cs"/>
              </a:rPr>
              <a:t>„Pokles reálných příjmů, naší kupní síly je bohužel ta ekonomická léčba, která pomáhá v boji proti inflaci. Nechci říct, že všichni zaměstnavatelé a zaměstnanci si musí vzít náklady na sebe, ale je to součást řešení,“ přiznává Horská a dodává:</a:t>
            </a:r>
          </a:p>
        </p:txBody>
      </p:sp>
    </p:spTree>
    <p:extLst>
      <p:ext uri="{BB962C8B-B14F-4D97-AF65-F5344CB8AC3E}">
        <p14:creationId xmlns:p14="http://schemas.microsoft.com/office/powerpoint/2010/main" val="941720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0F3BDC-FD0B-5165-C4EF-0817E81A8ED3}"/>
              </a:ext>
            </a:extLst>
          </p:cNvPr>
          <p:cNvSpPr>
            <a:spLocks noGrp="1"/>
          </p:cNvSpPr>
          <p:nvPr>
            <p:ph type="title"/>
          </p:nvPr>
        </p:nvSpPr>
        <p:spPr>
          <a:xfrm>
            <a:off x="390953" y="249691"/>
            <a:ext cx="10515600" cy="1325563"/>
          </a:xfrm>
        </p:spPr>
        <p:txBody>
          <a:bodyPr>
            <a:normAutofit/>
          </a:bodyPr>
          <a:lstStyle/>
          <a:p>
            <a:pPr algn="ctr"/>
            <a:r>
              <a:rPr lang="cs-CZ" sz="3600" dirty="0">
                <a:latin typeface="Myriad Pro" panose="020B0503030403020204" charset="0"/>
              </a:rPr>
              <a:t>Politika státu směřuje k regulaci mezd</a:t>
            </a:r>
          </a:p>
        </p:txBody>
      </p:sp>
      <p:pic>
        <p:nvPicPr>
          <p:cNvPr id="7" name="Obrázek 2">
            <a:extLst>
              <a:ext uri="{FF2B5EF4-FFF2-40B4-BE49-F238E27FC236}">
                <a16:creationId xmlns:a16="http://schemas.microsoft.com/office/drawing/2014/main" id="{5B47431D-0345-58F4-05EF-99A520C2D221}"/>
              </a:ext>
            </a:extLst>
          </p:cNvPr>
          <p:cNvPicPr/>
          <p:nvPr/>
        </p:nvPicPr>
        <p:blipFill>
          <a:blip r:embed="rId3"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
        <p:nvSpPr>
          <p:cNvPr id="9" name="TextovéPole 8">
            <a:extLst>
              <a:ext uri="{FF2B5EF4-FFF2-40B4-BE49-F238E27FC236}">
                <a16:creationId xmlns:a16="http://schemas.microsoft.com/office/drawing/2014/main" id="{CC87B2C3-0D61-9771-25E0-DBC08FDFE964}"/>
              </a:ext>
            </a:extLst>
          </p:cNvPr>
          <p:cNvSpPr txBox="1"/>
          <p:nvPr/>
        </p:nvSpPr>
        <p:spPr>
          <a:xfrm>
            <a:off x="584522" y="2484572"/>
            <a:ext cx="11216525" cy="3477875"/>
          </a:xfrm>
          <a:prstGeom prst="rect">
            <a:avLst/>
          </a:prstGeom>
          <a:noFill/>
        </p:spPr>
        <p:txBody>
          <a:bodyPr wrap="square">
            <a:spAutoFit/>
          </a:bodyPr>
          <a:lstStyle/>
          <a:p>
            <a:r>
              <a:rPr lang="cs-CZ" sz="2800" dirty="0">
                <a:latin typeface="Myriad Pro" panose="020B0503030403020204" charset="0"/>
              </a:rPr>
              <a:t>Nečinnosti vlády v cenové regulaci umožnuje inflaci bez omezení snižovat kupní sílu mezd. Pod údajnou snahou boje proti inflaci se snaží vláda zásadně zadržovat mzdový růst, a to: </a:t>
            </a:r>
          </a:p>
          <a:p>
            <a:pPr algn="just"/>
            <a:endParaRPr lang="cs-CZ" sz="2800" dirty="0">
              <a:latin typeface="Myriad Pro" panose="020B0503030403020204" charset="0"/>
            </a:endParaRPr>
          </a:p>
          <a:p>
            <a:pPr marL="914400" lvl="1" indent="-457200" algn="just">
              <a:buFont typeface="Wingdings" panose="05000000000000000000" pitchFamily="2" charset="2"/>
              <a:buChar char="Ø"/>
            </a:pPr>
            <a:r>
              <a:rPr lang="cs-CZ" sz="2800" dirty="0">
                <a:latin typeface="Myriad Pro" panose="020B0503030403020204" charset="0"/>
              </a:rPr>
              <a:t>oddalováním vyjednávání o vývoji platů v roce 2022 a zvláště pak pro rok 2023 </a:t>
            </a:r>
          </a:p>
          <a:p>
            <a:pPr marL="914400" lvl="1" indent="-457200" algn="just">
              <a:buFont typeface="Wingdings" panose="05000000000000000000" pitchFamily="2" charset="2"/>
              <a:buChar char="Ø"/>
            </a:pPr>
            <a:r>
              <a:rPr lang="cs-CZ" sz="2800" dirty="0">
                <a:latin typeface="Myriad Pro" panose="020B0503030403020204" charset="0"/>
              </a:rPr>
              <a:t>jasným úmyslem nevalorizovat minimální mzdu</a:t>
            </a:r>
          </a:p>
          <a:p>
            <a:pPr marL="0" indent="0" algn="just">
              <a:buNone/>
            </a:pPr>
            <a:endParaRPr lang="cs-CZ" sz="2400" dirty="0">
              <a:latin typeface="Myriad Pro" panose="020B0503030403020204" charset="0"/>
            </a:endParaRPr>
          </a:p>
        </p:txBody>
      </p:sp>
    </p:spTree>
    <p:extLst>
      <p:ext uri="{BB962C8B-B14F-4D97-AF65-F5344CB8AC3E}">
        <p14:creationId xmlns:p14="http://schemas.microsoft.com/office/powerpoint/2010/main" val="3335139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0F3BDC-FD0B-5165-C4EF-0817E81A8ED3}"/>
              </a:ext>
            </a:extLst>
          </p:cNvPr>
          <p:cNvSpPr>
            <a:spLocks noGrp="1"/>
          </p:cNvSpPr>
          <p:nvPr>
            <p:ph type="title"/>
          </p:nvPr>
        </p:nvSpPr>
        <p:spPr>
          <a:xfrm>
            <a:off x="390953" y="249691"/>
            <a:ext cx="10515600" cy="1325563"/>
          </a:xfrm>
        </p:spPr>
        <p:txBody>
          <a:bodyPr>
            <a:normAutofit/>
          </a:bodyPr>
          <a:lstStyle/>
          <a:p>
            <a:pPr algn="ctr"/>
            <a:r>
              <a:rPr lang="cs-CZ" sz="3600" dirty="0">
                <a:latin typeface="Myriad Pro" panose="020B0503030403020204" charset="0"/>
              </a:rPr>
              <a:t>Politika státu směřuje k regulaci mezd</a:t>
            </a:r>
          </a:p>
        </p:txBody>
      </p:sp>
      <p:pic>
        <p:nvPicPr>
          <p:cNvPr id="7" name="Obrázek 2">
            <a:extLst>
              <a:ext uri="{FF2B5EF4-FFF2-40B4-BE49-F238E27FC236}">
                <a16:creationId xmlns:a16="http://schemas.microsoft.com/office/drawing/2014/main" id="{5B47431D-0345-58F4-05EF-99A520C2D221}"/>
              </a:ext>
            </a:extLst>
          </p:cNvPr>
          <p:cNvPicPr/>
          <p:nvPr/>
        </p:nvPicPr>
        <p:blipFill>
          <a:blip r:embed="rId3"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
        <p:nvSpPr>
          <p:cNvPr id="9" name="TextovéPole 8">
            <a:extLst>
              <a:ext uri="{FF2B5EF4-FFF2-40B4-BE49-F238E27FC236}">
                <a16:creationId xmlns:a16="http://schemas.microsoft.com/office/drawing/2014/main" id="{CC87B2C3-0D61-9771-25E0-DBC08FDFE964}"/>
              </a:ext>
            </a:extLst>
          </p:cNvPr>
          <p:cNvSpPr txBox="1"/>
          <p:nvPr/>
        </p:nvSpPr>
        <p:spPr>
          <a:xfrm>
            <a:off x="858456" y="2195205"/>
            <a:ext cx="10475088" cy="3108543"/>
          </a:xfrm>
          <a:prstGeom prst="rect">
            <a:avLst/>
          </a:prstGeom>
          <a:noFill/>
        </p:spPr>
        <p:txBody>
          <a:bodyPr wrap="square">
            <a:spAutoFit/>
          </a:bodyPr>
          <a:lstStyle/>
          <a:p>
            <a:r>
              <a:rPr lang="cs-CZ" sz="2800" dirty="0">
                <a:latin typeface="Myriad Pro" panose="020B0503030403020204" charset="0"/>
              </a:rPr>
              <a:t>Vláda i ČNB se snaží svou hospodářskou politikou o to, </a:t>
            </a:r>
            <a:br>
              <a:rPr lang="cs-CZ" sz="2800" dirty="0">
                <a:latin typeface="Myriad Pro" panose="020B0503030403020204" charset="0"/>
              </a:rPr>
            </a:br>
            <a:r>
              <a:rPr lang="cs-CZ" sz="2800" dirty="0">
                <a:latin typeface="Myriad Pro" panose="020B0503030403020204" charset="0"/>
              </a:rPr>
              <a:t>aby zaměstnanci jako jediní svými mzdami a platy, svou životní úrovní </a:t>
            </a:r>
            <a:br>
              <a:rPr lang="cs-CZ" sz="2800" dirty="0">
                <a:latin typeface="Myriad Pro" panose="020B0503030403020204" charset="0"/>
              </a:rPr>
            </a:br>
            <a:r>
              <a:rPr lang="cs-CZ" sz="2800" dirty="0">
                <a:latin typeface="Myriad Pro" panose="020B0503030403020204" charset="0"/>
              </a:rPr>
              <a:t>a úrovní života svých nejbližších, prostřednictvím zhroucení svých snů a perspektiv,  zachytili nárůst inflace, který nezavinili. </a:t>
            </a:r>
          </a:p>
          <a:p>
            <a:endParaRPr lang="cs-CZ" sz="2800" b="1" dirty="0">
              <a:latin typeface="Myriad Pro" panose="020B0503030403020204" charset="0"/>
            </a:endParaRPr>
          </a:p>
          <a:p>
            <a:r>
              <a:rPr lang="cs-CZ" sz="2800" b="1" dirty="0">
                <a:latin typeface="Myriad Pro" panose="020B0503030403020204" charset="0"/>
              </a:rPr>
              <a:t>Inflací zdevastovaná cena práce má být jedinou cenou, kterou chtějí představitelé tohoto státu fakticky regulovat. </a:t>
            </a:r>
          </a:p>
        </p:txBody>
      </p:sp>
    </p:spTree>
    <p:extLst>
      <p:ext uri="{BB962C8B-B14F-4D97-AF65-F5344CB8AC3E}">
        <p14:creationId xmlns:p14="http://schemas.microsoft.com/office/powerpoint/2010/main" val="172834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EC6AC5-F9E3-42BE-3195-C9FE51FC51EC}"/>
              </a:ext>
            </a:extLst>
          </p:cNvPr>
          <p:cNvSpPr>
            <a:spLocks noGrp="1"/>
          </p:cNvSpPr>
          <p:nvPr>
            <p:ph type="title"/>
          </p:nvPr>
        </p:nvSpPr>
        <p:spPr>
          <a:xfrm>
            <a:off x="838200" y="365125"/>
            <a:ext cx="10515600" cy="815089"/>
          </a:xfrm>
        </p:spPr>
        <p:txBody>
          <a:bodyPr>
            <a:normAutofit/>
          </a:bodyPr>
          <a:lstStyle/>
          <a:p>
            <a:pPr algn="ctr"/>
            <a:r>
              <a:rPr lang="cs-CZ" sz="3200" dirty="0">
                <a:latin typeface="Myriad Pro" panose="020B0503030403020204" charset="0"/>
              </a:rPr>
              <a:t>Nechceme zůstat zemí levné práce!</a:t>
            </a:r>
          </a:p>
        </p:txBody>
      </p:sp>
      <p:sp>
        <p:nvSpPr>
          <p:cNvPr id="7" name="TextovéPole 6">
            <a:extLst>
              <a:ext uri="{FF2B5EF4-FFF2-40B4-BE49-F238E27FC236}">
                <a16:creationId xmlns:a16="http://schemas.microsoft.com/office/drawing/2014/main" id="{FE5F1272-2B71-BE36-3E4A-6474FE5B2FC9}"/>
              </a:ext>
            </a:extLst>
          </p:cNvPr>
          <p:cNvSpPr txBox="1"/>
          <p:nvPr/>
        </p:nvSpPr>
        <p:spPr>
          <a:xfrm>
            <a:off x="317205" y="1797349"/>
            <a:ext cx="11557590" cy="4401205"/>
          </a:xfrm>
          <a:prstGeom prst="rect">
            <a:avLst/>
          </a:prstGeom>
          <a:noFill/>
        </p:spPr>
        <p:txBody>
          <a:bodyPr wrap="square">
            <a:spAutoFit/>
          </a:bodyPr>
          <a:lstStyle/>
          <a:p>
            <a:pPr marL="457200" indent="-457200">
              <a:buFont typeface="Wingdings" panose="05000000000000000000" pitchFamily="2" charset="2"/>
              <a:buChar char="Ø"/>
            </a:pPr>
            <a:r>
              <a:rPr lang="cs-CZ" sz="2800" dirty="0">
                <a:latin typeface="Myriad Pro" panose="020B0503030403020204" charset="0"/>
              </a:rPr>
              <a:t>Požadavky odborů na růst mezd nejsou proinflační, a to ani podle prognóz ČNB a Ministerstva financí ČR.</a:t>
            </a:r>
          </a:p>
          <a:p>
            <a:pPr marL="457200" indent="-457200">
              <a:buFont typeface="Wingdings" panose="05000000000000000000" pitchFamily="2" charset="2"/>
              <a:buChar char="Ø"/>
            </a:pPr>
            <a:r>
              <a:rPr lang="cs-CZ" sz="2800" dirty="0">
                <a:latin typeface="Myriad Pro" panose="020B0503030403020204" charset="0"/>
              </a:rPr>
              <a:t>Zdroje velmi vysoké inflace v ČR jsou jinde – především v zahraničí, </a:t>
            </a:r>
            <a:br>
              <a:rPr lang="cs-CZ" sz="2800" dirty="0">
                <a:latin typeface="Myriad Pro" panose="020B0503030403020204" charset="0"/>
              </a:rPr>
            </a:br>
            <a:r>
              <a:rPr lang="cs-CZ" sz="2800" dirty="0">
                <a:latin typeface="Myriad Pro" panose="020B0503030403020204" charset="0"/>
              </a:rPr>
              <a:t>ale také v absolutní neschopnosti státu zamezit prostřednictvím nástrojů cenové regulace neoprávněnému zvyšování cen. </a:t>
            </a:r>
          </a:p>
          <a:p>
            <a:pPr marL="457200" indent="-457200">
              <a:buFont typeface="Wingdings" panose="05000000000000000000" pitchFamily="2" charset="2"/>
              <a:buChar char="Ø"/>
            </a:pPr>
            <a:r>
              <a:rPr lang="cs-CZ" sz="2800" dirty="0">
                <a:latin typeface="Myriad Pro" panose="020B0503030403020204" charset="0"/>
              </a:rPr>
              <a:t>Zatímco zaměstnancům reálně klesají platy a mzdy, tak výrazným způsobem rostou zisky firem především velkých energetických, průmyslových a finančních koncernů, pro něž jsou čeští zaměstnanci jen  levnou pracovní sílou.</a:t>
            </a:r>
          </a:p>
          <a:p>
            <a:pPr marL="457200" indent="-457200">
              <a:buFont typeface="Wingdings" panose="05000000000000000000" pitchFamily="2" charset="2"/>
              <a:buChar char="Ø"/>
            </a:pPr>
            <a:r>
              <a:rPr lang="cs-CZ" sz="2800" dirty="0">
                <a:latin typeface="Myriad Pro" panose="020B0503030403020204" charset="0"/>
              </a:rPr>
              <a:t>Prohlubuje  se charakter země jako </a:t>
            </a:r>
            <a:r>
              <a:rPr lang="cs-CZ" sz="2800" b="1" u="sng" dirty="0">
                <a:latin typeface="Myriad Pro" panose="020B0503030403020204" charset="0"/>
              </a:rPr>
              <a:t>země levné práce</a:t>
            </a:r>
            <a:r>
              <a:rPr lang="cs-CZ" sz="2800" dirty="0">
                <a:latin typeface="Myriad Pro" panose="020B0503030403020204" charset="0"/>
              </a:rPr>
              <a:t>. </a:t>
            </a:r>
          </a:p>
        </p:txBody>
      </p:sp>
      <p:pic>
        <p:nvPicPr>
          <p:cNvPr id="9" name="Obrázek 2">
            <a:extLst>
              <a:ext uri="{FF2B5EF4-FFF2-40B4-BE49-F238E27FC236}">
                <a16:creationId xmlns:a16="http://schemas.microsoft.com/office/drawing/2014/main" id="{C1105EF4-B7ED-CC1E-1E8F-518A0D27C4EF}"/>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1223215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2">
            <a:extLst>
              <a:ext uri="{FF2B5EF4-FFF2-40B4-BE49-F238E27FC236}">
                <a16:creationId xmlns:a16="http://schemas.microsoft.com/office/drawing/2014/main" id="{54AEF3E4-F896-8848-B1B3-B4D2AF38F957}"/>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pic>
        <p:nvPicPr>
          <p:cNvPr id="4" name="Obrázek 3">
            <a:extLst>
              <a:ext uri="{FF2B5EF4-FFF2-40B4-BE49-F238E27FC236}">
                <a16:creationId xmlns:a16="http://schemas.microsoft.com/office/drawing/2014/main" id="{EF357B86-2D04-7514-1922-98D6481CA79E}"/>
              </a:ext>
            </a:extLst>
          </p:cNvPr>
          <p:cNvPicPr>
            <a:picLocks noChangeAspect="1"/>
          </p:cNvPicPr>
          <p:nvPr/>
        </p:nvPicPr>
        <p:blipFill>
          <a:blip r:embed="rId3"/>
          <a:stretch>
            <a:fillRect/>
          </a:stretch>
        </p:blipFill>
        <p:spPr>
          <a:xfrm>
            <a:off x="230668" y="653902"/>
            <a:ext cx="8912150" cy="5661837"/>
          </a:xfrm>
          <a:prstGeom prst="rect">
            <a:avLst/>
          </a:prstGeom>
        </p:spPr>
      </p:pic>
      <p:sp>
        <p:nvSpPr>
          <p:cNvPr id="7" name="TextovéPole 6">
            <a:extLst>
              <a:ext uri="{FF2B5EF4-FFF2-40B4-BE49-F238E27FC236}">
                <a16:creationId xmlns:a16="http://schemas.microsoft.com/office/drawing/2014/main" id="{509F82B7-2066-F7E5-E5D2-4729F49DD36C}"/>
              </a:ext>
            </a:extLst>
          </p:cNvPr>
          <p:cNvSpPr txBox="1"/>
          <p:nvPr/>
        </p:nvSpPr>
        <p:spPr>
          <a:xfrm>
            <a:off x="9272061" y="1880572"/>
            <a:ext cx="2826931"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Růst firemních zisků by měl letos zrychlit.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solidFill>
                  <a:prstClr val="white"/>
                </a:solidFill>
                <a:latin typeface="Arial" panose="020B0604020202020204" pitchFamily="34" charset="0"/>
              </a:rPr>
              <a:t>České a malé </a:t>
            </a:r>
            <a:br>
              <a:rPr lang="cs-CZ" sz="2400" dirty="0">
                <a:solidFill>
                  <a:prstClr val="white"/>
                </a:solidFill>
                <a:latin typeface="Arial" panose="020B0604020202020204" pitchFamily="34" charset="0"/>
              </a:rPr>
            </a:br>
            <a:r>
              <a:rPr lang="cs-CZ" sz="2400" dirty="0">
                <a:solidFill>
                  <a:prstClr val="white"/>
                </a:solidFill>
                <a:latin typeface="Arial" panose="020B0604020202020204" pitchFamily="34" charset="0"/>
              </a:rPr>
              <a:t>a střední firmy </a:t>
            </a:r>
            <a:br>
              <a:rPr lang="cs-CZ" sz="2400" dirty="0">
                <a:solidFill>
                  <a:prstClr val="white"/>
                </a:solidFill>
                <a:latin typeface="Arial" panose="020B0604020202020204" pitchFamily="34" charset="0"/>
              </a:rPr>
            </a:br>
            <a:r>
              <a:rPr lang="cs-CZ" sz="2400" dirty="0">
                <a:solidFill>
                  <a:prstClr val="white"/>
                </a:solidFill>
                <a:latin typeface="Arial" panose="020B0604020202020204" pitchFamily="34" charset="0"/>
              </a:rPr>
              <a:t>v takové situaci však zpravidla nejsou.</a:t>
            </a:r>
            <a:endParaRPr kumimoji="0" lang="cs-CZ" sz="240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cs-CZ" sz="18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cs-CZ" sz="1800" b="0" i="0" u="none" strike="noStrike" kern="1200" cap="none" spc="0" normalizeH="0" baseline="0" noProof="0" dirty="0">
                <a:ln>
                  <a:noFill/>
                </a:ln>
                <a:solidFill>
                  <a:prstClr val="white"/>
                </a:solidFill>
                <a:effectLst/>
                <a:uLnTx/>
                <a:uFillTx/>
                <a:latin typeface="Arial" panose="020B0604020202020204"/>
                <a:ea typeface="+mn-ea"/>
                <a:cs typeface="+mn-cs"/>
              </a:rPr>
              <a:t>(</a:t>
            </a:r>
            <a:r>
              <a:rPr kumimoji="0" lang="cs-CZ"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meziroční růst nominálního HDP v %, příspěvky v p. b.)</a:t>
            </a:r>
            <a:endParaRPr kumimoji="0" lang="cs-CZ"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328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758B72EF-5D98-46F5-A26C-7CE3ED03477F}"/>
              </a:ext>
            </a:extLst>
          </p:cNvPr>
          <p:cNvSpPr txBox="1"/>
          <p:nvPr/>
        </p:nvSpPr>
        <p:spPr>
          <a:xfrm>
            <a:off x="5408164" y="3059668"/>
            <a:ext cx="18313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Česká republika</a:t>
            </a:r>
          </a:p>
        </p:txBody>
      </p:sp>
      <p:sp>
        <p:nvSpPr>
          <p:cNvPr id="2" name="Obdélník 1">
            <a:extLst>
              <a:ext uri="{FF2B5EF4-FFF2-40B4-BE49-F238E27FC236}">
                <a16:creationId xmlns:a16="http://schemas.microsoft.com/office/drawing/2014/main" id="{AE8AB393-4B87-4D9E-AD94-C4478DB4ACC4}"/>
              </a:ext>
            </a:extLst>
          </p:cNvPr>
          <p:cNvSpPr/>
          <p:nvPr/>
        </p:nvSpPr>
        <p:spPr>
          <a:xfrm>
            <a:off x="520861" y="345800"/>
            <a:ext cx="9815331" cy="525080"/>
          </a:xfrm>
          <a:prstGeom prst="rect">
            <a:avLst/>
          </a:prstGeom>
          <a:solidFill>
            <a:schemeClr val="bg1"/>
          </a:solidFill>
        </p:spPr>
        <p:txBody>
          <a:bodyPr wrap="square">
            <a:spAutoFit/>
          </a:bodyPr>
          <a:lstStyle/>
          <a:p>
            <a:pPr marL="0" marR="0" lvl="0" indent="0" defTabSz="914400" rtl="0" eaLnBrk="1" fontAlgn="auto" latinLnBrk="0" hangingPunct="1">
              <a:lnSpc>
                <a:spcPct val="107000"/>
              </a:lnSpc>
              <a:spcBef>
                <a:spcPts val="0"/>
              </a:spcBef>
              <a:spcAft>
                <a:spcPts val="800"/>
              </a:spcAft>
              <a:buClrTx/>
              <a:buSzTx/>
              <a:buFontTx/>
              <a:buNone/>
              <a:tabLst>
                <a:tab pos="1917700" algn="l"/>
              </a:tabLst>
              <a:defRPr/>
            </a:pPr>
            <a:r>
              <a:rPr kumimoji="0" lang="cs-CZ" sz="2800" b="1" i="0" u="none" strike="noStrike" kern="1200" cap="none" spc="0" normalizeH="0" baseline="0" noProof="0" dirty="0">
                <a:ln>
                  <a:noFill/>
                </a:ln>
                <a:solidFill>
                  <a:prstClr val="white"/>
                </a:solidFill>
                <a:effectLst/>
                <a:uLnTx/>
                <a:uFillTx/>
                <a:latin typeface="Myriad Pro" panose="020B0503030403020204" charset="0"/>
                <a:ea typeface="Calibri" panose="020F0502020204030204" pitchFamily="34" charset="0"/>
                <a:cs typeface="Times New Roman" panose="02020603050405020304" pitchFamily="18" charset="0"/>
              </a:rPr>
              <a:t>Náhrady zaměstnanců a provozní zisk v % přidané hodnoty</a:t>
            </a:r>
          </a:p>
        </p:txBody>
      </p:sp>
      <p:sp>
        <p:nvSpPr>
          <p:cNvPr id="9" name="TextovéPole 8">
            <a:extLst>
              <a:ext uri="{FF2B5EF4-FFF2-40B4-BE49-F238E27FC236}">
                <a16:creationId xmlns:a16="http://schemas.microsoft.com/office/drawing/2014/main" id="{7BF64A3B-667B-4B79-AD8C-B4E06CC3F251}"/>
              </a:ext>
            </a:extLst>
          </p:cNvPr>
          <p:cNvSpPr txBox="1"/>
          <p:nvPr/>
        </p:nvSpPr>
        <p:spPr>
          <a:xfrm>
            <a:off x="202919" y="5571654"/>
            <a:ext cx="1186947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white"/>
                </a:solidFill>
                <a:effectLst/>
                <a:uLnTx/>
                <a:uFillTx/>
                <a:latin typeface="Myriad Pro" panose="020B0503030403020204" charset="0"/>
                <a:ea typeface="+mn-ea"/>
                <a:cs typeface="+mn-cs"/>
              </a:rPr>
              <a:t>Rozdělení hrubé přidané hodnoty ČR mezi zisk a mzdy </a:t>
            </a:r>
            <a:r>
              <a:rPr lang="cs-CZ" i="1" dirty="0">
                <a:solidFill>
                  <a:prstClr val="white"/>
                </a:solidFill>
                <a:latin typeface="Myriad Pro" panose="020B0503030403020204" charset="0"/>
              </a:rPr>
              <a:t>, které je </a:t>
            </a:r>
            <a:r>
              <a:rPr kumimoji="0" lang="cs-CZ" sz="1800" b="0" i="1" u="none" strike="noStrike" kern="1200" cap="none" spc="0" normalizeH="0" baseline="0" noProof="0" dirty="0">
                <a:ln>
                  <a:noFill/>
                </a:ln>
                <a:solidFill>
                  <a:prstClr val="white"/>
                </a:solidFill>
                <a:effectLst/>
                <a:uLnTx/>
                <a:uFillTx/>
                <a:latin typeface="Myriad Pro" panose="020B0503030403020204" charset="0"/>
                <a:ea typeface="+mn-ea"/>
                <a:cs typeface="+mn-cs"/>
              </a:rPr>
              <a:t>zásadně odlišné od vyspělých zemí EU, se stalo na dalších téměř třicet let jednou ze zásadních a trvalých charakteristik ekonomiky České republiky. Prakticky to neznamená nic jiného, než, že čeští zaměstnanci prostřednictvím nevyplacených mezd fakticky subvencují velmi vysokou ziskovost firem působících na českém území. Mezi lety 1991 až 2020 bylo takto „přesunuto“ z mezd do zisku firem zhruba 4,7 bilionu korun!</a:t>
            </a:r>
          </a:p>
        </p:txBody>
      </p:sp>
      <p:graphicFrame>
        <p:nvGraphicFramePr>
          <p:cNvPr id="8" name="Graf 7">
            <a:extLst>
              <a:ext uri="{FF2B5EF4-FFF2-40B4-BE49-F238E27FC236}">
                <a16:creationId xmlns:a16="http://schemas.microsoft.com/office/drawing/2014/main" id="{00000000-0008-0000-0D00-000005000000}"/>
              </a:ext>
            </a:extLst>
          </p:cNvPr>
          <p:cNvGraphicFramePr/>
          <p:nvPr>
            <p:extLst>
              <p:ext uri="{D42A27DB-BD31-4B8C-83A1-F6EECF244321}">
                <p14:modId xmlns:p14="http://schemas.microsoft.com/office/powerpoint/2010/main" val="20495919"/>
              </p:ext>
            </p:extLst>
          </p:nvPr>
        </p:nvGraphicFramePr>
        <p:xfrm>
          <a:off x="115747" y="1094865"/>
          <a:ext cx="11685300" cy="4418387"/>
        </p:xfrm>
        <a:graphic>
          <a:graphicData uri="http://schemas.openxmlformats.org/drawingml/2006/chart">
            <c:chart xmlns:c="http://schemas.openxmlformats.org/drawingml/2006/chart" xmlns:r="http://schemas.openxmlformats.org/officeDocument/2006/relationships" r:id="rId2"/>
          </a:graphicData>
        </a:graphic>
      </p:graphicFrame>
      <p:pic>
        <p:nvPicPr>
          <p:cNvPr id="4" name="Obrázek 2">
            <a:extLst>
              <a:ext uri="{FF2B5EF4-FFF2-40B4-BE49-F238E27FC236}">
                <a16:creationId xmlns:a16="http://schemas.microsoft.com/office/drawing/2014/main" id="{39744689-4388-6566-E533-F1126B498037}"/>
              </a:ext>
            </a:extLst>
          </p:cNvPr>
          <p:cNvPicPr/>
          <p:nvPr/>
        </p:nvPicPr>
        <p:blipFill>
          <a:blip r:embed="rId3"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3841479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0521156-B3BE-4CE6-BC12-DD1855283908}"/>
              </a:ext>
            </a:extLst>
          </p:cNvPr>
          <p:cNvSpPr txBox="1"/>
          <p:nvPr/>
        </p:nvSpPr>
        <p:spPr>
          <a:xfrm>
            <a:off x="-223359" y="193399"/>
            <a:ext cx="1115155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white"/>
                </a:solidFill>
                <a:effectLst/>
                <a:uLnTx/>
                <a:uFillTx/>
                <a:latin typeface="Myriad Pro" panose="020B0503030403020204" charset="0"/>
                <a:ea typeface="Calibri" panose="020F0502020204030204" pitchFamily="34" charset="0"/>
                <a:cs typeface="Times New Roman" panose="02020603050405020304" pitchFamily="18" charset="0"/>
              </a:rPr>
              <a:t>Odliv dividend a ostatních důchodů spojených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white"/>
                </a:solidFill>
                <a:effectLst/>
                <a:uLnTx/>
                <a:uFillTx/>
                <a:latin typeface="Myriad Pro" panose="020B0503030403020204" charset="0"/>
                <a:ea typeface="Calibri" panose="020F0502020204030204" pitchFamily="34" charset="0"/>
                <a:cs typeface="Times New Roman" panose="02020603050405020304" pitchFamily="18" charset="0"/>
              </a:rPr>
              <a:t>se zahraničními důchody</a:t>
            </a:r>
            <a:endParaRPr kumimoji="0" lang="cs-CZ" sz="2800" b="1" i="0" u="none" strike="noStrike" kern="1200" cap="none" spc="0" normalizeH="0" baseline="0" noProof="0" dirty="0">
              <a:ln>
                <a:noFill/>
              </a:ln>
              <a:solidFill>
                <a:prstClr val="white"/>
              </a:solidFill>
              <a:effectLst/>
              <a:uLnTx/>
              <a:uFillTx/>
              <a:latin typeface="Myriad Pro" panose="020B0503030403020204" charset="0"/>
              <a:ea typeface="+mn-ea"/>
              <a:cs typeface="+mn-cs"/>
            </a:endParaRPr>
          </a:p>
        </p:txBody>
      </p:sp>
      <p:graphicFrame>
        <p:nvGraphicFramePr>
          <p:cNvPr id="6" name="Graf 5">
            <a:extLst>
              <a:ext uri="{FF2B5EF4-FFF2-40B4-BE49-F238E27FC236}">
                <a16:creationId xmlns:a16="http://schemas.microsoft.com/office/drawing/2014/main" id="{00000000-0008-0000-0800-000004000000}"/>
              </a:ext>
            </a:extLst>
          </p:cNvPr>
          <p:cNvGraphicFramePr/>
          <p:nvPr>
            <p:extLst>
              <p:ext uri="{D42A27DB-BD31-4B8C-83A1-F6EECF244321}">
                <p14:modId xmlns:p14="http://schemas.microsoft.com/office/powerpoint/2010/main" val="2194953016"/>
              </p:ext>
            </p:extLst>
          </p:nvPr>
        </p:nvGraphicFramePr>
        <p:xfrm>
          <a:off x="354212" y="867374"/>
          <a:ext cx="10573983" cy="5721531"/>
        </p:xfrm>
        <a:graphic>
          <a:graphicData uri="http://schemas.openxmlformats.org/drawingml/2006/chart">
            <c:chart xmlns:c="http://schemas.openxmlformats.org/drawingml/2006/chart" xmlns:r="http://schemas.openxmlformats.org/officeDocument/2006/relationships" r:id="rId3"/>
          </a:graphicData>
        </a:graphic>
      </p:graphicFrame>
      <p:pic>
        <p:nvPicPr>
          <p:cNvPr id="3" name="Obrázek 2">
            <a:extLst>
              <a:ext uri="{FF2B5EF4-FFF2-40B4-BE49-F238E27FC236}">
                <a16:creationId xmlns:a16="http://schemas.microsoft.com/office/drawing/2014/main" id="{7DC36601-B93C-C04C-59C4-B7723AABDB3D}"/>
              </a:ext>
            </a:extLst>
          </p:cNvPr>
          <p:cNvPicPr/>
          <p:nvPr/>
        </p:nvPicPr>
        <p:blipFill>
          <a:blip r:embed="rId4"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424243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E93222-A36D-4335-8C04-6514849D1DE3}"/>
              </a:ext>
            </a:extLst>
          </p:cNvPr>
          <p:cNvSpPr>
            <a:spLocks noGrp="1"/>
          </p:cNvSpPr>
          <p:nvPr>
            <p:ph type="title" idx="4294967295"/>
          </p:nvPr>
        </p:nvSpPr>
        <p:spPr>
          <a:xfrm>
            <a:off x="1966912" y="2923619"/>
            <a:ext cx="8258175" cy="1149350"/>
          </a:xfrm>
        </p:spPr>
        <p:txBody>
          <a:bodyPr>
            <a:normAutofit/>
          </a:bodyPr>
          <a:lstStyle/>
          <a:p>
            <a:pPr algn="ctr"/>
            <a:r>
              <a:rPr lang="cs-CZ" sz="4000" dirty="0">
                <a:latin typeface="Myriad Pro" panose="020B0503030403020204" charset="0"/>
              </a:rPr>
              <a:t> Ceny, energie, dopady, …</a:t>
            </a:r>
            <a:endParaRPr lang="cs-CZ" b="0" dirty="0">
              <a:latin typeface="Myriad Pro" panose="020B0503030403020204" charset="0"/>
            </a:endParaRPr>
          </a:p>
        </p:txBody>
      </p:sp>
      <p:pic>
        <p:nvPicPr>
          <p:cNvPr id="3" name="Obrázek 2">
            <a:extLst>
              <a:ext uri="{FF2B5EF4-FFF2-40B4-BE49-F238E27FC236}">
                <a16:creationId xmlns:a16="http://schemas.microsoft.com/office/drawing/2014/main" id="{AE4113FD-67D8-46EE-8D7A-E81981670D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4353" y="2019925"/>
            <a:ext cx="616853" cy="2956739"/>
          </a:xfrm>
          <a:prstGeom prst="rect">
            <a:avLst/>
          </a:prstGeom>
        </p:spPr>
      </p:pic>
      <p:pic>
        <p:nvPicPr>
          <p:cNvPr id="4" name="Obrázek 3">
            <a:extLst>
              <a:ext uri="{FF2B5EF4-FFF2-40B4-BE49-F238E27FC236}">
                <a16:creationId xmlns:a16="http://schemas.microsoft.com/office/drawing/2014/main" id="{89730AAF-62FB-4BBB-B47F-F037E9ACB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9443148" y="2019925"/>
            <a:ext cx="671771" cy="2956739"/>
          </a:xfrm>
          <a:prstGeom prst="rect">
            <a:avLst/>
          </a:prstGeom>
        </p:spPr>
      </p:pic>
    </p:spTree>
    <p:extLst>
      <p:ext uri="{BB962C8B-B14F-4D97-AF65-F5344CB8AC3E}">
        <p14:creationId xmlns:p14="http://schemas.microsoft.com/office/powerpoint/2010/main" val="1753256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11">
            <a:extLst>
              <a:ext uri="{FF2B5EF4-FFF2-40B4-BE49-F238E27FC236}">
                <a16:creationId xmlns:a16="http://schemas.microsoft.com/office/drawing/2014/main" id="{0E470430-F3B0-41C9-899E-B9D270E003D0}"/>
              </a:ext>
            </a:extLst>
          </p:cNvPr>
          <p:cNvSpPr>
            <a:spLocks noGrp="1"/>
          </p:cNvSpPr>
          <p:nvPr>
            <p:ph type="title" idx="4294967295"/>
          </p:nvPr>
        </p:nvSpPr>
        <p:spPr>
          <a:xfrm>
            <a:off x="7368363" y="3886199"/>
            <a:ext cx="4253023" cy="2930871"/>
          </a:xfrm>
        </p:spPr>
        <p:txBody>
          <a:bodyPr vert="horz" lIns="91440" tIns="45720" rIns="91440" bIns="45720" rtlCol="0" anchor="b">
            <a:normAutofit/>
          </a:bodyPr>
          <a:lstStyle/>
          <a:p>
            <a:r>
              <a:rPr lang="en-US" sz="2800" dirty="0" err="1">
                <a:latin typeface="Myriad Pro" panose="020B0503030403020204" charset="0"/>
              </a:rPr>
              <a:t>Mzdová</a:t>
            </a:r>
            <a:r>
              <a:rPr lang="en-US" sz="2800" dirty="0">
                <a:latin typeface="Myriad Pro" panose="020B0503030403020204" charset="0"/>
              </a:rPr>
              <a:t> </a:t>
            </a:r>
            <a:r>
              <a:rPr lang="en-US" sz="2800" dirty="0" err="1">
                <a:latin typeface="Myriad Pro" panose="020B0503030403020204" charset="0"/>
              </a:rPr>
              <a:t>železná</a:t>
            </a:r>
            <a:r>
              <a:rPr lang="en-US" sz="2800" dirty="0">
                <a:latin typeface="Myriad Pro" panose="020B0503030403020204" charset="0"/>
              </a:rPr>
              <a:t> </a:t>
            </a:r>
            <a:r>
              <a:rPr lang="en-US" sz="2800" dirty="0" err="1">
                <a:latin typeface="Myriad Pro" panose="020B0503030403020204" charset="0"/>
              </a:rPr>
              <a:t>opona</a:t>
            </a:r>
            <a:r>
              <a:rPr lang="en-US" sz="2800" dirty="0">
                <a:latin typeface="Myriad Pro" panose="020B0503030403020204" charset="0"/>
              </a:rPr>
              <a:t> </a:t>
            </a:r>
            <a:r>
              <a:rPr lang="en-US" sz="2800" b="0" dirty="0" err="1">
                <a:latin typeface="Myriad Pro" panose="020B0503030403020204" charset="0"/>
              </a:rPr>
              <a:t>stále</a:t>
            </a:r>
            <a:r>
              <a:rPr lang="en-US" sz="2800" b="0" dirty="0">
                <a:latin typeface="Myriad Pro" panose="020B0503030403020204" charset="0"/>
              </a:rPr>
              <a:t> </a:t>
            </a:r>
            <a:r>
              <a:rPr lang="en-US" sz="2800" b="0" dirty="0" err="1">
                <a:latin typeface="Myriad Pro" panose="020B0503030403020204" charset="0"/>
              </a:rPr>
              <a:t>existuje</a:t>
            </a:r>
            <a:r>
              <a:rPr lang="cs-CZ" sz="2800" b="0" dirty="0">
                <a:latin typeface="Myriad Pro" panose="020B0503030403020204" charset="0"/>
              </a:rPr>
              <a:t>.</a:t>
            </a:r>
            <a:r>
              <a:rPr lang="en-US" sz="2800" b="0" dirty="0">
                <a:latin typeface="Myriad Pro" panose="020B0503030403020204" charset="0"/>
              </a:rPr>
              <a:t> </a:t>
            </a:r>
            <a:br>
              <a:rPr lang="cs-CZ" sz="2800" b="0" dirty="0">
                <a:latin typeface="Myriad Pro" panose="020B0503030403020204" charset="0"/>
              </a:rPr>
            </a:br>
            <a:br>
              <a:rPr lang="cs-CZ" sz="2800" b="0" dirty="0">
                <a:latin typeface="Myriad Pro" panose="020B0503030403020204" charset="0"/>
              </a:rPr>
            </a:br>
            <a:r>
              <a:rPr lang="en-US" sz="2800" b="0" dirty="0">
                <a:latin typeface="Myriad Pro" panose="020B0503030403020204" charset="0"/>
              </a:rPr>
              <a:t>18 let</a:t>
            </a:r>
            <a:r>
              <a:rPr lang="cs-CZ" sz="2800" b="0" dirty="0">
                <a:latin typeface="Myriad Pro" panose="020B0503030403020204" charset="0"/>
              </a:rPr>
              <a:t> </a:t>
            </a:r>
            <a:r>
              <a:rPr lang="en-US" sz="2800" b="0" dirty="0">
                <a:latin typeface="Myriad Pro" panose="020B0503030403020204" charset="0"/>
              </a:rPr>
              <a:t>od </a:t>
            </a:r>
            <a:r>
              <a:rPr lang="en-US" sz="2800" b="0" dirty="0" err="1">
                <a:latin typeface="Myriad Pro" panose="020B0503030403020204" charset="0"/>
              </a:rPr>
              <a:t>vstupu</a:t>
            </a:r>
            <a:r>
              <a:rPr lang="en-US" sz="2800" b="0" dirty="0">
                <a:latin typeface="Myriad Pro" panose="020B0503030403020204" charset="0"/>
              </a:rPr>
              <a:t> do EU </a:t>
            </a:r>
            <a:br>
              <a:rPr lang="cs-CZ" sz="2800" b="0" dirty="0">
                <a:latin typeface="Myriad Pro" panose="020B0503030403020204" charset="0"/>
              </a:rPr>
            </a:br>
            <a:r>
              <a:rPr lang="en-US" sz="2800" b="0" dirty="0">
                <a:latin typeface="Myriad Pro" panose="020B0503030403020204" charset="0"/>
              </a:rPr>
              <a:t>a 32 let </a:t>
            </a:r>
            <a:r>
              <a:rPr lang="cs-CZ" sz="2800" b="0" dirty="0">
                <a:latin typeface="Myriad Pro" panose="020B0503030403020204" charset="0"/>
              </a:rPr>
              <a:t> </a:t>
            </a:r>
            <a:r>
              <a:rPr lang="en-US" sz="2800" b="0" dirty="0">
                <a:latin typeface="Myriad Pro" panose="020B0503030403020204" charset="0"/>
              </a:rPr>
              <a:t>od </a:t>
            </a:r>
            <a:r>
              <a:rPr lang="en-US" sz="2800" b="0" dirty="0" err="1">
                <a:latin typeface="Myriad Pro" panose="020B0503030403020204" charset="0"/>
              </a:rPr>
              <a:t>sametové</a:t>
            </a:r>
            <a:r>
              <a:rPr lang="en-US" sz="2800" b="0" dirty="0">
                <a:latin typeface="Myriad Pro" panose="020B0503030403020204" charset="0"/>
              </a:rPr>
              <a:t> </a:t>
            </a:r>
            <a:r>
              <a:rPr lang="en-US" sz="2800" b="0" dirty="0" err="1">
                <a:latin typeface="Myriad Pro" panose="020B0503030403020204" charset="0"/>
              </a:rPr>
              <a:t>revoluce</a:t>
            </a:r>
            <a:r>
              <a:rPr lang="en-US" sz="2800" b="0" dirty="0">
                <a:latin typeface="Myriad Pro" panose="020B0503030403020204" charset="0"/>
              </a:rPr>
              <a:t> v ČR</a:t>
            </a:r>
            <a:r>
              <a:rPr lang="cs-CZ" sz="2800" b="0" dirty="0">
                <a:latin typeface="Myriad Pro" panose="020B0503030403020204" charset="0"/>
              </a:rPr>
              <a:t> jsme daleko od zemí EU 15</a:t>
            </a:r>
            <a:r>
              <a:rPr lang="en-US" sz="2800" b="0" dirty="0">
                <a:latin typeface="Myriad Pro" panose="020B0503030403020204" charset="0"/>
              </a:rPr>
              <a:t>.</a:t>
            </a:r>
            <a:endParaRPr lang="en-US" sz="2800" b="0" kern="1200" dirty="0">
              <a:solidFill>
                <a:schemeClr val="tx1"/>
              </a:solidFill>
            </a:endParaRPr>
          </a:p>
        </p:txBody>
      </p:sp>
      <p:pic>
        <p:nvPicPr>
          <p:cNvPr id="3" name="Obrázek 2" descr="Obsah obrázku mapa&#10;&#10;Popis byl vytvořen automaticky">
            <a:extLst>
              <a:ext uri="{FF2B5EF4-FFF2-40B4-BE49-F238E27FC236}">
                <a16:creationId xmlns:a16="http://schemas.microsoft.com/office/drawing/2014/main" id="{F1C3FCF5-E96B-4FC6-A28B-DAF4E341EA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0" y="-15181"/>
            <a:ext cx="7044070" cy="6873181"/>
          </a:xfrm>
          <a:prstGeom prst="rect">
            <a:avLst/>
          </a:prstGeom>
        </p:spPr>
      </p:pic>
      <p:pic>
        <p:nvPicPr>
          <p:cNvPr id="4" name="Obrázek 2">
            <a:extLst>
              <a:ext uri="{FF2B5EF4-FFF2-40B4-BE49-F238E27FC236}">
                <a16:creationId xmlns:a16="http://schemas.microsoft.com/office/drawing/2014/main" id="{5E781C48-41F0-31B1-536A-1B7A96F1CFCF}"/>
              </a:ext>
            </a:extLst>
          </p:cNvPr>
          <p:cNvPicPr/>
          <p:nvPr/>
        </p:nvPicPr>
        <p:blipFill>
          <a:blip r:embed="rId3"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560694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502119F6-A08F-4923-ABFB-D9E30DF747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3323" y="46299"/>
            <a:ext cx="6737684" cy="6858000"/>
          </a:xfrm>
          <a:prstGeom prst="rect">
            <a:avLst/>
          </a:prstGeom>
        </p:spPr>
      </p:pic>
      <p:pic>
        <p:nvPicPr>
          <p:cNvPr id="6" name="Obrázek 5">
            <a:extLst>
              <a:ext uri="{FF2B5EF4-FFF2-40B4-BE49-F238E27FC236}">
                <a16:creationId xmlns:a16="http://schemas.microsoft.com/office/drawing/2014/main" id="{81C74E67-48B3-4EAD-8AFA-2B35C673C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85797"/>
            <a:ext cx="5436056" cy="656934"/>
          </a:xfrm>
          <a:prstGeom prst="rect">
            <a:avLst/>
          </a:prstGeom>
        </p:spPr>
      </p:pic>
      <p:pic>
        <p:nvPicPr>
          <p:cNvPr id="10" name="Obrázek 9">
            <a:extLst>
              <a:ext uri="{FF2B5EF4-FFF2-40B4-BE49-F238E27FC236}">
                <a16:creationId xmlns:a16="http://schemas.microsoft.com/office/drawing/2014/main" id="{8B288155-8D98-42F1-8CEB-7CAB530E7A8D}"/>
              </a:ext>
            </a:extLst>
          </p:cNvPr>
          <p:cNvPicPr>
            <a:picLocks noChangeAspect="1"/>
          </p:cNvPicPr>
          <p:nvPr/>
        </p:nvPicPr>
        <p:blipFill>
          <a:blip r:embed="rId4"/>
          <a:stretch>
            <a:fillRect/>
          </a:stretch>
        </p:blipFill>
        <p:spPr>
          <a:xfrm>
            <a:off x="9378574" y="2819077"/>
            <a:ext cx="2474133" cy="2229169"/>
          </a:xfrm>
          <a:prstGeom prst="rect">
            <a:avLst/>
          </a:prstGeom>
        </p:spPr>
      </p:pic>
      <p:pic>
        <p:nvPicPr>
          <p:cNvPr id="3" name="Obrázek 2">
            <a:extLst>
              <a:ext uri="{FF2B5EF4-FFF2-40B4-BE49-F238E27FC236}">
                <a16:creationId xmlns:a16="http://schemas.microsoft.com/office/drawing/2014/main" id="{9DBE491C-3EEC-7BB9-1A4D-1AB5BE61E3AE}"/>
              </a:ext>
            </a:extLst>
          </p:cNvPr>
          <p:cNvPicPr/>
          <p:nvPr/>
        </p:nvPicPr>
        <p:blipFill>
          <a:blip r:embed="rId5"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22727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2">
            <a:extLst>
              <a:ext uri="{FF2B5EF4-FFF2-40B4-BE49-F238E27FC236}">
                <a16:creationId xmlns:a16="http://schemas.microsoft.com/office/drawing/2014/main" id="{54AEF3E4-F896-8848-B1B3-B4D2AF38F957}"/>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
        <p:nvSpPr>
          <p:cNvPr id="7" name="TextovéPole 6">
            <a:extLst>
              <a:ext uri="{FF2B5EF4-FFF2-40B4-BE49-F238E27FC236}">
                <a16:creationId xmlns:a16="http://schemas.microsoft.com/office/drawing/2014/main" id="{A704F207-78BC-F828-88AA-EC640C801966}"/>
              </a:ext>
            </a:extLst>
          </p:cNvPr>
          <p:cNvSpPr txBox="1"/>
          <p:nvPr/>
        </p:nvSpPr>
        <p:spPr>
          <a:xfrm>
            <a:off x="211772" y="1746534"/>
            <a:ext cx="11589275" cy="4216539"/>
          </a:xfrm>
          <a:prstGeom prst="rect">
            <a:avLst/>
          </a:prstGeom>
          <a:noFill/>
        </p:spPr>
        <p:txBody>
          <a:bodyPr wrap="square">
            <a:spAutoFit/>
          </a:bodyPr>
          <a:lstStyle/>
          <a:p>
            <a:endParaRPr lang="cs-CZ" sz="2800" dirty="0">
              <a:latin typeface="Myriad Pro" panose="020B0503030403020204" charset="0"/>
            </a:endParaRPr>
          </a:p>
          <a:p>
            <a:pPr algn="ctr"/>
            <a:r>
              <a:rPr lang="cs-CZ" sz="5400" i="1" dirty="0">
                <a:latin typeface="Myriad Pro" panose="020B0503030403020204" charset="0"/>
              </a:rPr>
              <a:t>Budeme při kolektivním vyjednávání požadovat minimálně zachování kupní síly mezd zaměstnanců.</a:t>
            </a:r>
          </a:p>
          <a:p>
            <a:pPr algn="ctr"/>
            <a:endParaRPr lang="cs-CZ" sz="5400" i="1" dirty="0">
              <a:latin typeface="Myriad Pro" panose="020B0503030403020204" charset="0"/>
            </a:endParaRPr>
          </a:p>
          <a:p>
            <a:pPr algn="ctr"/>
            <a:r>
              <a:rPr lang="cs-CZ" sz="2400" i="1" dirty="0">
                <a:latin typeface="Myriad Pro" panose="020B0503030403020204" charset="0"/>
              </a:rPr>
              <a:t>Budeme postupovat individuálně dle situace konkrétní firmy.</a:t>
            </a:r>
          </a:p>
        </p:txBody>
      </p:sp>
    </p:spTree>
    <p:extLst>
      <p:ext uri="{BB962C8B-B14F-4D97-AF65-F5344CB8AC3E}">
        <p14:creationId xmlns:p14="http://schemas.microsoft.com/office/powerpoint/2010/main" val="921737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E93222-A36D-4335-8C04-6514849D1DE3}"/>
              </a:ext>
            </a:extLst>
          </p:cNvPr>
          <p:cNvSpPr>
            <a:spLocks noGrp="1"/>
          </p:cNvSpPr>
          <p:nvPr>
            <p:ph type="title"/>
          </p:nvPr>
        </p:nvSpPr>
        <p:spPr>
          <a:xfrm>
            <a:off x="838200" y="2997068"/>
            <a:ext cx="10515600" cy="970189"/>
          </a:xfrm>
        </p:spPr>
        <p:txBody>
          <a:bodyPr>
            <a:normAutofit fontScale="90000"/>
          </a:bodyPr>
          <a:lstStyle/>
          <a:p>
            <a:pPr algn="ctr"/>
            <a:br>
              <a:rPr lang="cs-CZ" dirty="0">
                <a:latin typeface="Myriad Pro" panose="020B0503030403020204" charset="0"/>
              </a:rPr>
            </a:br>
            <a:r>
              <a:rPr lang="cs-CZ" sz="4400" dirty="0"/>
              <a:t>Požadavek ČMKOS </a:t>
            </a:r>
            <a:br>
              <a:rPr lang="cs-CZ" sz="4400" dirty="0"/>
            </a:br>
            <a:r>
              <a:rPr lang="cs-CZ" sz="4400" dirty="0"/>
              <a:t>na výši minimální mzdy</a:t>
            </a:r>
            <a:endParaRPr lang="cs-CZ" sz="4400" dirty="0">
              <a:latin typeface="Myriad Pro" panose="020B0503030403020204" charset="0"/>
            </a:endParaRPr>
          </a:p>
        </p:txBody>
      </p:sp>
      <p:pic>
        <p:nvPicPr>
          <p:cNvPr id="3" name="Obrázek 2">
            <a:extLst>
              <a:ext uri="{FF2B5EF4-FFF2-40B4-BE49-F238E27FC236}">
                <a16:creationId xmlns:a16="http://schemas.microsoft.com/office/drawing/2014/main" id="{1393692E-FEE2-416C-B85E-5F436F3692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3764" y="2403159"/>
            <a:ext cx="426668" cy="2045132"/>
          </a:xfrm>
          <a:prstGeom prst="rect">
            <a:avLst/>
          </a:prstGeom>
        </p:spPr>
      </p:pic>
      <p:pic>
        <p:nvPicPr>
          <p:cNvPr id="4" name="Obrázek 3">
            <a:extLst>
              <a:ext uri="{FF2B5EF4-FFF2-40B4-BE49-F238E27FC236}">
                <a16:creationId xmlns:a16="http://schemas.microsoft.com/office/drawing/2014/main" id="{1AF3A4AA-AB05-4407-85A1-4FE5F7AC6C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0283274" y="2406434"/>
            <a:ext cx="464654" cy="2045132"/>
          </a:xfrm>
          <a:prstGeom prst="rect">
            <a:avLst/>
          </a:prstGeom>
        </p:spPr>
      </p:pic>
    </p:spTree>
    <p:extLst>
      <p:ext uri="{BB962C8B-B14F-4D97-AF65-F5344CB8AC3E}">
        <p14:creationId xmlns:p14="http://schemas.microsoft.com/office/powerpoint/2010/main" val="3905776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Nadpis 11">
            <a:extLst>
              <a:ext uri="{FF2B5EF4-FFF2-40B4-BE49-F238E27FC236}">
                <a16:creationId xmlns:a16="http://schemas.microsoft.com/office/drawing/2014/main" id="{5F0907C2-AB23-4D19-9F4C-10BD7ED656C7}"/>
              </a:ext>
            </a:extLst>
          </p:cNvPr>
          <p:cNvSpPr>
            <a:spLocks noGrp="1"/>
          </p:cNvSpPr>
          <p:nvPr>
            <p:ph type="title" idx="4294967295"/>
          </p:nvPr>
        </p:nvSpPr>
        <p:spPr>
          <a:xfrm>
            <a:off x="6863720" y="6085737"/>
            <a:ext cx="4967530" cy="604838"/>
          </a:xfrm>
        </p:spPr>
        <p:txBody>
          <a:bodyPr>
            <a:noAutofit/>
          </a:bodyPr>
          <a:lstStyle/>
          <a:p>
            <a:r>
              <a:rPr lang="cs-CZ" sz="2400" b="1" i="0" u="none" strike="noStrike" baseline="0" dirty="0">
                <a:latin typeface="Myriad Pro" panose="020B0503030403020204" charset="0"/>
              </a:rPr>
              <a:t>Minimální mzda v EU </a:t>
            </a:r>
            <a:br>
              <a:rPr lang="cs-CZ" sz="2400" b="1" i="0" u="none" strike="noStrike" baseline="0" dirty="0">
                <a:latin typeface="Myriad Pro" panose="020B0503030403020204" charset="0"/>
              </a:rPr>
            </a:br>
            <a:r>
              <a:rPr lang="cs-CZ" sz="2400" b="1" i="0" u="none" strike="noStrike" baseline="0" dirty="0">
                <a:latin typeface="Myriad Pro" panose="020B0503030403020204" charset="0"/>
              </a:rPr>
              <a:t>k 1. lednu 2022 (nominálně v €)</a:t>
            </a:r>
            <a:endParaRPr lang="cs-CZ" sz="2400" b="0" dirty="0">
              <a:latin typeface="Myriad Pro" panose="020B0503030403020204" charset="0"/>
            </a:endParaRPr>
          </a:p>
        </p:txBody>
      </p:sp>
      <p:pic>
        <p:nvPicPr>
          <p:cNvPr id="3" name="Obrázek 2" descr="Obsah obrázku mapa&#10;&#10;Popis byl vytvořen automaticky">
            <a:extLst>
              <a:ext uri="{FF2B5EF4-FFF2-40B4-BE49-F238E27FC236}">
                <a16:creationId xmlns:a16="http://schemas.microsoft.com/office/drawing/2014/main" id="{086A9BF7-2BB4-4517-A1F2-7DDED26EB5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6863720" cy="6858000"/>
          </a:xfrm>
          <a:prstGeom prst="rect">
            <a:avLst/>
          </a:prstGeom>
        </p:spPr>
      </p:pic>
      <p:sp>
        <p:nvSpPr>
          <p:cNvPr id="11" name="TextovéPole 10">
            <a:extLst>
              <a:ext uri="{FF2B5EF4-FFF2-40B4-BE49-F238E27FC236}">
                <a16:creationId xmlns:a16="http://schemas.microsoft.com/office/drawing/2014/main" id="{EF660E62-A2FF-460B-A0A4-00A86D445D7A}"/>
              </a:ext>
            </a:extLst>
          </p:cNvPr>
          <p:cNvSpPr txBox="1"/>
          <p:nvPr/>
        </p:nvSpPr>
        <p:spPr>
          <a:xfrm>
            <a:off x="6863720" y="1517107"/>
            <a:ext cx="5328280" cy="4401205"/>
          </a:xfrm>
          <a:prstGeom prst="rect">
            <a:avLst/>
          </a:prstGeom>
          <a:solidFill>
            <a:schemeClr val="tx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0" normalizeH="0" baseline="0" noProof="0" dirty="0">
                <a:ln>
                  <a:noFill/>
                </a:ln>
                <a:solidFill>
                  <a:schemeClr val="bg1"/>
                </a:solidFill>
                <a:effectLst/>
                <a:uLnTx/>
                <a:uFillTx/>
                <a:latin typeface="Myriad Pro" panose="020B0503030403020204" charset="0"/>
                <a:ea typeface="+mn-ea"/>
                <a:cs typeface="+mn-cs"/>
              </a:rPr>
              <a:t>Minimální mzdu máme téměř nejnižší v EU. Vyšší „</a:t>
            </a:r>
            <a:r>
              <a:rPr kumimoji="0" lang="cs-CZ" sz="2800" b="0" i="0" u="none" strike="noStrike" kern="1200" cap="none" spc="0" normalizeH="0" baseline="0" noProof="0" dirty="0" err="1">
                <a:ln>
                  <a:noFill/>
                </a:ln>
                <a:solidFill>
                  <a:schemeClr val="bg1"/>
                </a:solidFill>
                <a:effectLst/>
                <a:uLnTx/>
                <a:uFillTx/>
                <a:latin typeface="Myriad Pro" panose="020B0503030403020204" charset="0"/>
                <a:ea typeface="+mn-ea"/>
                <a:cs typeface="+mn-cs"/>
              </a:rPr>
              <a:t>minimálku</a:t>
            </a:r>
            <a:r>
              <a:rPr kumimoji="0" lang="cs-CZ" sz="2800" b="0" i="0" u="none" strike="noStrike" kern="1200" cap="none" spc="0" normalizeH="0" baseline="0" noProof="0" dirty="0">
                <a:ln>
                  <a:noFill/>
                </a:ln>
                <a:solidFill>
                  <a:schemeClr val="bg1"/>
                </a:solidFill>
                <a:effectLst/>
                <a:uLnTx/>
                <a:uFillTx/>
                <a:latin typeface="Myriad Pro" panose="020B0503030403020204" charset="0"/>
                <a:ea typeface="+mn-ea"/>
                <a:cs typeface="+mn-cs"/>
              </a:rPr>
              <a:t>“ mají třeba i v Portugalsku, Litvě nebo Polsku. A tyto země ani nekrachují, ani nejsou méně konkurenceschopné, jak se nám „experti“ snaží namluvit. Co brání tomu, aby naši zaměstnanci konečně začali brát důstojné mzdy?</a:t>
            </a:r>
          </a:p>
        </p:txBody>
      </p:sp>
      <p:pic>
        <p:nvPicPr>
          <p:cNvPr id="4" name="Obrázek 2">
            <a:extLst>
              <a:ext uri="{FF2B5EF4-FFF2-40B4-BE49-F238E27FC236}">
                <a16:creationId xmlns:a16="http://schemas.microsoft.com/office/drawing/2014/main" id="{90CBA739-9767-E43B-81C1-492B05174A33}"/>
              </a:ext>
            </a:extLst>
          </p:cNvPr>
          <p:cNvPicPr/>
          <p:nvPr/>
        </p:nvPicPr>
        <p:blipFill>
          <a:blip r:embed="rId3"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2918830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Nadpis 11">
            <a:extLst>
              <a:ext uri="{FF2B5EF4-FFF2-40B4-BE49-F238E27FC236}">
                <a16:creationId xmlns:a16="http://schemas.microsoft.com/office/drawing/2014/main" id="{5F0907C2-AB23-4D19-9F4C-10BD7ED656C7}"/>
              </a:ext>
            </a:extLst>
          </p:cNvPr>
          <p:cNvSpPr>
            <a:spLocks noGrp="1"/>
          </p:cNvSpPr>
          <p:nvPr>
            <p:ph type="title" idx="4294967295"/>
          </p:nvPr>
        </p:nvSpPr>
        <p:spPr>
          <a:xfrm>
            <a:off x="9420810" y="3928745"/>
            <a:ext cx="2938272" cy="604838"/>
          </a:xfrm>
        </p:spPr>
        <p:txBody>
          <a:bodyPr>
            <a:noAutofit/>
          </a:bodyPr>
          <a:lstStyle/>
          <a:p>
            <a:r>
              <a:rPr lang="cs-CZ" sz="2400" b="1" i="0" u="none" strike="noStrike" baseline="0" dirty="0"/>
              <a:t>Minimální mzda </a:t>
            </a:r>
            <a:br>
              <a:rPr lang="cs-CZ" sz="2400" b="1" i="0" u="none" strike="noStrike" baseline="0" dirty="0"/>
            </a:br>
            <a:r>
              <a:rPr lang="cs-CZ" sz="2400" b="1" i="0" u="none" strike="noStrike" baseline="0" dirty="0"/>
              <a:t>k 1. lednu 2022 </a:t>
            </a:r>
            <a:br>
              <a:rPr lang="cs-CZ" sz="2400" b="1" i="0" u="none" strike="noStrike" baseline="0" dirty="0"/>
            </a:br>
            <a:r>
              <a:rPr lang="cs-CZ" sz="2400" b="1" i="0" u="none" strike="noStrike" baseline="0" dirty="0"/>
              <a:t>(v paritě kupní síly)</a:t>
            </a:r>
            <a:endParaRPr lang="cs-CZ" sz="2400" b="0" dirty="0"/>
          </a:p>
        </p:txBody>
      </p:sp>
      <p:pic>
        <p:nvPicPr>
          <p:cNvPr id="4" name="Obrázek 3">
            <a:extLst>
              <a:ext uri="{FF2B5EF4-FFF2-40B4-BE49-F238E27FC236}">
                <a16:creationId xmlns:a16="http://schemas.microsoft.com/office/drawing/2014/main" id="{B504874D-7512-4418-B287-5AA9159787F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1257" y="484558"/>
            <a:ext cx="8825265" cy="6240722"/>
          </a:xfrm>
          <a:prstGeom prst="rect">
            <a:avLst/>
          </a:prstGeom>
        </p:spPr>
      </p:pic>
      <p:sp>
        <p:nvSpPr>
          <p:cNvPr id="5" name="Šipka: dolů 4">
            <a:extLst>
              <a:ext uri="{FF2B5EF4-FFF2-40B4-BE49-F238E27FC236}">
                <a16:creationId xmlns:a16="http://schemas.microsoft.com/office/drawing/2014/main" id="{A8A02589-8C2D-4F89-A2D3-5A797CED55FF}"/>
              </a:ext>
            </a:extLst>
          </p:cNvPr>
          <p:cNvSpPr/>
          <p:nvPr/>
        </p:nvSpPr>
        <p:spPr>
          <a:xfrm>
            <a:off x="5266944" y="2366990"/>
            <a:ext cx="433687" cy="8569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Obrázek 2">
            <a:extLst>
              <a:ext uri="{FF2B5EF4-FFF2-40B4-BE49-F238E27FC236}">
                <a16:creationId xmlns:a16="http://schemas.microsoft.com/office/drawing/2014/main" id="{7CF8B149-E9CF-6440-8DD8-2C978838B017}"/>
              </a:ext>
            </a:extLst>
          </p:cNvPr>
          <p:cNvPicPr/>
          <p:nvPr/>
        </p:nvPicPr>
        <p:blipFill>
          <a:blip r:embed="rId3" cstate="screen">
            <a:extLst>
              <a:ext uri="{28A0092B-C50C-407E-A947-70E740481C1C}">
                <a14:useLocalDpi xmlns:a14="http://schemas.microsoft.com/office/drawing/2010/main"/>
              </a:ext>
            </a:extLst>
          </a:blip>
          <a:stretch/>
        </p:blipFill>
        <p:spPr>
          <a:xfrm>
            <a:off x="11058196" y="258445"/>
            <a:ext cx="763668" cy="1084983"/>
          </a:xfrm>
          <a:prstGeom prst="rect">
            <a:avLst/>
          </a:prstGeom>
          <a:ln>
            <a:noFill/>
          </a:ln>
        </p:spPr>
      </p:pic>
    </p:spTree>
    <p:extLst>
      <p:ext uri="{BB962C8B-B14F-4D97-AF65-F5344CB8AC3E}">
        <p14:creationId xmlns:p14="http://schemas.microsoft.com/office/powerpoint/2010/main" val="1001251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81890A-E15A-477B-B23A-743451CB9B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78201" y="800937"/>
            <a:ext cx="3659368" cy="5910380"/>
          </a:xfrm>
          <a:prstGeom prst="rect">
            <a:avLst/>
          </a:prstGeom>
        </p:spPr>
      </p:pic>
      <p:sp>
        <p:nvSpPr>
          <p:cNvPr id="5" name="TextovéPole 4">
            <a:extLst>
              <a:ext uri="{FF2B5EF4-FFF2-40B4-BE49-F238E27FC236}">
                <a16:creationId xmlns:a16="http://schemas.microsoft.com/office/drawing/2014/main" id="{C0FAD162-DB71-494D-8113-6CDA562701CF}"/>
              </a:ext>
            </a:extLst>
          </p:cNvPr>
          <p:cNvSpPr txBox="1"/>
          <p:nvPr/>
        </p:nvSpPr>
        <p:spPr>
          <a:xfrm>
            <a:off x="1712614" y="313992"/>
            <a:ext cx="47905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white"/>
                </a:solidFill>
                <a:effectLst/>
                <a:uLnTx/>
                <a:uFillTx/>
                <a:latin typeface="Myriad Pro" panose="020B0503030403020204" charset="0"/>
                <a:ea typeface="+mn-ea"/>
                <a:cs typeface="+mn-cs"/>
              </a:rPr>
              <a:t>Minimální mzda jako % mediánové mzdy (2020</a:t>
            </a:r>
            <a:r>
              <a:rPr kumimoji="0" lang="cs-CZ" sz="1800" b="0" i="0" u="none" strike="noStrike" kern="1200" cap="none" spc="0" normalizeH="0" baseline="0" noProof="0" dirty="0">
                <a:ln>
                  <a:noFill/>
                </a:ln>
                <a:solidFill>
                  <a:prstClr val="white"/>
                </a:solidFill>
                <a:effectLst/>
                <a:uLnTx/>
                <a:uFillTx/>
                <a:latin typeface="Arial" panose="020B0604020202020204"/>
                <a:ea typeface="+mn-ea"/>
                <a:cs typeface="+mn-cs"/>
              </a:rPr>
              <a:t>)</a:t>
            </a:r>
          </a:p>
        </p:txBody>
      </p:sp>
      <p:sp>
        <p:nvSpPr>
          <p:cNvPr id="7" name="TextovéPole 6">
            <a:extLst>
              <a:ext uri="{FF2B5EF4-FFF2-40B4-BE49-F238E27FC236}">
                <a16:creationId xmlns:a16="http://schemas.microsoft.com/office/drawing/2014/main" id="{E0651E30-98A9-4DAD-8371-7D6C0AB00411}"/>
              </a:ext>
            </a:extLst>
          </p:cNvPr>
          <p:cNvSpPr txBox="1"/>
          <p:nvPr/>
        </p:nvSpPr>
        <p:spPr>
          <a:xfrm>
            <a:off x="6518808" y="323235"/>
            <a:ext cx="46606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white"/>
                </a:solidFill>
                <a:effectLst/>
                <a:uLnTx/>
                <a:uFillTx/>
                <a:latin typeface="Myriad Pro" panose="020B0503030403020204" charset="0"/>
                <a:ea typeface="+mn-ea"/>
                <a:cs typeface="+mn-cs"/>
              </a:rPr>
              <a:t>Minimální mzda jako % průměrné mzdy (2020)</a:t>
            </a:r>
          </a:p>
        </p:txBody>
      </p:sp>
      <p:pic>
        <p:nvPicPr>
          <p:cNvPr id="8" name="Obrázek 7">
            <a:extLst>
              <a:ext uri="{FF2B5EF4-FFF2-40B4-BE49-F238E27FC236}">
                <a16:creationId xmlns:a16="http://schemas.microsoft.com/office/drawing/2014/main" id="{6B86A8F2-CEA3-47B9-984A-B723A0B14C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92377" y="866925"/>
            <a:ext cx="3752065" cy="5844392"/>
          </a:xfrm>
          <a:prstGeom prst="rect">
            <a:avLst/>
          </a:prstGeom>
        </p:spPr>
      </p:pic>
      <p:sp>
        <p:nvSpPr>
          <p:cNvPr id="9" name="Šipka: dolů 8">
            <a:extLst>
              <a:ext uri="{FF2B5EF4-FFF2-40B4-BE49-F238E27FC236}">
                <a16:creationId xmlns:a16="http://schemas.microsoft.com/office/drawing/2014/main" id="{B9385525-203E-4B24-80D2-7CE9EC142E5A}"/>
              </a:ext>
            </a:extLst>
          </p:cNvPr>
          <p:cNvSpPr/>
          <p:nvPr/>
        </p:nvSpPr>
        <p:spPr>
          <a:xfrm rot="2683628">
            <a:off x="5675804" y="4964705"/>
            <a:ext cx="303018" cy="184025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10" name="Šipka: dolů 9">
            <a:extLst>
              <a:ext uri="{FF2B5EF4-FFF2-40B4-BE49-F238E27FC236}">
                <a16:creationId xmlns:a16="http://schemas.microsoft.com/office/drawing/2014/main" id="{F25D1C3A-A7DA-42B2-B431-2F9CC0626CA8}"/>
              </a:ext>
            </a:extLst>
          </p:cNvPr>
          <p:cNvSpPr/>
          <p:nvPr/>
        </p:nvSpPr>
        <p:spPr>
          <a:xfrm rot="17745865">
            <a:off x="7001117" y="4827324"/>
            <a:ext cx="279765" cy="149698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11" name="TextovéPole 10">
            <a:extLst>
              <a:ext uri="{FF2B5EF4-FFF2-40B4-BE49-F238E27FC236}">
                <a16:creationId xmlns:a16="http://schemas.microsoft.com/office/drawing/2014/main" id="{388E4AD1-7DCE-4EEE-9693-04922C116906}"/>
              </a:ext>
            </a:extLst>
          </p:cNvPr>
          <p:cNvSpPr txBox="1"/>
          <p:nvPr/>
        </p:nvSpPr>
        <p:spPr>
          <a:xfrm>
            <a:off x="5662994" y="4889264"/>
            <a:ext cx="1838965" cy="369332"/>
          </a:xfrm>
          <a:prstGeom prst="rect">
            <a:avLst/>
          </a:prstGeom>
          <a:solidFill>
            <a:srgbClr val="FF00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white"/>
                </a:solidFill>
                <a:effectLst/>
                <a:uLnTx/>
                <a:uFillTx/>
                <a:latin typeface="Arial" panose="020B0604020202020204"/>
                <a:ea typeface="+mn-ea"/>
                <a:cs typeface="+mn-cs"/>
              </a:rPr>
              <a:t>Česká republika</a:t>
            </a:r>
          </a:p>
        </p:txBody>
      </p:sp>
      <p:pic>
        <p:nvPicPr>
          <p:cNvPr id="13" name="Obrázek 12">
            <a:extLst>
              <a:ext uri="{FF2B5EF4-FFF2-40B4-BE49-F238E27FC236}">
                <a16:creationId xmlns:a16="http://schemas.microsoft.com/office/drawing/2014/main" id="{17100DF1-C302-4D82-A43F-10FCC29BA4E9}"/>
              </a:ext>
            </a:extLst>
          </p:cNvPr>
          <p:cNvPicPr>
            <a:picLocks noChangeAspect="1"/>
          </p:cNvPicPr>
          <p:nvPr/>
        </p:nvPicPr>
        <p:blipFill>
          <a:blip r:embed="rId4"/>
          <a:stretch>
            <a:fillRect/>
          </a:stretch>
        </p:blipFill>
        <p:spPr>
          <a:xfrm>
            <a:off x="274934" y="2760379"/>
            <a:ext cx="1728333" cy="1319480"/>
          </a:xfrm>
          <a:prstGeom prst="rect">
            <a:avLst/>
          </a:prstGeom>
        </p:spPr>
      </p:pic>
      <p:pic>
        <p:nvPicPr>
          <p:cNvPr id="15" name="Obrázek 14">
            <a:extLst>
              <a:ext uri="{FF2B5EF4-FFF2-40B4-BE49-F238E27FC236}">
                <a16:creationId xmlns:a16="http://schemas.microsoft.com/office/drawing/2014/main" id="{B99B9D5B-6CC5-449B-932F-D2A98B907F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010" y="5978202"/>
            <a:ext cx="2565479" cy="549314"/>
          </a:xfrm>
          <a:prstGeom prst="rect">
            <a:avLst/>
          </a:prstGeom>
        </p:spPr>
      </p:pic>
      <p:pic>
        <p:nvPicPr>
          <p:cNvPr id="3" name="Obrázek 2">
            <a:extLst>
              <a:ext uri="{FF2B5EF4-FFF2-40B4-BE49-F238E27FC236}">
                <a16:creationId xmlns:a16="http://schemas.microsoft.com/office/drawing/2014/main" id="{04F8B222-B32F-4614-0A00-87796235AD18}"/>
              </a:ext>
            </a:extLst>
          </p:cNvPr>
          <p:cNvPicPr/>
          <p:nvPr/>
        </p:nvPicPr>
        <p:blipFill>
          <a:blip r:embed="rId6" cstate="screen">
            <a:extLst>
              <a:ext uri="{28A0092B-C50C-407E-A947-70E740481C1C}">
                <a14:useLocalDpi xmlns:a14="http://schemas.microsoft.com/office/drawing/2010/main"/>
              </a:ext>
            </a:extLst>
          </a:blip>
          <a:stretch/>
        </p:blipFill>
        <p:spPr>
          <a:xfrm>
            <a:off x="11058196" y="258445"/>
            <a:ext cx="763668" cy="1084983"/>
          </a:xfrm>
          <a:prstGeom prst="rect">
            <a:avLst/>
          </a:prstGeom>
          <a:ln>
            <a:noFill/>
          </a:ln>
        </p:spPr>
      </p:pic>
    </p:spTree>
    <p:extLst>
      <p:ext uri="{BB962C8B-B14F-4D97-AF65-F5344CB8AC3E}">
        <p14:creationId xmlns:p14="http://schemas.microsoft.com/office/powerpoint/2010/main" val="584291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CFC2F6A3-4BF5-4319-913C-98169779CA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821860" cy="6858000"/>
          </a:xfrm>
          <a:prstGeom prst="rect">
            <a:avLst/>
          </a:prstGeom>
        </p:spPr>
      </p:pic>
      <p:sp>
        <p:nvSpPr>
          <p:cNvPr id="3" name="TextovéPole 2">
            <a:extLst>
              <a:ext uri="{FF2B5EF4-FFF2-40B4-BE49-F238E27FC236}">
                <a16:creationId xmlns:a16="http://schemas.microsoft.com/office/drawing/2014/main" id="{23F11F4A-6FCB-4F7E-A712-4AD6C0C8E2C2}"/>
              </a:ext>
            </a:extLst>
          </p:cNvPr>
          <p:cNvSpPr txBox="1"/>
          <p:nvPr/>
        </p:nvSpPr>
        <p:spPr>
          <a:xfrm>
            <a:off x="6979316" y="2120669"/>
            <a:ext cx="484254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Myriad Pro" panose="020B0503030403020204" charset="0"/>
                <a:ea typeface="+mn-ea"/>
                <a:cs typeface="+mn-cs"/>
              </a:rPr>
              <a:t>Pokud někomu dělá radost pohled na tuto grafiku, tak my to nejsme.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prstClr val="white"/>
              </a:solidFill>
              <a:effectLst/>
              <a:uLnTx/>
              <a:uFillTx/>
              <a:latin typeface="Myriad Pro" panose="020B050303040302020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Myriad Pro" panose="020B0503030403020204" charset="0"/>
                <a:ea typeface="+mn-ea"/>
                <a:cs typeface="+mn-cs"/>
              </a:rPr>
              <a:t>Politikům je to možná jedno, ale my za tím vidíme konkrétní lidi.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prstClr val="white"/>
              </a:solidFill>
              <a:effectLst/>
              <a:uLnTx/>
              <a:uFillTx/>
              <a:latin typeface="Myriad Pro" panose="020B050303040302020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Myriad Pro" panose="020B0503030403020204" charset="0"/>
                <a:ea typeface="+mn-ea"/>
                <a:cs typeface="+mn-cs"/>
              </a:rPr>
              <a:t>A hlavně obrovskou ostudu.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Myriad Pro" panose="020B0503030403020204" charset="0"/>
                <a:ea typeface="+mn-ea"/>
                <a:cs typeface="+mn-cs"/>
              </a:rPr>
              <a:t>Jestli je něco důkaz, že jsme východní zemí, tak je to ostudně a neodůvodnitelně nízká minimální mzda, která je nyní navíc znehodnocená obrovskou inflací!</a:t>
            </a:r>
          </a:p>
        </p:txBody>
      </p:sp>
      <p:pic>
        <p:nvPicPr>
          <p:cNvPr id="4" name="Obrázek 3">
            <a:extLst>
              <a:ext uri="{FF2B5EF4-FFF2-40B4-BE49-F238E27FC236}">
                <a16:creationId xmlns:a16="http://schemas.microsoft.com/office/drawing/2014/main" id="{7828498C-B960-88C3-0865-792BE7E2D0B7}"/>
              </a:ext>
            </a:extLst>
          </p:cNvPr>
          <p:cNvPicPr/>
          <p:nvPr/>
        </p:nvPicPr>
        <p:blipFill>
          <a:blip r:embed="rId3" cstate="screen">
            <a:extLst>
              <a:ext uri="{28A0092B-C50C-407E-A947-70E740481C1C}">
                <a14:useLocalDpi xmlns:a14="http://schemas.microsoft.com/office/drawing/2010/main"/>
              </a:ext>
            </a:extLst>
          </a:blip>
          <a:stretch/>
        </p:blipFill>
        <p:spPr>
          <a:xfrm>
            <a:off x="11058196" y="258445"/>
            <a:ext cx="763668" cy="1084983"/>
          </a:xfrm>
          <a:prstGeom prst="rect">
            <a:avLst/>
          </a:prstGeom>
          <a:ln>
            <a:noFill/>
          </a:ln>
        </p:spPr>
      </p:pic>
    </p:spTree>
    <p:extLst>
      <p:ext uri="{BB962C8B-B14F-4D97-AF65-F5344CB8AC3E}">
        <p14:creationId xmlns:p14="http://schemas.microsoft.com/office/powerpoint/2010/main" val="1424119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11479D-CC28-4E36-95DD-A277A42DC44F}"/>
              </a:ext>
            </a:extLst>
          </p:cNvPr>
          <p:cNvSpPr>
            <a:spLocks noGrp="1"/>
          </p:cNvSpPr>
          <p:nvPr>
            <p:ph type="title" idx="4294967295"/>
          </p:nvPr>
        </p:nvSpPr>
        <p:spPr>
          <a:xfrm>
            <a:off x="1699570" y="191386"/>
            <a:ext cx="8138502" cy="723993"/>
          </a:xfrm>
        </p:spPr>
        <p:txBody>
          <a:bodyPr>
            <a:normAutofit/>
          </a:bodyPr>
          <a:lstStyle/>
          <a:p>
            <a:pPr algn="ctr"/>
            <a:r>
              <a:rPr lang="cs-CZ" sz="2800" dirty="0">
                <a:latin typeface="Myriad Pro" panose="020B0503030403020204" charset="0"/>
              </a:rPr>
              <a:t>Minimální mzda a hranice chudoby 2011 - 2021</a:t>
            </a:r>
          </a:p>
        </p:txBody>
      </p:sp>
      <p:sp>
        <p:nvSpPr>
          <p:cNvPr id="4" name="AutoShape 2">
            <a:extLst>
              <a:ext uri="{FF2B5EF4-FFF2-40B4-BE49-F238E27FC236}">
                <a16:creationId xmlns:a16="http://schemas.microsoft.com/office/drawing/2014/main" id="{BEE9A7CD-BC86-43BC-8FEB-DD4C4D64209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5" name="Graf 4">
            <a:extLst>
              <a:ext uri="{FF2B5EF4-FFF2-40B4-BE49-F238E27FC236}">
                <a16:creationId xmlns:a16="http://schemas.microsoft.com/office/drawing/2014/main" id="{84702553-E0F9-4B4A-B524-DF52A3DD69B7}"/>
              </a:ext>
            </a:extLst>
          </p:cNvPr>
          <p:cNvGraphicFramePr>
            <a:graphicFrameLocks/>
          </p:cNvGraphicFramePr>
          <p:nvPr>
            <p:extLst>
              <p:ext uri="{D42A27DB-BD31-4B8C-83A1-F6EECF244321}">
                <p14:modId xmlns:p14="http://schemas.microsoft.com/office/powerpoint/2010/main" val="3895072025"/>
              </p:ext>
            </p:extLst>
          </p:nvPr>
        </p:nvGraphicFramePr>
        <p:xfrm>
          <a:off x="267585" y="915379"/>
          <a:ext cx="10834577" cy="5825663"/>
        </p:xfrm>
        <a:graphic>
          <a:graphicData uri="http://schemas.openxmlformats.org/drawingml/2006/chart">
            <c:chart xmlns:c="http://schemas.openxmlformats.org/drawingml/2006/chart" xmlns:r="http://schemas.openxmlformats.org/officeDocument/2006/relationships" r:id="rId2"/>
          </a:graphicData>
        </a:graphic>
      </p:graphicFrame>
      <p:pic>
        <p:nvPicPr>
          <p:cNvPr id="8" name="Obrázek 7">
            <a:extLst>
              <a:ext uri="{FF2B5EF4-FFF2-40B4-BE49-F238E27FC236}">
                <a16:creationId xmlns:a16="http://schemas.microsoft.com/office/drawing/2014/main" id="{387CF8B6-7F2B-4EFF-69F6-3FFBE2443085}"/>
              </a:ext>
            </a:extLst>
          </p:cNvPr>
          <p:cNvPicPr/>
          <p:nvPr/>
        </p:nvPicPr>
        <p:blipFill>
          <a:blip r:embed="rId3" cstate="screen">
            <a:extLst>
              <a:ext uri="{28A0092B-C50C-407E-A947-70E740481C1C}">
                <a14:useLocalDpi xmlns:a14="http://schemas.microsoft.com/office/drawing/2010/main"/>
              </a:ext>
            </a:extLst>
          </a:blip>
          <a:stretch/>
        </p:blipFill>
        <p:spPr>
          <a:xfrm>
            <a:off x="11058196" y="258445"/>
            <a:ext cx="763668" cy="1084983"/>
          </a:xfrm>
          <a:prstGeom prst="rect">
            <a:avLst/>
          </a:prstGeom>
          <a:ln>
            <a:noFill/>
          </a:ln>
        </p:spPr>
      </p:pic>
    </p:spTree>
    <p:extLst>
      <p:ext uri="{BB962C8B-B14F-4D97-AF65-F5344CB8AC3E}">
        <p14:creationId xmlns:p14="http://schemas.microsoft.com/office/powerpoint/2010/main" val="1852884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A63A8B-1D77-3696-1ED4-FA61E42046B7}"/>
              </a:ext>
            </a:extLst>
          </p:cNvPr>
          <p:cNvSpPr>
            <a:spLocks noGrp="1"/>
          </p:cNvSpPr>
          <p:nvPr>
            <p:ph type="title"/>
          </p:nvPr>
        </p:nvSpPr>
        <p:spPr>
          <a:xfrm>
            <a:off x="226828" y="367920"/>
            <a:ext cx="10515600" cy="1325563"/>
          </a:xfrm>
        </p:spPr>
        <p:txBody>
          <a:bodyPr>
            <a:normAutofit/>
          </a:bodyPr>
          <a:lstStyle/>
          <a:p>
            <a:pPr algn="ctr"/>
            <a:r>
              <a:rPr lang="cs-CZ" sz="3700" dirty="0">
                <a:latin typeface="Myriad Pro" panose="020B0503030403020204" charset="0"/>
              </a:rPr>
              <a:t>Zachování minimální mzdy na současné úrovni znamená její reálný pokles o 16,5 % </a:t>
            </a:r>
          </a:p>
        </p:txBody>
      </p:sp>
      <p:graphicFrame>
        <p:nvGraphicFramePr>
          <p:cNvPr id="4" name="Zástupný obsah 3">
            <a:extLst>
              <a:ext uri="{FF2B5EF4-FFF2-40B4-BE49-F238E27FC236}">
                <a16:creationId xmlns:a16="http://schemas.microsoft.com/office/drawing/2014/main" id="{45FB0C35-F8C4-494B-A68D-AF06BA19EC3D}"/>
              </a:ext>
            </a:extLst>
          </p:cNvPr>
          <p:cNvGraphicFramePr>
            <a:graphicFrameLocks noGrp="1"/>
          </p:cNvGraphicFramePr>
          <p:nvPr>
            <p:ph idx="4294967295"/>
            <p:extLst>
              <p:ext uri="{D42A27DB-BD31-4B8C-83A1-F6EECF244321}">
                <p14:modId xmlns:p14="http://schemas.microsoft.com/office/powerpoint/2010/main" val="1552848586"/>
              </p:ext>
            </p:extLst>
          </p:nvPr>
        </p:nvGraphicFramePr>
        <p:xfrm>
          <a:off x="364603" y="2270125"/>
          <a:ext cx="11827398" cy="4222750"/>
        </p:xfrm>
        <a:graphic>
          <a:graphicData uri="http://schemas.openxmlformats.org/drawingml/2006/chart">
            <c:chart xmlns:c="http://schemas.openxmlformats.org/drawingml/2006/chart" xmlns:r="http://schemas.openxmlformats.org/officeDocument/2006/relationships" r:id="rId3"/>
          </a:graphicData>
        </a:graphic>
      </p:graphicFrame>
      <p:pic>
        <p:nvPicPr>
          <p:cNvPr id="5" name="Obrázek 2">
            <a:extLst>
              <a:ext uri="{FF2B5EF4-FFF2-40B4-BE49-F238E27FC236}">
                <a16:creationId xmlns:a16="http://schemas.microsoft.com/office/drawing/2014/main" id="{4FF1F04E-E064-EE08-8F34-E1C03BDA200A}"/>
              </a:ext>
            </a:extLst>
          </p:cNvPr>
          <p:cNvPicPr/>
          <p:nvPr/>
        </p:nvPicPr>
        <p:blipFill>
          <a:blip r:embed="rId4"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
        <p:nvSpPr>
          <p:cNvPr id="6" name="TextovéPole 5">
            <a:extLst>
              <a:ext uri="{FF2B5EF4-FFF2-40B4-BE49-F238E27FC236}">
                <a16:creationId xmlns:a16="http://schemas.microsoft.com/office/drawing/2014/main" id="{15261974-7ECE-EFCA-C5F2-59AEB0D3587F}"/>
              </a:ext>
            </a:extLst>
          </p:cNvPr>
          <p:cNvSpPr txBox="1"/>
          <p:nvPr/>
        </p:nvSpPr>
        <p:spPr>
          <a:xfrm>
            <a:off x="2154420" y="6482448"/>
            <a:ext cx="8706737" cy="375552"/>
          </a:xfrm>
          <a:prstGeom prst="rect">
            <a:avLst/>
          </a:prstGeom>
          <a:noFill/>
        </p:spPr>
        <p:txBody>
          <a:bodyPr wrap="square">
            <a:spAutoFit/>
          </a:bodyPr>
          <a:lstStyle/>
          <a:p>
            <a:pPr>
              <a:lnSpc>
                <a:spcPct val="107000"/>
              </a:lnSpc>
              <a:spcAft>
                <a:spcPts val="8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Pramen: MPSV, ČSÚ, vlastní výpočty, ke konci roku. *inflace z predikce MFČR – srpen 2022</a:t>
            </a:r>
          </a:p>
        </p:txBody>
      </p:sp>
    </p:spTree>
    <p:extLst>
      <p:ext uri="{BB962C8B-B14F-4D97-AF65-F5344CB8AC3E}">
        <p14:creationId xmlns:p14="http://schemas.microsoft.com/office/powerpoint/2010/main" val="113865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F3E5732A-950D-48B4-9D98-BC0B8DD837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48427"/>
            <a:ext cx="6385380" cy="1856368"/>
          </a:xfrm>
          <a:prstGeom prst="rect">
            <a:avLst/>
          </a:prstGeom>
        </p:spPr>
      </p:pic>
      <p:pic>
        <p:nvPicPr>
          <p:cNvPr id="8" name="Obrázek 7">
            <a:extLst>
              <a:ext uri="{FF2B5EF4-FFF2-40B4-BE49-F238E27FC236}">
                <a16:creationId xmlns:a16="http://schemas.microsoft.com/office/drawing/2014/main" id="{4CCB031A-2A34-4DDE-A1F2-1A4FAD6937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89003">
            <a:off x="-67753" y="765206"/>
            <a:ext cx="12192000" cy="2193365"/>
          </a:xfrm>
          <a:prstGeom prst="rect">
            <a:avLst/>
          </a:prstGeom>
        </p:spPr>
      </p:pic>
      <p:sp>
        <p:nvSpPr>
          <p:cNvPr id="2" name="TextovéPole 1">
            <a:extLst>
              <a:ext uri="{FF2B5EF4-FFF2-40B4-BE49-F238E27FC236}">
                <a16:creationId xmlns:a16="http://schemas.microsoft.com/office/drawing/2014/main" id="{454C66FE-3961-431C-BC85-34305EEDA7B8}"/>
              </a:ext>
            </a:extLst>
          </p:cNvPr>
          <p:cNvSpPr txBox="1"/>
          <p:nvPr/>
        </p:nvSpPr>
        <p:spPr>
          <a:xfrm>
            <a:off x="7292458" y="430607"/>
            <a:ext cx="1759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white"/>
                </a:solidFill>
                <a:effectLst/>
                <a:uLnTx/>
                <a:uFillTx/>
                <a:latin typeface="Arial" panose="020B0604020202020204"/>
                <a:ea typeface="+mn-ea"/>
                <a:cs typeface="+mn-cs"/>
              </a:rPr>
              <a:t>Prosinec 2021</a:t>
            </a:r>
          </a:p>
        </p:txBody>
      </p:sp>
      <p:pic>
        <p:nvPicPr>
          <p:cNvPr id="4" name="Obrázek 3">
            <a:extLst>
              <a:ext uri="{FF2B5EF4-FFF2-40B4-BE49-F238E27FC236}">
                <a16:creationId xmlns:a16="http://schemas.microsoft.com/office/drawing/2014/main" id="{39FC6402-7058-44E1-9977-EAE10C3E01AE}"/>
              </a:ext>
            </a:extLst>
          </p:cNvPr>
          <p:cNvPicPr>
            <a:picLocks noChangeAspect="1"/>
          </p:cNvPicPr>
          <p:nvPr/>
        </p:nvPicPr>
        <p:blipFill>
          <a:blip r:embed="rId5"/>
          <a:stretch>
            <a:fillRect/>
          </a:stretch>
        </p:blipFill>
        <p:spPr>
          <a:xfrm rot="21199793">
            <a:off x="189529" y="4174925"/>
            <a:ext cx="12192000" cy="2881745"/>
          </a:xfrm>
          <a:prstGeom prst="rect">
            <a:avLst/>
          </a:prstGeom>
        </p:spPr>
      </p:pic>
      <p:pic>
        <p:nvPicPr>
          <p:cNvPr id="5" name="Obrázek 4">
            <a:extLst>
              <a:ext uri="{FF2B5EF4-FFF2-40B4-BE49-F238E27FC236}">
                <a16:creationId xmlns:a16="http://schemas.microsoft.com/office/drawing/2014/main" id="{22FB7F6F-F301-B571-8F00-6DFCDF9410D9}"/>
              </a:ext>
            </a:extLst>
          </p:cNvPr>
          <p:cNvPicPr/>
          <p:nvPr/>
        </p:nvPicPr>
        <p:blipFill>
          <a:blip r:embed="rId6"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2169285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2">
            <a:extLst>
              <a:ext uri="{FF2B5EF4-FFF2-40B4-BE49-F238E27FC236}">
                <a16:creationId xmlns:a16="http://schemas.microsoft.com/office/drawing/2014/main" id="{54AEF3E4-F896-8848-B1B3-B4D2AF38F957}"/>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
        <p:nvSpPr>
          <p:cNvPr id="7" name="TextovéPole 6">
            <a:extLst>
              <a:ext uri="{FF2B5EF4-FFF2-40B4-BE49-F238E27FC236}">
                <a16:creationId xmlns:a16="http://schemas.microsoft.com/office/drawing/2014/main" id="{A704F207-78BC-F828-88AA-EC640C801966}"/>
              </a:ext>
            </a:extLst>
          </p:cNvPr>
          <p:cNvSpPr txBox="1"/>
          <p:nvPr/>
        </p:nvSpPr>
        <p:spPr>
          <a:xfrm>
            <a:off x="211772" y="269550"/>
            <a:ext cx="11589275" cy="5878532"/>
          </a:xfrm>
          <a:prstGeom prst="rect">
            <a:avLst/>
          </a:prstGeom>
          <a:noFill/>
        </p:spPr>
        <p:txBody>
          <a:bodyPr wrap="square">
            <a:spAutoFit/>
          </a:bodyPr>
          <a:lstStyle/>
          <a:p>
            <a:endParaRPr lang="cs-CZ" sz="2800" dirty="0">
              <a:latin typeface="Myriad Pro" panose="020B0503030403020204" charset="0"/>
            </a:endParaRPr>
          </a:p>
          <a:p>
            <a:pPr algn="ctr"/>
            <a:r>
              <a:rPr lang="cs-CZ" sz="3600" i="1" dirty="0">
                <a:latin typeface="Myriad Pro" panose="020B0503030403020204" charset="0"/>
              </a:rPr>
              <a:t>Požadujeme, aby česká minimální mzda vzrostla</a:t>
            </a:r>
          </a:p>
          <a:p>
            <a:endParaRPr lang="cs-CZ" sz="2800" i="1" dirty="0">
              <a:latin typeface="Myriad Pro" panose="020B0503030403020204" charset="0"/>
            </a:endParaRPr>
          </a:p>
          <a:p>
            <a:pPr algn="ctr"/>
            <a:r>
              <a:rPr lang="cs-CZ" sz="15000" b="1" dirty="0">
                <a:latin typeface="Myriad Pro" panose="020B0503030403020204" charset="0"/>
              </a:rPr>
              <a:t>o </a:t>
            </a:r>
            <a:r>
              <a:rPr lang="cs-CZ" sz="20000" b="1" dirty="0">
                <a:latin typeface="Myriad Pro" panose="020B0503030403020204" charset="0"/>
              </a:rPr>
              <a:t>2 000 </a:t>
            </a:r>
            <a:r>
              <a:rPr lang="cs-CZ" sz="2800" i="1" dirty="0">
                <a:latin typeface="Myriad Pro" panose="020B0503030403020204" charset="0"/>
              </a:rPr>
              <a:t>Kč/měsíc</a:t>
            </a:r>
          </a:p>
          <a:p>
            <a:endParaRPr lang="cs-CZ" sz="3600" dirty="0">
              <a:latin typeface="Myriad Pro" panose="020B0503030403020204" charset="0"/>
            </a:endParaRPr>
          </a:p>
          <a:p>
            <a:pPr algn="ctr"/>
            <a:r>
              <a:rPr lang="cs-CZ" sz="3600" i="1" dirty="0">
                <a:latin typeface="Myriad Pro" panose="020B0503030403020204" charset="0"/>
              </a:rPr>
              <a:t>na nominální hodnotu </a:t>
            </a:r>
            <a:r>
              <a:rPr lang="cs-CZ" sz="4800" b="1" i="1" dirty="0">
                <a:latin typeface="Myriad Pro" panose="020B0503030403020204" charset="0"/>
              </a:rPr>
              <a:t>18 200 </a:t>
            </a:r>
            <a:r>
              <a:rPr lang="cs-CZ" sz="3600" i="1" dirty="0">
                <a:latin typeface="Myriad Pro" panose="020B0503030403020204" charset="0"/>
              </a:rPr>
              <a:t>Kč měsíčně ještě v roce 2022.</a:t>
            </a:r>
            <a:endParaRPr lang="cs-CZ" sz="2800" i="1" dirty="0">
              <a:latin typeface="Myriad Pro" panose="020B0503030403020204" charset="0"/>
            </a:endParaRPr>
          </a:p>
        </p:txBody>
      </p:sp>
    </p:spTree>
    <p:extLst>
      <p:ext uri="{BB962C8B-B14F-4D97-AF65-F5344CB8AC3E}">
        <p14:creationId xmlns:p14="http://schemas.microsoft.com/office/powerpoint/2010/main" val="4008025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E93222-A36D-4335-8C04-6514849D1DE3}"/>
              </a:ext>
            </a:extLst>
          </p:cNvPr>
          <p:cNvSpPr>
            <a:spLocks noGrp="1"/>
          </p:cNvSpPr>
          <p:nvPr>
            <p:ph type="title"/>
          </p:nvPr>
        </p:nvSpPr>
        <p:spPr>
          <a:xfrm>
            <a:off x="838200" y="2874794"/>
            <a:ext cx="10515600" cy="970189"/>
          </a:xfrm>
        </p:spPr>
        <p:txBody>
          <a:bodyPr>
            <a:normAutofit fontScale="90000"/>
          </a:bodyPr>
          <a:lstStyle/>
          <a:p>
            <a:pPr algn="ctr"/>
            <a:br>
              <a:rPr lang="cs-CZ" dirty="0">
                <a:latin typeface="Myriad Pro" panose="020B0503030403020204" charset="0"/>
              </a:rPr>
            </a:br>
            <a:r>
              <a:rPr lang="cs-CZ" sz="4400" dirty="0"/>
              <a:t>Pracovní doba</a:t>
            </a:r>
            <a:endParaRPr lang="cs-CZ" sz="4400" dirty="0">
              <a:latin typeface="Myriad Pro" panose="020B0503030403020204" charset="0"/>
            </a:endParaRPr>
          </a:p>
        </p:txBody>
      </p:sp>
      <p:pic>
        <p:nvPicPr>
          <p:cNvPr id="3" name="Obrázek 2">
            <a:extLst>
              <a:ext uri="{FF2B5EF4-FFF2-40B4-BE49-F238E27FC236}">
                <a16:creationId xmlns:a16="http://schemas.microsoft.com/office/drawing/2014/main" id="{1393692E-FEE2-416C-B85E-5F436F3692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3764" y="2403159"/>
            <a:ext cx="426668" cy="2045132"/>
          </a:xfrm>
          <a:prstGeom prst="rect">
            <a:avLst/>
          </a:prstGeom>
        </p:spPr>
      </p:pic>
      <p:pic>
        <p:nvPicPr>
          <p:cNvPr id="4" name="Obrázek 3">
            <a:extLst>
              <a:ext uri="{FF2B5EF4-FFF2-40B4-BE49-F238E27FC236}">
                <a16:creationId xmlns:a16="http://schemas.microsoft.com/office/drawing/2014/main" id="{1AF3A4AA-AB05-4407-85A1-4FE5F7AC6C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0283274" y="2406434"/>
            <a:ext cx="464654" cy="2045132"/>
          </a:xfrm>
          <a:prstGeom prst="rect">
            <a:avLst/>
          </a:prstGeom>
        </p:spPr>
      </p:pic>
    </p:spTree>
    <p:extLst>
      <p:ext uri="{BB962C8B-B14F-4D97-AF65-F5344CB8AC3E}">
        <p14:creationId xmlns:p14="http://schemas.microsoft.com/office/powerpoint/2010/main" val="503308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2">
            <a:extLst>
              <a:ext uri="{FF2B5EF4-FFF2-40B4-BE49-F238E27FC236}">
                <a16:creationId xmlns:a16="http://schemas.microsoft.com/office/drawing/2014/main" id="{54AEF3E4-F896-8848-B1B3-B4D2AF38F957}"/>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graphicFrame>
        <p:nvGraphicFramePr>
          <p:cNvPr id="2" name="Graf 1">
            <a:extLst>
              <a:ext uri="{FF2B5EF4-FFF2-40B4-BE49-F238E27FC236}">
                <a16:creationId xmlns:a16="http://schemas.microsoft.com/office/drawing/2014/main" id="{26410476-D148-4E1C-8A0B-E463CAA672CE}"/>
              </a:ext>
            </a:extLst>
          </p:cNvPr>
          <p:cNvGraphicFramePr/>
          <p:nvPr>
            <p:extLst>
              <p:ext uri="{D42A27DB-BD31-4B8C-83A1-F6EECF244321}">
                <p14:modId xmlns:p14="http://schemas.microsoft.com/office/powerpoint/2010/main" val="3624815022"/>
              </p:ext>
            </p:extLst>
          </p:nvPr>
        </p:nvGraphicFramePr>
        <p:xfrm>
          <a:off x="191385" y="353669"/>
          <a:ext cx="11609661" cy="6360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270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2">
            <a:extLst>
              <a:ext uri="{FF2B5EF4-FFF2-40B4-BE49-F238E27FC236}">
                <a16:creationId xmlns:a16="http://schemas.microsoft.com/office/drawing/2014/main" id="{54AEF3E4-F896-8848-B1B3-B4D2AF38F957}"/>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graphicFrame>
        <p:nvGraphicFramePr>
          <p:cNvPr id="2" name="Tabulka 1">
            <a:extLst>
              <a:ext uri="{FF2B5EF4-FFF2-40B4-BE49-F238E27FC236}">
                <a16:creationId xmlns:a16="http://schemas.microsoft.com/office/drawing/2014/main" id="{1813EDA7-396C-1489-C6E3-EAF1B005D915}"/>
              </a:ext>
            </a:extLst>
          </p:cNvPr>
          <p:cNvGraphicFramePr>
            <a:graphicFrameLocks noGrp="1"/>
          </p:cNvGraphicFramePr>
          <p:nvPr>
            <p:extLst>
              <p:ext uri="{D42A27DB-BD31-4B8C-83A1-F6EECF244321}">
                <p14:modId xmlns:p14="http://schemas.microsoft.com/office/powerpoint/2010/main" val="1603814063"/>
              </p:ext>
            </p:extLst>
          </p:nvPr>
        </p:nvGraphicFramePr>
        <p:xfrm>
          <a:off x="204883" y="367096"/>
          <a:ext cx="10555267" cy="6026996"/>
        </p:xfrm>
        <a:graphic>
          <a:graphicData uri="http://schemas.openxmlformats.org/drawingml/2006/table">
            <a:tbl>
              <a:tblPr firstRow="1" firstCol="1" bandRow="1">
                <a:tableStyleId>{5C22544A-7EE6-4342-B048-85BDC9FD1C3A}</a:tableStyleId>
              </a:tblPr>
              <a:tblGrid>
                <a:gridCol w="1223563">
                  <a:extLst>
                    <a:ext uri="{9D8B030D-6E8A-4147-A177-3AD203B41FA5}">
                      <a16:colId xmlns:a16="http://schemas.microsoft.com/office/drawing/2014/main" val="2066674046"/>
                    </a:ext>
                  </a:extLst>
                </a:gridCol>
                <a:gridCol w="777642">
                  <a:extLst>
                    <a:ext uri="{9D8B030D-6E8A-4147-A177-3AD203B41FA5}">
                      <a16:colId xmlns:a16="http://schemas.microsoft.com/office/drawing/2014/main" val="3965680647"/>
                    </a:ext>
                  </a:extLst>
                </a:gridCol>
                <a:gridCol w="777642">
                  <a:extLst>
                    <a:ext uri="{9D8B030D-6E8A-4147-A177-3AD203B41FA5}">
                      <a16:colId xmlns:a16="http://schemas.microsoft.com/office/drawing/2014/main" val="3974799571"/>
                    </a:ext>
                  </a:extLst>
                </a:gridCol>
                <a:gridCol w="777642">
                  <a:extLst>
                    <a:ext uri="{9D8B030D-6E8A-4147-A177-3AD203B41FA5}">
                      <a16:colId xmlns:a16="http://schemas.microsoft.com/office/drawing/2014/main" val="610151430"/>
                    </a:ext>
                  </a:extLst>
                </a:gridCol>
                <a:gridCol w="777642">
                  <a:extLst>
                    <a:ext uri="{9D8B030D-6E8A-4147-A177-3AD203B41FA5}">
                      <a16:colId xmlns:a16="http://schemas.microsoft.com/office/drawing/2014/main" val="2757344175"/>
                    </a:ext>
                  </a:extLst>
                </a:gridCol>
                <a:gridCol w="777642">
                  <a:extLst>
                    <a:ext uri="{9D8B030D-6E8A-4147-A177-3AD203B41FA5}">
                      <a16:colId xmlns:a16="http://schemas.microsoft.com/office/drawing/2014/main" val="3555693529"/>
                    </a:ext>
                  </a:extLst>
                </a:gridCol>
                <a:gridCol w="777642">
                  <a:extLst>
                    <a:ext uri="{9D8B030D-6E8A-4147-A177-3AD203B41FA5}">
                      <a16:colId xmlns:a16="http://schemas.microsoft.com/office/drawing/2014/main" val="4228728612"/>
                    </a:ext>
                  </a:extLst>
                </a:gridCol>
                <a:gridCol w="777642">
                  <a:extLst>
                    <a:ext uri="{9D8B030D-6E8A-4147-A177-3AD203B41FA5}">
                      <a16:colId xmlns:a16="http://schemas.microsoft.com/office/drawing/2014/main" val="3860389633"/>
                    </a:ext>
                  </a:extLst>
                </a:gridCol>
                <a:gridCol w="777642">
                  <a:extLst>
                    <a:ext uri="{9D8B030D-6E8A-4147-A177-3AD203B41FA5}">
                      <a16:colId xmlns:a16="http://schemas.microsoft.com/office/drawing/2014/main" val="1842360846"/>
                    </a:ext>
                  </a:extLst>
                </a:gridCol>
                <a:gridCol w="777642">
                  <a:extLst>
                    <a:ext uri="{9D8B030D-6E8A-4147-A177-3AD203B41FA5}">
                      <a16:colId xmlns:a16="http://schemas.microsoft.com/office/drawing/2014/main" val="1430224918"/>
                    </a:ext>
                  </a:extLst>
                </a:gridCol>
                <a:gridCol w="777642">
                  <a:extLst>
                    <a:ext uri="{9D8B030D-6E8A-4147-A177-3AD203B41FA5}">
                      <a16:colId xmlns:a16="http://schemas.microsoft.com/office/drawing/2014/main" val="2309815873"/>
                    </a:ext>
                  </a:extLst>
                </a:gridCol>
                <a:gridCol w="777642">
                  <a:extLst>
                    <a:ext uri="{9D8B030D-6E8A-4147-A177-3AD203B41FA5}">
                      <a16:colId xmlns:a16="http://schemas.microsoft.com/office/drawing/2014/main" val="2715106231"/>
                    </a:ext>
                  </a:extLst>
                </a:gridCol>
                <a:gridCol w="777642">
                  <a:extLst>
                    <a:ext uri="{9D8B030D-6E8A-4147-A177-3AD203B41FA5}">
                      <a16:colId xmlns:a16="http://schemas.microsoft.com/office/drawing/2014/main" val="944087283"/>
                    </a:ext>
                  </a:extLst>
                </a:gridCol>
              </a:tblGrid>
              <a:tr h="1976070">
                <a:tc>
                  <a:txBody>
                    <a:bodyPr/>
                    <a:lstStyle/>
                    <a:p>
                      <a:pPr algn="ctr">
                        <a:lnSpc>
                          <a:spcPct val="107000"/>
                        </a:lnSpc>
                        <a:spcAft>
                          <a:spcPts val="800"/>
                        </a:spcAft>
                      </a:pPr>
                      <a:r>
                        <a:rPr lang="cs-CZ" sz="2000" dirty="0">
                          <a:effectLst>
                            <a:outerShdw blurRad="38100" dist="38100" dir="2700000" algn="tl">
                              <a:srgbClr val="000000">
                                <a:alpha val="43137"/>
                              </a:srgbClr>
                            </a:outerShdw>
                          </a:effectLst>
                        </a:rPr>
                        <a:t> </a:t>
                      </a:r>
                      <a:endParaRPr lang="cs-CZ"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gridSpan="3">
                  <a:txBody>
                    <a:bodyPr/>
                    <a:lstStyle/>
                    <a:p>
                      <a:pPr algn="ctr">
                        <a:lnSpc>
                          <a:spcPct val="107000"/>
                        </a:lnSpc>
                        <a:spcAft>
                          <a:spcPts val="800"/>
                        </a:spcAft>
                      </a:pPr>
                      <a:r>
                        <a:rPr lang="cs-CZ" sz="2000">
                          <a:effectLst/>
                        </a:rPr>
                        <a:t>O kolik hodin za rok odpracoval méně než Čech</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0000"/>
                    </a:solidFill>
                  </a:tcPr>
                </a:tc>
                <a:tc hMerge="1">
                  <a:txBody>
                    <a:bodyPr/>
                    <a:lstStyle/>
                    <a:p>
                      <a:endParaRPr lang="cs-CZ"/>
                    </a:p>
                  </a:txBody>
                  <a:tcPr/>
                </a:tc>
                <a:tc hMerge="1">
                  <a:txBody>
                    <a:bodyPr/>
                    <a:lstStyle/>
                    <a:p>
                      <a:endParaRPr lang="cs-CZ"/>
                    </a:p>
                  </a:txBody>
                  <a:tcPr/>
                </a:tc>
                <a:tc gridSpan="3">
                  <a:txBody>
                    <a:bodyPr/>
                    <a:lstStyle/>
                    <a:p>
                      <a:pPr algn="ctr">
                        <a:lnSpc>
                          <a:spcPct val="107000"/>
                        </a:lnSpc>
                        <a:spcAft>
                          <a:spcPts val="800"/>
                        </a:spcAft>
                      </a:pPr>
                      <a:r>
                        <a:rPr lang="cs-CZ" sz="2000">
                          <a:effectLst/>
                        </a:rPr>
                        <a:t>O kolik pracovních dnů za rok odpracoval méně než Čech</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0000"/>
                    </a:solidFill>
                  </a:tcPr>
                </a:tc>
                <a:tc hMerge="1">
                  <a:txBody>
                    <a:bodyPr/>
                    <a:lstStyle/>
                    <a:p>
                      <a:endParaRPr lang="cs-CZ"/>
                    </a:p>
                  </a:txBody>
                  <a:tcPr/>
                </a:tc>
                <a:tc hMerge="1">
                  <a:txBody>
                    <a:bodyPr/>
                    <a:lstStyle/>
                    <a:p>
                      <a:endParaRPr lang="cs-CZ"/>
                    </a:p>
                  </a:txBody>
                  <a:tcPr/>
                </a:tc>
                <a:tc gridSpan="3">
                  <a:txBody>
                    <a:bodyPr/>
                    <a:lstStyle/>
                    <a:p>
                      <a:pPr algn="ctr">
                        <a:lnSpc>
                          <a:spcPct val="107000"/>
                        </a:lnSpc>
                        <a:spcAft>
                          <a:spcPts val="800"/>
                        </a:spcAft>
                      </a:pPr>
                      <a:r>
                        <a:rPr lang="cs-CZ" sz="2000">
                          <a:effectLst/>
                        </a:rPr>
                        <a:t>Za kolik let odpracuje o rok méně než Čech</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0000"/>
                    </a:solidFill>
                  </a:tcPr>
                </a:tc>
                <a:tc hMerge="1">
                  <a:txBody>
                    <a:bodyPr/>
                    <a:lstStyle/>
                    <a:p>
                      <a:endParaRPr lang="cs-CZ"/>
                    </a:p>
                  </a:txBody>
                  <a:tcPr/>
                </a:tc>
                <a:tc hMerge="1">
                  <a:txBody>
                    <a:bodyPr/>
                    <a:lstStyle/>
                    <a:p>
                      <a:endParaRPr lang="cs-CZ"/>
                    </a:p>
                  </a:txBody>
                  <a:tcPr/>
                </a:tc>
                <a:tc gridSpan="3">
                  <a:txBody>
                    <a:bodyPr/>
                    <a:lstStyle/>
                    <a:p>
                      <a:pPr algn="ctr">
                        <a:lnSpc>
                          <a:spcPct val="107000"/>
                        </a:lnSpc>
                        <a:spcAft>
                          <a:spcPts val="800"/>
                        </a:spcAft>
                      </a:pPr>
                      <a:r>
                        <a:rPr lang="cs-CZ" sz="2000" dirty="0">
                          <a:effectLst/>
                        </a:rPr>
                        <a:t>O kolik let navíc odpracuje Čech za celý pracovní život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00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770574977"/>
                  </a:ext>
                </a:extLst>
              </a:tr>
              <a:tr h="515358">
                <a:tc>
                  <a:txBody>
                    <a:bodyPr/>
                    <a:lstStyle/>
                    <a:p>
                      <a:pPr>
                        <a:lnSpc>
                          <a:spcPct val="107000"/>
                        </a:lnSpc>
                        <a:spcAft>
                          <a:spcPts val="800"/>
                        </a:spcAft>
                      </a:pPr>
                      <a:r>
                        <a:rPr lang="cs-CZ" sz="1600">
                          <a:solidFill>
                            <a:schemeClr val="tx1"/>
                          </a:solidFill>
                          <a:effectLst>
                            <a:outerShdw blurRad="38100" dist="38100" dir="2700000" algn="tl">
                              <a:srgbClr val="000000">
                                <a:alpha val="43137"/>
                              </a:srgbClr>
                            </a:outerShdw>
                          </a:effectLst>
                        </a:rPr>
                        <a:t> </a:t>
                      </a:r>
                      <a:endParaRPr lang="cs-CZ" sz="160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dirty="0">
                          <a:solidFill>
                            <a:schemeClr val="tx1"/>
                          </a:solidFill>
                          <a:effectLst/>
                        </a:rPr>
                        <a:t>2015</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dirty="0">
                          <a:solidFill>
                            <a:schemeClr val="tx1"/>
                          </a:solidFill>
                          <a:effectLst/>
                        </a:rPr>
                        <a:t>2017</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dirty="0">
                          <a:solidFill>
                            <a:schemeClr val="tx1"/>
                          </a:solidFill>
                          <a:effectLst/>
                        </a:rPr>
                        <a:t>2021</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dirty="0">
                          <a:solidFill>
                            <a:schemeClr val="tx1"/>
                          </a:solidFill>
                          <a:effectLst/>
                        </a:rPr>
                        <a:t>2015</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dirty="0">
                          <a:solidFill>
                            <a:schemeClr val="tx1"/>
                          </a:solidFill>
                          <a:effectLst/>
                        </a:rPr>
                        <a:t>2017</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dirty="0">
                          <a:solidFill>
                            <a:schemeClr val="tx1"/>
                          </a:solidFill>
                          <a:effectLst/>
                        </a:rPr>
                        <a:t>2021</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dirty="0">
                          <a:solidFill>
                            <a:schemeClr val="tx1"/>
                          </a:solidFill>
                          <a:effectLst/>
                        </a:rPr>
                        <a:t>2015</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dirty="0">
                          <a:solidFill>
                            <a:schemeClr val="tx1"/>
                          </a:solidFill>
                          <a:effectLst/>
                        </a:rPr>
                        <a:t>2017</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dirty="0">
                          <a:solidFill>
                            <a:schemeClr val="tx1"/>
                          </a:solidFill>
                          <a:effectLst/>
                        </a:rPr>
                        <a:t>2021</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dirty="0">
                          <a:solidFill>
                            <a:schemeClr val="tx1"/>
                          </a:solidFill>
                          <a:effectLst/>
                        </a:rPr>
                        <a:t>2015</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dirty="0">
                          <a:solidFill>
                            <a:schemeClr val="tx1"/>
                          </a:solidFill>
                          <a:effectLst/>
                        </a:rPr>
                        <a:t>2017</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dirty="0">
                          <a:solidFill>
                            <a:schemeClr val="tx1"/>
                          </a:solidFill>
                          <a:effectLst/>
                        </a:rPr>
                        <a:t>2021</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extLst>
                  <a:ext uri="{0D108BD9-81ED-4DB2-BD59-A6C34878D82A}">
                    <a16:rowId xmlns:a16="http://schemas.microsoft.com/office/drawing/2014/main" val="3949604520"/>
                  </a:ext>
                </a:extLst>
              </a:tr>
              <a:tr h="515358">
                <a:tc>
                  <a:txBody>
                    <a:bodyPr/>
                    <a:lstStyle/>
                    <a:p>
                      <a:pPr>
                        <a:lnSpc>
                          <a:spcPct val="107000"/>
                        </a:lnSpc>
                        <a:spcAft>
                          <a:spcPts val="800"/>
                        </a:spcAft>
                      </a:pPr>
                      <a:r>
                        <a:rPr lang="cs-CZ" sz="1600">
                          <a:effectLst>
                            <a:outerShdw blurRad="38100" dist="38100" dir="2700000" algn="tl">
                              <a:srgbClr val="000000">
                                <a:alpha val="43137"/>
                              </a:srgbClr>
                            </a:outerShdw>
                          </a:effectLst>
                        </a:rPr>
                        <a:t>Němec</a:t>
                      </a:r>
                      <a:endParaRPr lang="cs-CZ"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dirty="0">
                          <a:solidFill>
                            <a:schemeClr val="tx1"/>
                          </a:solidFill>
                          <a:effectLst/>
                        </a:rPr>
                        <a:t>388</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424</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375</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48,5</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53</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46,9</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5,2</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4,7</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5,4</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9</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10</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9</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86081476"/>
                  </a:ext>
                </a:extLst>
              </a:tr>
              <a:tr h="515358">
                <a:tc>
                  <a:txBody>
                    <a:bodyPr/>
                    <a:lstStyle/>
                    <a:p>
                      <a:pPr>
                        <a:lnSpc>
                          <a:spcPct val="107000"/>
                        </a:lnSpc>
                        <a:spcAft>
                          <a:spcPts val="800"/>
                        </a:spcAft>
                      </a:pPr>
                      <a:r>
                        <a:rPr lang="cs-CZ" sz="1600">
                          <a:effectLst>
                            <a:outerShdw blurRad="38100" dist="38100" dir="2700000" algn="tl">
                              <a:srgbClr val="000000">
                                <a:alpha val="43137"/>
                              </a:srgbClr>
                            </a:outerShdw>
                          </a:effectLst>
                        </a:rPr>
                        <a:t>Dán</a:t>
                      </a:r>
                      <a:endParaRPr lang="cs-CZ"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a:solidFill>
                            <a:schemeClr val="tx1"/>
                          </a:solidFill>
                          <a:effectLst/>
                        </a:rPr>
                        <a:t>349</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370</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359</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43,6</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46,2</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44,9</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5,7</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5,4</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5,6</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8</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9</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8</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3159281916"/>
                  </a:ext>
                </a:extLst>
              </a:tr>
              <a:tr h="483619">
                <a:tc>
                  <a:txBody>
                    <a:bodyPr/>
                    <a:lstStyle/>
                    <a:p>
                      <a:pPr>
                        <a:lnSpc>
                          <a:spcPct val="107000"/>
                        </a:lnSpc>
                        <a:spcAft>
                          <a:spcPts val="800"/>
                        </a:spcAft>
                      </a:pPr>
                      <a:r>
                        <a:rPr lang="cs-CZ" sz="1600" dirty="0">
                          <a:effectLst>
                            <a:outerShdw blurRad="38100" dist="38100" dir="2700000" algn="tl">
                              <a:srgbClr val="000000">
                                <a:alpha val="43137"/>
                              </a:srgbClr>
                            </a:outerShdw>
                          </a:effectLst>
                        </a:rPr>
                        <a:t>Nizozemec</a:t>
                      </a:r>
                      <a:endParaRPr lang="cs-CZ"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a:solidFill>
                            <a:schemeClr val="tx1"/>
                          </a:solidFill>
                          <a:effectLst/>
                        </a:rPr>
                        <a:t>332</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349</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296</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41,5</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43,6</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37</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6,0</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5,8</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6,8</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8</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8</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7</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1010912717"/>
                  </a:ext>
                </a:extLst>
              </a:tr>
              <a:tr h="515358">
                <a:tc>
                  <a:txBody>
                    <a:bodyPr/>
                    <a:lstStyle/>
                    <a:p>
                      <a:pPr>
                        <a:lnSpc>
                          <a:spcPct val="107000"/>
                        </a:lnSpc>
                        <a:spcAft>
                          <a:spcPts val="800"/>
                        </a:spcAft>
                      </a:pPr>
                      <a:r>
                        <a:rPr lang="cs-CZ" sz="1600">
                          <a:effectLst>
                            <a:outerShdw blurRad="38100" dist="38100" dir="2700000" algn="tl">
                              <a:srgbClr val="000000">
                                <a:alpha val="43137"/>
                              </a:srgbClr>
                            </a:outerShdw>
                          </a:effectLst>
                        </a:rPr>
                        <a:t>Francouz</a:t>
                      </a:r>
                      <a:endParaRPr lang="cs-CZ"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a:solidFill>
                            <a:schemeClr val="tx1"/>
                          </a:solidFill>
                          <a:effectLst/>
                        </a:rPr>
                        <a:t>247</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262</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232</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30,9</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32,8</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29</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8,0</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7,7</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8,7</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6</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6</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5</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2256346413"/>
                  </a:ext>
                </a:extLst>
              </a:tr>
              <a:tr h="515358">
                <a:tc>
                  <a:txBody>
                    <a:bodyPr/>
                    <a:lstStyle/>
                    <a:p>
                      <a:pPr>
                        <a:lnSpc>
                          <a:spcPct val="107000"/>
                        </a:lnSpc>
                        <a:spcAft>
                          <a:spcPts val="800"/>
                        </a:spcAft>
                      </a:pPr>
                      <a:r>
                        <a:rPr lang="cs-CZ" sz="1600">
                          <a:effectLst>
                            <a:outerShdw blurRad="38100" dist="38100" dir="2700000" algn="tl">
                              <a:srgbClr val="000000">
                                <a:alpha val="43137"/>
                              </a:srgbClr>
                            </a:outerShdw>
                          </a:effectLst>
                        </a:rPr>
                        <a:t>Belgičan</a:t>
                      </a:r>
                      <a:endParaRPr lang="cs-CZ"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a:solidFill>
                            <a:schemeClr val="tx1"/>
                          </a:solidFill>
                          <a:effectLst/>
                        </a:rPr>
                        <a:t>211</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235</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278</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26,4</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29,4</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34,8</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9,5</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8,6</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7,2</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5</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5</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7</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3984044269"/>
                  </a:ext>
                </a:extLst>
              </a:tr>
              <a:tr h="515358">
                <a:tc>
                  <a:txBody>
                    <a:bodyPr/>
                    <a:lstStyle/>
                    <a:p>
                      <a:pPr>
                        <a:lnSpc>
                          <a:spcPct val="107000"/>
                        </a:lnSpc>
                        <a:spcAft>
                          <a:spcPts val="800"/>
                        </a:spcAft>
                      </a:pPr>
                      <a:r>
                        <a:rPr lang="cs-CZ" sz="1600">
                          <a:effectLst>
                            <a:outerShdw blurRad="38100" dist="38100" dir="2700000" algn="tl">
                              <a:srgbClr val="000000">
                                <a:alpha val="43137"/>
                              </a:srgbClr>
                            </a:outerShdw>
                          </a:effectLst>
                        </a:rPr>
                        <a:t>Rakušan</a:t>
                      </a:r>
                      <a:endParaRPr lang="cs-CZ"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a:solidFill>
                            <a:schemeClr val="tx1"/>
                          </a:solidFill>
                          <a:effectLst/>
                        </a:rPr>
                        <a:t>157</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167</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173</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19,6</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20,9</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21,6</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12,8</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12,1</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11,7</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4</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4</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4</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3153781941"/>
                  </a:ext>
                </a:extLst>
              </a:tr>
              <a:tr h="475159">
                <a:tc>
                  <a:txBody>
                    <a:bodyPr/>
                    <a:lstStyle/>
                    <a:p>
                      <a:pPr>
                        <a:lnSpc>
                          <a:spcPct val="107000"/>
                        </a:lnSpc>
                        <a:spcAft>
                          <a:spcPts val="800"/>
                        </a:spcAft>
                      </a:pPr>
                      <a:r>
                        <a:rPr lang="cs-CZ" sz="1600" dirty="0">
                          <a:effectLst>
                            <a:outerShdw blurRad="38100" dist="38100" dir="2700000" algn="tl">
                              <a:srgbClr val="000000">
                                <a:alpha val="43137"/>
                              </a:srgbClr>
                            </a:outerShdw>
                          </a:effectLst>
                        </a:rPr>
                        <a:t>Švéd</a:t>
                      </a:r>
                      <a:endParaRPr lang="cs-CZ"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800"/>
                        </a:spcAft>
                      </a:pPr>
                      <a:r>
                        <a:rPr lang="cs-CZ" sz="2000" b="1">
                          <a:solidFill>
                            <a:schemeClr val="tx1"/>
                          </a:solidFill>
                          <a:effectLst/>
                        </a:rPr>
                        <a:t>146</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175</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123</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18,3</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21,9</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15,4</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13,7</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11,5</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a:solidFill>
                            <a:schemeClr val="tx1"/>
                          </a:solidFill>
                          <a:effectLst/>
                        </a:rPr>
                        <a:t>16,4</a:t>
                      </a:r>
                      <a:endParaRPr lang="cs-CZ"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3</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4</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cs-CZ" sz="2000" b="1" dirty="0">
                          <a:solidFill>
                            <a:schemeClr val="tx1"/>
                          </a:solidFill>
                          <a:effectLst/>
                        </a:rPr>
                        <a:t>3</a:t>
                      </a:r>
                      <a:endParaRPr lang="cs-CZ"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1995438991"/>
                  </a:ext>
                </a:extLst>
              </a:tr>
            </a:tbl>
          </a:graphicData>
        </a:graphic>
      </p:graphicFrame>
      <p:sp>
        <p:nvSpPr>
          <p:cNvPr id="4" name="TextovéPole 3">
            <a:extLst>
              <a:ext uri="{FF2B5EF4-FFF2-40B4-BE49-F238E27FC236}">
                <a16:creationId xmlns:a16="http://schemas.microsoft.com/office/drawing/2014/main" id="{5EF6D4BE-6FD7-6DE9-61D8-FE48726F4EFA}"/>
              </a:ext>
            </a:extLst>
          </p:cNvPr>
          <p:cNvSpPr txBox="1"/>
          <p:nvPr/>
        </p:nvSpPr>
        <p:spPr>
          <a:xfrm>
            <a:off x="2414920" y="6380663"/>
            <a:ext cx="7771070" cy="369332"/>
          </a:xfrm>
          <a:prstGeom prst="rect">
            <a:avLst/>
          </a:prstGeom>
          <a:noFill/>
        </p:spPr>
        <p:txBody>
          <a:bodyPr wrap="square">
            <a:spAutoFit/>
          </a:bodyPr>
          <a:lstStyle/>
          <a:p>
            <a:r>
              <a:rPr lang="cs-CZ" sz="1800" dirty="0">
                <a:effectLst/>
                <a:latin typeface="Calibri" panose="020F0502020204030204" pitchFamily="34" charset="0"/>
                <a:ea typeface="Calibri" panose="020F0502020204030204" pitchFamily="34" charset="0"/>
                <a:cs typeface="Times New Roman" panose="02020603050405020304" pitchFamily="18" charset="0"/>
              </a:rPr>
              <a:t>Pramen: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Eurostat</a:t>
            </a:r>
            <a:r>
              <a:rPr lang="cs-CZ" sz="1800" dirty="0">
                <a:effectLst/>
                <a:latin typeface="Calibri" panose="020F0502020204030204" pitchFamily="34" charset="0"/>
                <a:ea typeface="Calibri" panose="020F0502020204030204" pitchFamily="34" charset="0"/>
                <a:cs typeface="Times New Roman" panose="02020603050405020304" pitchFamily="18" charset="0"/>
              </a:rPr>
              <a:t>, vlastní výpočet (Belgie je místo roku 2021 rok 2020)</a:t>
            </a:r>
            <a:endParaRPr lang="cs-CZ" dirty="0"/>
          </a:p>
        </p:txBody>
      </p:sp>
    </p:spTree>
    <p:extLst>
      <p:ext uri="{BB962C8B-B14F-4D97-AF65-F5344CB8AC3E}">
        <p14:creationId xmlns:p14="http://schemas.microsoft.com/office/powerpoint/2010/main" val="3533332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E93222-A36D-4335-8C04-6514849D1DE3}"/>
              </a:ext>
            </a:extLst>
          </p:cNvPr>
          <p:cNvSpPr>
            <a:spLocks noGrp="1"/>
          </p:cNvSpPr>
          <p:nvPr>
            <p:ph type="title"/>
          </p:nvPr>
        </p:nvSpPr>
        <p:spPr>
          <a:xfrm>
            <a:off x="838200" y="3358575"/>
            <a:ext cx="10515600" cy="970189"/>
          </a:xfrm>
        </p:spPr>
        <p:txBody>
          <a:bodyPr>
            <a:normAutofit fontScale="90000"/>
          </a:bodyPr>
          <a:lstStyle/>
          <a:p>
            <a:pPr algn="ctr"/>
            <a:br>
              <a:rPr lang="cs-CZ" dirty="0">
                <a:latin typeface="Myriad Pro" panose="020B0503030403020204" charset="0"/>
              </a:rPr>
            </a:br>
            <a:r>
              <a:rPr lang="cs-CZ" sz="4400" dirty="0"/>
              <a:t>Důchodový věk</a:t>
            </a:r>
            <a:br>
              <a:rPr lang="cs-CZ" sz="4400" dirty="0"/>
            </a:br>
            <a:r>
              <a:rPr lang="cs-CZ" sz="4400" dirty="0"/>
              <a:t>těžce pracujících</a:t>
            </a:r>
            <a:br>
              <a:rPr lang="cs-CZ" sz="4400" dirty="0"/>
            </a:br>
            <a:r>
              <a:rPr lang="cs-CZ" sz="4400" dirty="0"/>
              <a:t>zaměstnanců</a:t>
            </a:r>
            <a:endParaRPr lang="cs-CZ" sz="4400" dirty="0">
              <a:latin typeface="Myriad Pro" panose="020B0503030403020204" charset="0"/>
            </a:endParaRPr>
          </a:p>
        </p:txBody>
      </p:sp>
      <p:pic>
        <p:nvPicPr>
          <p:cNvPr id="3" name="Obrázek 2">
            <a:extLst>
              <a:ext uri="{FF2B5EF4-FFF2-40B4-BE49-F238E27FC236}">
                <a16:creationId xmlns:a16="http://schemas.microsoft.com/office/drawing/2014/main" id="{1393692E-FEE2-416C-B85E-5F436F3692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3764" y="2403159"/>
            <a:ext cx="426668" cy="2045132"/>
          </a:xfrm>
          <a:prstGeom prst="rect">
            <a:avLst/>
          </a:prstGeom>
        </p:spPr>
      </p:pic>
      <p:pic>
        <p:nvPicPr>
          <p:cNvPr id="4" name="Obrázek 3">
            <a:extLst>
              <a:ext uri="{FF2B5EF4-FFF2-40B4-BE49-F238E27FC236}">
                <a16:creationId xmlns:a16="http://schemas.microsoft.com/office/drawing/2014/main" id="{1AF3A4AA-AB05-4407-85A1-4FE5F7AC6C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0283274" y="2406434"/>
            <a:ext cx="464654" cy="2045132"/>
          </a:xfrm>
          <a:prstGeom prst="rect">
            <a:avLst/>
          </a:prstGeom>
        </p:spPr>
      </p:pic>
    </p:spTree>
    <p:extLst>
      <p:ext uri="{BB962C8B-B14F-4D97-AF65-F5344CB8AC3E}">
        <p14:creationId xmlns:p14="http://schemas.microsoft.com/office/powerpoint/2010/main" val="3075107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Obrázek 2" descr="Obsah obrázku interiér, krb, oheň, budova&#10;&#10;Popis byl vytvořen automaticky">
            <a:extLst>
              <a:ext uri="{FF2B5EF4-FFF2-40B4-BE49-F238E27FC236}">
                <a16:creationId xmlns:a16="http://schemas.microsoft.com/office/drawing/2014/main" id="{9DC7A96E-A29C-4ED2-AD11-78E22F47C1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76356"/>
            <a:ext cx="3017500" cy="5581644"/>
          </a:xfrm>
          <a:prstGeom prst="rect">
            <a:avLst/>
          </a:prstGeom>
        </p:spPr>
      </p:pic>
      <p:pic>
        <p:nvPicPr>
          <p:cNvPr id="4" name="Obrázek 3" descr="Obsah obrázku grilování&#10;&#10;Popis byl vytvořen automaticky">
            <a:extLst>
              <a:ext uri="{FF2B5EF4-FFF2-40B4-BE49-F238E27FC236}">
                <a16:creationId xmlns:a16="http://schemas.microsoft.com/office/drawing/2014/main" id="{44E6C721-FBBF-4D65-99C1-1048B15AAFA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3171272" y="1276356"/>
            <a:ext cx="5849456" cy="5581644"/>
          </a:xfrm>
          <a:prstGeom prst="rect">
            <a:avLst/>
          </a:prstGeom>
          <a:solidFill>
            <a:schemeClr val="bg1"/>
          </a:solidFill>
        </p:spPr>
      </p:pic>
      <p:pic>
        <p:nvPicPr>
          <p:cNvPr id="6" name="Obrázek 5" descr="Obsah obrázku budova, kámen, špinavé&#10;&#10;Popis byl vytvořen automaticky">
            <a:extLst>
              <a:ext uri="{FF2B5EF4-FFF2-40B4-BE49-F238E27FC236}">
                <a16:creationId xmlns:a16="http://schemas.microsoft.com/office/drawing/2014/main" id="{1912E7DA-33FC-43BB-BDEC-1F9E048244B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rot="5400000">
            <a:off x="7892438" y="2558418"/>
            <a:ext cx="5581644" cy="3017520"/>
          </a:xfrm>
          <a:prstGeom prst="rect">
            <a:avLst/>
          </a:prstGeom>
        </p:spPr>
      </p:pic>
      <p:sp>
        <p:nvSpPr>
          <p:cNvPr id="7" name="TextovéPole 6">
            <a:extLst>
              <a:ext uri="{FF2B5EF4-FFF2-40B4-BE49-F238E27FC236}">
                <a16:creationId xmlns:a16="http://schemas.microsoft.com/office/drawing/2014/main" id="{3B41A808-6C97-45AE-A0B9-33C1B3B86C9D}"/>
              </a:ext>
            </a:extLst>
          </p:cNvPr>
          <p:cNvSpPr txBox="1"/>
          <p:nvPr/>
        </p:nvSpPr>
        <p:spPr>
          <a:xfrm>
            <a:off x="575803" y="277740"/>
            <a:ext cx="9764487"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800" b="1" dirty="0">
                <a:solidFill>
                  <a:prstClr val="white"/>
                </a:solidFill>
                <a:latin typeface="Myriad Pro" panose="020B0503030403020204" charset="0"/>
              </a:rPr>
              <a:t>N</a:t>
            </a:r>
            <a:r>
              <a:rPr kumimoji="0" lang="pl-PL" sz="2800" b="1" i="0" u="none" strike="noStrike" kern="1200" cap="none" spc="0" normalizeH="0" baseline="0" noProof="0" dirty="0">
                <a:ln>
                  <a:noFill/>
                </a:ln>
                <a:solidFill>
                  <a:prstClr val="white"/>
                </a:solidFill>
                <a:effectLst/>
                <a:uLnTx/>
                <a:uFillTx/>
                <a:latin typeface="Myriad Pro" panose="020B0503030403020204" charset="0"/>
              </a:rPr>
              <a:t>ejsou tato pracovní místa dostatečně těžká na dřívější odchod do důchodu?</a:t>
            </a:r>
            <a:endParaRPr kumimoji="0" lang="cs-CZ" sz="2800" b="1" i="0" u="none" strike="noStrike" kern="1200" cap="none" spc="0" normalizeH="0" baseline="0" noProof="0" dirty="0">
              <a:ln>
                <a:noFill/>
              </a:ln>
              <a:solidFill>
                <a:prstClr val="white"/>
              </a:solidFill>
              <a:effectLst/>
              <a:uLnTx/>
              <a:uFillTx/>
              <a:latin typeface="Myriad Pro" panose="020B0503030403020204" charset="0"/>
            </a:endParaRPr>
          </a:p>
        </p:txBody>
      </p:sp>
      <p:pic>
        <p:nvPicPr>
          <p:cNvPr id="5" name="Obrázek 2">
            <a:extLst>
              <a:ext uri="{FF2B5EF4-FFF2-40B4-BE49-F238E27FC236}">
                <a16:creationId xmlns:a16="http://schemas.microsoft.com/office/drawing/2014/main" id="{0FBC9DFF-CF05-E052-7DE0-1FBFB9D0F30D}"/>
              </a:ext>
            </a:extLst>
          </p:cNvPr>
          <p:cNvPicPr/>
          <p:nvPr/>
        </p:nvPicPr>
        <p:blipFill>
          <a:blip r:embed="rId6"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132344066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 name="CustomShape 1"/>
          <p:cNvSpPr/>
          <p:nvPr/>
        </p:nvSpPr>
        <p:spPr>
          <a:xfrm>
            <a:off x="485365" y="712180"/>
            <a:ext cx="8758646" cy="324982"/>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lstStyle/>
          <a:p>
            <a:pPr marL="0" marR="0" lvl="0" indent="0" algn="l" defTabSz="1105875" rtl="0" eaLnBrk="1" fontAlgn="auto" latinLnBrk="0" hangingPunct="1">
              <a:lnSpc>
                <a:spcPct val="100000"/>
              </a:lnSpc>
              <a:spcBef>
                <a:spcPts val="0"/>
              </a:spcBef>
              <a:spcAft>
                <a:spcPts val="0"/>
              </a:spcAft>
              <a:buClrTx/>
              <a:buSzTx/>
              <a:buFontTx/>
              <a:buNone/>
              <a:tabLst/>
              <a:defRPr/>
            </a:pPr>
            <a:r>
              <a:rPr kumimoji="0" lang="cs-CZ" sz="3870" b="1" i="1" u="none" strike="noStrike" kern="1200" cap="none" spc="-1" normalizeH="0" baseline="0" noProof="0" dirty="0">
                <a:ln>
                  <a:noFill/>
                </a:ln>
                <a:solidFill>
                  <a:prstClr val="white"/>
                </a:solidFill>
                <a:effectLst/>
                <a:uLnTx/>
                <a:uFillTx/>
                <a:latin typeface="Myriad Pro"/>
                <a:ea typeface="+mn-ea"/>
                <a:cs typeface="+mn-cs"/>
              </a:rPr>
              <a:t>Požadujeme:</a:t>
            </a:r>
            <a:endParaRPr kumimoji="0" lang="cs-CZ" sz="3870" b="1" i="1" u="none" strike="noStrike" kern="1200" cap="none" spc="-1" normalizeH="0" baseline="0" noProof="0" dirty="0">
              <a:ln>
                <a:noFill/>
              </a:ln>
              <a:solidFill>
                <a:prstClr val="white"/>
              </a:solidFill>
              <a:effectLst/>
              <a:uLnTx/>
              <a:uFillTx/>
              <a:latin typeface="Arial"/>
              <a:ea typeface="+mn-ea"/>
              <a:cs typeface="+mn-cs"/>
            </a:endParaRPr>
          </a:p>
        </p:txBody>
      </p:sp>
      <p:sp>
        <p:nvSpPr>
          <p:cNvPr id="445" name="CustomShape 4"/>
          <p:cNvSpPr/>
          <p:nvPr/>
        </p:nvSpPr>
        <p:spPr>
          <a:xfrm>
            <a:off x="969714" y="2374954"/>
            <a:ext cx="9823269" cy="1215599"/>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lstStyle/>
          <a:p>
            <a:pPr marL="0" marR="0" lvl="0" indent="0" algn="l" defTabSz="1105875" rtl="0" eaLnBrk="1" fontAlgn="auto" latinLnBrk="0" hangingPunct="1">
              <a:lnSpc>
                <a:spcPct val="100000"/>
              </a:lnSpc>
              <a:spcBef>
                <a:spcPts val="0"/>
              </a:spcBef>
              <a:spcAft>
                <a:spcPts val="0"/>
              </a:spcAft>
              <a:buClrTx/>
              <a:buSzTx/>
              <a:buFontTx/>
              <a:buNone/>
              <a:tabLst/>
              <a:defRPr/>
            </a:pPr>
            <a:r>
              <a:rPr kumimoji="0" lang="cs-CZ" sz="4400" b="0" i="1" u="none" strike="noStrike" kern="1200" cap="none" spc="0" normalizeH="0" baseline="0" noProof="0" dirty="0">
                <a:ln>
                  <a:noFill/>
                </a:ln>
                <a:solidFill>
                  <a:prstClr val="white"/>
                </a:solidFill>
                <a:effectLst/>
                <a:uLnTx/>
                <a:uFillTx/>
                <a:latin typeface="Myriad Pro" panose="020B0503030403020204" charset="0"/>
                <a:ea typeface="+mn-ea"/>
                <a:cs typeface="+mn-cs"/>
              </a:rPr>
              <a:t>Dřívější odchod do starobního důchodu pro osoby vykonávající práce v náročných profesích (zařazených do 3. a 4. kategorie rizika) zákonem.</a:t>
            </a:r>
            <a:endParaRPr kumimoji="0" lang="cs-CZ" sz="4354" b="0" i="1" u="none" strike="noStrike" kern="1200" cap="none" spc="-1" normalizeH="0" baseline="0" noProof="0" dirty="0">
              <a:ln>
                <a:noFill/>
              </a:ln>
              <a:solidFill>
                <a:prstClr val="black"/>
              </a:solidFill>
              <a:effectLst/>
              <a:uLnTx/>
              <a:uFillTx/>
              <a:latin typeface="Myriad Pro" panose="020B0503030403020204" charset="0"/>
              <a:ea typeface="+mn-ea"/>
              <a:cs typeface="+mn-cs"/>
            </a:endParaRPr>
          </a:p>
        </p:txBody>
      </p:sp>
      <p:sp>
        <p:nvSpPr>
          <p:cNvPr id="2" name="TextovéPole 1">
            <a:extLst>
              <a:ext uri="{FF2B5EF4-FFF2-40B4-BE49-F238E27FC236}">
                <a16:creationId xmlns:a16="http://schemas.microsoft.com/office/drawing/2014/main" id="{C124BA35-F7C5-43F1-81F1-F2342A0C69F6}"/>
              </a:ext>
            </a:extLst>
          </p:cNvPr>
          <p:cNvSpPr txBox="1"/>
          <p:nvPr/>
        </p:nvSpPr>
        <p:spPr>
          <a:xfrm>
            <a:off x="10340557" y="1332411"/>
            <a:ext cx="1253869" cy="47089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0000" b="0" i="0" u="none" strike="noStrike" kern="1200" cap="none" spc="0" normalizeH="0" baseline="0" noProof="0" dirty="0">
                <a:ln>
                  <a:noFill/>
                </a:ln>
                <a:solidFill>
                  <a:srgbClr val="FF0000"/>
                </a:solidFill>
                <a:effectLst/>
                <a:uLnTx/>
                <a:uFillTx/>
                <a:latin typeface="Arial" panose="020B0604020202020204"/>
                <a:ea typeface="+mn-ea"/>
                <a:cs typeface="+mn-cs"/>
              </a:rPr>
              <a:t>!</a:t>
            </a:r>
          </a:p>
        </p:txBody>
      </p:sp>
      <p:pic>
        <p:nvPicPr>
          <p:cNvPr id="4" name="Obrázek 2">
            <a:extLst>
              <a:ext uri="{FF2B5EF4-FFF2-40B4-BE49-F238E27FC236}">
                <a16:creationId xmlns:a16="http://schemas.microsoft.com/office/drawing/2014/main" id="{159FCA7A-1FBB-F302-39FA-B3A33A91B150}"/>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7312515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E93222-A36D-4335-8C04-6514849D1DE3}"/>
              </a:ext>
            </a:extLst>
          </p:cNvPr>
          <p:cNvSpPr>
            <a:spLocks noGrp="1"/>
          </p:cNvSpPr>
          <p:nvPr>
            <p:ph type="title"/>
          </p:nvPr>
        </p:nvSpPr>
        <p:spPr>
          <a:xfrm>
            <a:off x="838200" y="2997068"/>
            <a:ext cx="10515600" cy="970189"/>
          </a:xfrm>
        </p:spPr>
        <p:txBody>
          <a:bodyPr>
            <a:normAutofit fontScale="90000"/>
          </a:bodyPr>
          <a:lstStyle/>
          <a:p>
            <a:pPr algn="ctr"/>
            <a:br>
              <a:rPr lang="cs-CZ" dirty="0">
                <a:latin typeface="Myriad Pro" panose="020B0503030403020204" charset="0"/>
              </a:rPr>
            </a:br>
            <a:r>
              <a:rPr lang="cs-CZ" sz="4400" dirty="0"/>
              <a:t>Jak přispíváme k lepšímu životu zaměstnanců a jejich rodin?</a:t>
            </a:r>
            <a:endParaRPr lang="cs-CZ" sz="4400" dirty="0">
              <a:latin typeface="Myriad Pro" panose="020B0503030403020204" charset="0"/>
            </a:endParaRPr>
          </a:p>
        </p:txBody>
      </p:sp>
      <p:pic>
        <p:nvPicPr>
          <p:cNvPr id="3" name="Obrázek 2">
            <a:extLst>
              <a:ext uri="{FF2B5EF4-FFF2-40B4-BE49-F238E27FC236}">
                <a16:creationId xmlns:a16="http://schemas.microsoft.com/office/drawing/2014/main" id="{1393692E-FEE2-416C-B85E-5F436F3692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3764" y="2403159"/>
            <a:ext cx="426668" cy="2045132"/>
          </a:xfrm>
          <a:prstGeom prst="rect">
            <a:avLst/>
          </a:prstGeom>
        </p:spPr>
      </p:pic>
      <p:pic>
        <p:nvPicPr>
          <p:cNvPr id="4" name="Obrázek 3">
            <a:extLst>
              <a:ext uri="{FF2B5EF4-FFF2-40B4-BE49-F238E27FC236}">
                <a16:creationId xmlns:a16="http://schemas.microsoft.com/office/drawing/2014/main" id="{1AF3A4AA-AB05-4407-85A1-4FE5F7AC6C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0283274" y="2406434"/>
            <a:ext cx="464654" cy="2045132"/>
          </a:xfrm>
          <a:prstGeom prst="rect">
            <a:avLst/>
          </a:prstGeom>
        </p:spPr>
      </p:pic>
    </p:spTree>
    <p:extLst>
      <p:ext uri="{BB962C8B-B14F-4D97-AF65-F5344CB8AC3E}">
        <p14:creationId xmlns:p14="http://schemas.microsoft.com/office/powerpoint/2010/main" val="1383370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66B70659-8DEA-44DD-9F2B-A4CB9B628902}"/>
              </a:ext>
            </a:extLst>
          </p:cNvPr>
          <p:cNvSpPr/>
          <p:nvPr/>
        </p:nvSpPr>
        <p:spPr>
          <a:xfrm>
            <a:off x="10398034" y="219456"/>
            <a:ext cx="1489166" cy="217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Nadpis 1">
            <a:extLst>
              <a:ext uri="{FF2B5EF4-FFF2-40B4-BE49-F238E27FC236}">
                <a16:creationId xmlns:a16="http://schemas.microsoft.com/office/drawing/2014/main" id="{2446A6A2-1502-480F-B9D7-8AB71328D727}"/>
              </a:ext>
            </a:extLst>
          </p:cNvPr>
          <p:cNvSpPr>
            <a:spLocks noGrp="1"/>
          </p:cNvSpPr>
          <p:nvPr>
            <p:ph type="title"/>
          </p:nvPr>
        </p:nvSpPr>
        <p:spPr>
          <a:xfrm>
            <a:off x="627017" y="522378"/>
            <a:ext cx="10515600" cy="957404"/>
          </a:xfrm>
        </p:spPr>
        <p:txBody>
          <a:bodyPr>
            <a:normAutofit/>
          </a:bodyPr>
          <a:lstStyle/>
          <a:p>
            <a:r>
              <a:rPr lang="cs-CZ" sz="2400" b="0" cap="all" dirty="0">
                <a:latin typeface="Myriad Pro" panose="020B0503030403020204" charset="0"/>
              </a:rPr>
              <a:t>Počet nových členů odborových svazů </a:t>
            </a:r>
            <a:br>
              <a:rPr lang="cs-CZ" sz="2400" b="0" cap="all" dirty="0">
                <a:latin typeface="Myriad Pro" panose="020B0503030403020204" charset="0"/>
              </a:rPr>
            </a:br>
            <a:r>
              <a:rPr lang="cs-CZ" sz="2400" b="0" cap="all" dirty="0">
                <a:latin typeface="Myriad Pro" panose="020B0503030403020204" charset="0"/>
              </a:rPr>
              <a:t>v rámci ČMKOS (1.7.2017 - 30.6.2021)</a:t>
            </a:r>
          </a:p>
        </p:txBody>
      </p:sp>
      <p:sp>
        <p:nvSpPr>
          <p:cNvPr id="4" name="Zástupný text 3">
            <a:extLst>
              <a:ext uri="{FF2B5EF4-FFF2-40B4-BE49-F238E27FC236}">
                <a16:creationId xmlns:a16="http://schemas.microsoft.com/office/drawing/2014/main" id="{0D9156A2-B17A-4510-8952-62F6C143DBD1}"/>
              </a:ext>
            </a:extLst>
          </p:cNvPr>
          <p:cNvSpPr>
            <a:spLocks noGrp="1"/>
          </p:cNvSpPr>
          <p:nvPr>
            <p:ph type="body" idx="1"/>
          </p:nvPr>
        </p:nvSpPr>
        <p:spPr>
          <a:xfrm>
            <a:off x="274622" y="2361765"/>
            <a:ext cx="11642756" cy="3465259"/>
          </a:xfrm>
        </p:spPr>
        <p:txBody>
          <a:bodyPr>
            <a:normAutofit fontScale="92500" lnSpcReduction="20000"/>
          </a:bodyPr>
          <a:lstStyle/>
          <a:p>
            <a:pPr algn="ctr"/>
            <a:r>
              <a:rPr lang="cs-CZ" sz="25800" b="1" dirty="0">
                <a:solidFill>
                  <a:srgbClr val="FF0000"/>
                </a:solidFill>
                <a:effectLst>
                  <a:outerShdw blurRad="38100" dist="38100" dir="2700000" algn="tl">
                    <a:srgbClr val="000000">
                      <a:alpha val="43137"/>
                    </a:srgbClr>
                  </a:outerShdw>
                </a:effectLst>
                <a:latin typeface="Myriad Pro" panose="020B0503030403020204" charset="0"/>
              </a:rPr>
              <a:t>54 578</a:t>
            </a:r>
          </a:p>
          <a:p>
            <a:pPr algn="ctr"/>
            <a:r>
              <a:rPr lang="cs-CZ" sz="5100" i="1" dirty="0">
                <a:latin typeface="Myriad Pro" panose="020B0503030403020204" charset="0"/>
              </a:rPr>
              <a:t>nových členů</a:t>
            </a:r>
          </a:p>
        </p:txBody>
      </p:sp>
    </p:spTree>
    <p:extLst>
      <p:ext uri="{BB962C8B-B14F-4D97-AF65-F5344CB8AC3E}">
        <p14:creationId xmlns:p14="http://schemas.microsoft.com/office/powerpoint/2010/main" val="3755679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66B70659-8DEA-44DD-9F2B-A4CB9B628902}"/>
              </a:ext>
            </a:extLst>
          </p:cNvPr>
          <p:cNvSpPr/>
          <p:nvPr/>
        </p:nvSpPr>
        <p:spPr>
          <a:xfrm>
            <a:off x="10398034" y="219456"/>
            <a:ext cx="1489166" cy="217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Nadpis 1">
            <a:extLst>
              <a:ext uri="{FF2B5EF4-FFF2-40B4-BE49-F238E27FC236}">
                <a16:creationId xmlns:a16="http://schemas.microsoft.com/office/drawing/2014/main" id="{2446A6A2-1502-480F-B9D7-8AB71328D727}"/>
              </a:ext>
            </a:extLst>
          </p:cNvPr>
          <p:cNvSpPr>
            <a:spLocks noGrp="1"/>
          </p:cNvSpPr>
          <p:nvPr>
            <p:ph type="title"/>
          </p:nvPr>
        </p:nvSpPr>
        <p:spPr>
          <a:xfrm>
            <a:off x="1092332" y="1440937"/>
            <a:ext cx="10515600" cy="957404"/>
          </a:xfrm>
        </p:spPr>
        <p:txBody>
          <a:bodyPr>
            <a:normAutofit fontScale="90000"/>
          </a:bodyPr>
          <a:lstStyle/>
          <a:p>
            <a:pPr algn="ctr"/>
            <a:r>
              <a:rPr lang="cs-CZ" sz="2800" b="0" cap="all" dirty="0"/>
              <a:t>O kolik peněz více získali (v mediánu mzdy) zaměstnanci </a:t>
            </a:r>
            <a:br>
              <a:rPr lang="cs-CZ" sz="2800" b="0" cap="all" dirty="0"/>
            </a:br>
            <a:r>
              <a:rPr lang="cs-CZ" sz="2800" b="0" cap="all" dirty="0"/>
              <a:t>v letech 2018 - 2021 ve </a:t>
            </a:r>
            <a:r>
              <a:rPr lang="cs-CZ" sz="2800" u="sng" cap="all" dirty="0"/>
              <a:t>firmách s odbory </a:t>
            </a:r>
            <a:br>
              <a:rPr lang="cs-CZ" sz="2800" b="0" cap="all" dirty="0"/>
            </a:br>
            <a:r>
              <a:rPr lang="cs-CZ" sz="2800" b="0" cap="all" dirty="0"/>
              <a:t>vyjednávajícími kolektivní smlouvu oproti firmám, </a:t>
            </a:r>
            <a:br>
              <a:rPr lang="cs-CZ" sz="2800" b="0" cap="all" dirty="0"/>
            </a:br>
            <a:r>
              <a:rPr lang="cs-CZ" sz="2800" b="0" cap="all" dirty="0"/>
              <a:t>kde se nevyjednává?</a:t>
            </a:r>
          </a:p>
        </p:txBody>
      </p:sp>
      <p:sp>
        <p:nvSpPr>
          <p:cNvPr id="10" name="TextovéPole 9">
            <a:extLst>
              <a:ext uri="{FF2B5EF4-FFF2-40B4-BE49-F238E27FC236}">
                <a16:creationId xmlns:a16="http://schemas.microsoft.com/office/drawing/2014/main" id="{919E12A0-1E30-45A1-913B-52984E8D30D4}"/>
              </a:ext>
            </a:extLst>
          </p:cNvPr>
          <p:cNvSpPr txBox="1"/>
          <p:nvPr/>
        </p:nvSpPr>
        <p:spPr>
          <a:xfrm>
            <a:off x="413013" y="2525932"/>
            <a:ext cx="11474187" cy="31700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a:ea typeface="+mn-ea"/>
                <a:cs typeface="+mn-cs"/>
              </a:rPr>
              <a:t>+326 520</a:t>
            </a:r>
          </a:p>
        </p:txBody>
      </p:sp>
    </p:spTree>
    <p:extLst>
      <p:ext uri="{BB962C8B-B14F-4D97-AF65-F5344CB8AC3E}">
        <p14:creationId xmlns:p14="http://schemas.microsoft.com/office/powerpoint/2010/main" val="251593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A890FB8-9329-45B9-BFB7-BED07952F5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978653">
            <a:off x="153001" y="230330"/>
            <a:ext cx="4674072" cy="3187330"/>
          </a:xfrm>
          <a:prstGeom prst="rect">
            <a:avLst/>
          </a:prstGeom>
        </p:spPr>
      </p:pic>
      <p:pic>
        <p:nvPicPr>
          <p:cNvPr id="8" name="Obrázek 7">
            <a:extLst>
              <a:ext uri="{FF2B5EF4-FFF2-40B4-BE49-F238E27FC236}">
                <a16:creationId xmlns:a16="http://schemas.microsoft.com/office/drawing/2014/main" id="{31358592-65CC-40FA-9728-C916A5E05C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3986" y="3618104"/>
            <a:ext cx="9227602" cy="2834374"/>
          </a:xfrm>
          <a:prstGeom prst="rect">
            <a:avLst/>
          </a:prstGeom>
        </p:spPr>
      </p:pic>
      <p:pic>
        <p:nvPicPr>
          <p:cNvPr id="11" name="Obrázek 10">
            <a:extLst>
              <a:ext uri="{FF2B5EF4-FFF2-40B4-BE49-F238E27FC236}">
                <a16:creationId xmlns:a16="http://schemas.microsoft.com/office/drawing/2014/main" id="{5CBCCE95-520C-431F-B3B6-C0E44C813B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56442">
            <a:off x="4431323" y="1374217"/>
            <a:ext cx="8031292" cy="1766668"/>
          </a:xfrm>
          <a:prstGeom prst="rect">
            <a:avLst/>
          </a:prstGeom>
        </p:spPr>
      </p:pic>
      <p:sp>
        <p:nvSpPr>
          <p:cNvPr id="13" name="TextovéPole 12">
            <a:extLst>
              <a:ext uri="{FF2B5EF4-FFF2-40B4-BE49-F238E27FC236}">
                <a16:creationId xmlns:a16="http://schemas.microsoft.com/office/drawing/2014/main" id="{A47196BD-9F73-4AFD-A664-5EB4E2A09DB0}"/>
              </a:ext>
            </a:extLst>
          </p:cNvPr>
          <p:cNvSpPr txBox="1"/>
          <p:nvPr/>
        </p:nvSpPr>
        <p:spPr>
          <a:xfrm>
            <a:off x="273882" y="6169393"/>
            <a:ext cx="15948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white"/>
                </a:solidFill>
                <a:effectLst/>
                <a:uLnTx/>
                <a:uFillTx/>
                <a:latin typeface="Arial" panose="020B0604020202020204"/>
                <a:ea typeface="+mn-ea"/>
                <a:cs typeface="+mn-cs"/>
              </a:rPr>
              <a:t>Březen 2022</a:t>
            </a:r>
          </a:p>
        </p:txBody>
      </p:sp>
      <p:pic>
        <p:nvPicPr>
          <p:cNvPr id="3" name="Obrázek 2">
            <a:extLst>
              <a:ext uri="{FF2B5EF4-FFF2-40B4-BE49-F238E27FC236}">
                <a16:creationId xmlns:a16="http://schemas.microsoft.com/office/drawing/2014/main" id="{A064799C-23E5-F8E9-8483-B02F9BA9CD6F}"/>
              </a:ext>
            </a:extLst>
          </p:cNvPr>
          <p:cNvPicPr/>
          <p:nvPr/>
        </p:nvPicPr>
        <p:blipFill>
          <a:blip r:embed="rId5"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2772302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2">
            <a:extLst>
              <a:ext uri="{FF2B5EF4-FFF2-40B4-BE49-F238E27FC236}">
                <a16:creationId xmlns:a16="http://schemas.microsoft.com/office/drawing/2014/main" id="{54AEF3E4-F896-8848-B1B3-B4D2AF38F957}"/>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
        <p:nvSpPr>
          <p:cNvPr id="7" name="TextovéPole 6">
            <a:extLst>
              <a:ext uri="{FF2B5EF4-FFF2-40B4-BE49-F238E27FC236}">
                <a16:creationId xmlns:a16="http://schemas.microsoft.com/office/drawing/2014/main" id="{A704F207-78BC-F828-88AA-EC640C801966}"/>
              </a:ext>
            </a:extLst>
          </p:cNvPr>
          <p:cNvSpPr txBox="1"/>
          <p:nvPr/>
        </p:nvSpPr>
        <p:spPr>
          <a:xfrm>
            <a:off x="301362" y="1861587"/>
            <a:ext cx="11589275" cy="3016210"/>
          </a:xfrm>
          <a:prstGeom prst="rect">
            <a:avLst/>
          </a:prstGeom>
          <a:noFill/>
        </p:spPr>
        <p:txBody>
          <a:bodyPr wrap="square">
            <a:spAutoFit/>
          </a:bodyPr>
          <a:lstStyle/>
          <a:p>
            <a:endParaRPr lang="cs-CZ" sz="2800" dirty="0">
              <a:latin typeface="Myriad Pro" panose="020B0503030403020204" charset="0"/>
            </a:endParaRPr>
          </a:p>
          <a:p>
            <a:pPr algn="ctr"/>
            <a:r>
              <a:rPr lang="cs-CZ" sz="5400" i="1" dirty="0">
                <a:latin typeface="Myriad Pro" panose="020B0503030403020204" charset="0"/>
              </a:rPr>
              <a:t>Děkujeme, </a:t>
            </a:r>
          </a:p>
          <a:p>
            <a:pPr algn="ctr"/>
            <a:r>
              <a:rPr lang="cs-CZ" sz="5400" i="1" dirty="0">
                <a:latin typeface="Myriad Pro" panose="020B0503030403020204" charset="0"/>
              </a:rPr>
              <a:t>že bojujete za lepší život pro lidi.</a:t>
            </a:r>
          </a:p>
          <a:p>
            <a:pPr algn="ctr"/>
            <a:endParaRPr lang="cs-CZ" sz="5400" i="1" dirty="0">
              <a:latin typeface="Myriad Pro" panose="020B0503030403020204" charset="0"/>
            </a:endParaRPr>
          </a:p>
        </p:txBody>
      </p:sp>
    </p:spTree>
    <p:extLst>
      <p:ext uri="{BB962C8B-B14F-4D97-AF65-F5344CB8AC3E}">
        <p14:creationId xmlns:p14="http://schemas.microsoft.com/office/powerpoint/2010/main" val="131524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10;&#10;Popis byl vytvořen automaticky">
            <a:extLst>
              <a:ext uri="{FF2B5EF4-FFF2-40B4-BE49-F238E27FC236}">
                <a16:creationId xmlns:a16="http://schemas.microsoft.com/office/drawing/2014/main" id="{B21634E2-05F4-88A9-CEAE-491F8B3A72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084" y="1181283"/>
            <a:ext cx="10472619" cy="4408392"/>
          </a:xfrm>
          <a:prstGeom prst="rect">
            <a:avLst/>
          </a:prstGeom>
        </p:spPr>
      </p:pic>
    </p:spTree>
    <p:extLst>
      <p:ext uri="{BB962C8B-B14F-4D97-AF65-F5344CB8AC3E}">
        <p14:creationId xmlns:p14="http://schemas.microsoft.com/office/powerpoint/2010/main" val="3172135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662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78D1F322-90DE-4460-BF16-D94678E2E8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967" y="238155"/>
            <a:ext cx="8284535" cy="2479376"/>
          </a:xfrm>
          <a:prstGeom prst="rect">
            <a:avLst/>
          </a:prstGeom>
        </p:spPr>
      </p:pic>
      <p:pic>
        <p:nvPicPr>
          <p:cNvPr id="5" name="Obrázek 2">
            <a:extLst>
              <a:ext uri="{FF2B5EF4-FFF2-40B4-BE49-F238E27FC236}">
                <a16:creationId xmlns:a16="http://schemas.microsoft.com/office/drawing/2014/main" id="{54AEF3E4-F896-8848-B1B3-B4D2AF38F957}"/>
              </a:ext>
            </a:extLst>
          </p:cNvPr>
          <p:cNvPicPr/>
          <p:nvPr/>
        </p:nvPicPr>
        <p:blipFill>
          <a:blip r:embed="rId3"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pic>
        <p:nvPicPr>
          <p:cNvPr id="4" name="Obrázek 3">
            <a:extLst>
              <a:ext uri="{FF2B5EF4-FFF2-40B4-BE49-F238E27FC236}">
                <a16:creationId xmlns:a16="http://schemas.microsoft.com/office/drawing/2014/main" id="{FCF672BC-542F-0D16-117C-BCE7D98129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12445">
            <a:off x="744280" y="3102248"/>
            <a:ext cx="10378164" cy="3233989"/>
          </a:xfrm>
          <a:prstGeom prst="rect">
            <a:avLst/>
          </a:prstGeom>
        </p:spPr>
      </p:pic>
      <p:pic>
        <p:nvPicPr>
          <p:cNvPr id="11" name="Obrázek 10">
            <a:extLst>
              <a:ext uri="{FF2B5EF4-FFF2-40B4-BE49-F238E27FC236}">
                <a16:creationId xmlns:a16="http://schemas.microsoft.com/office/drawing/2014/main" id="{1F82A863-0EEC-3AED-EFDE-32099681C7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629" y="2488594"/>
            <a:ext cx="2524457" cy="597505"/>
          </a:xfrm>
          <a:prstGeom prst="rect">
            <a:avLst/>
          </a:prstGeom>
        </p:spPr>
      </p:pic>
      <p:pic>
        <p:nvPicPr>
          <p:cNvPr id="14" name="Obrázek 13">
            <a:extLst>
              <a:ext uri="{FF2B5EF4-FFF2-40B4-BE49-F238E27FC236}">
                <a16:creationId xmlns:a16="http://schemas.microsoft.com/office/drawing/2014/main" id="{74E1AC49-3B16-3E2B-6C2F-E26F6A8747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9642" y="5464001"/>
            <a:ext cx="5062870" cy="1244968"/>
          </a:xfrm>
          <a:prstGeom prst="rect">
            <a:avLst/>
          </a:prstGeom>
        </p:spPr>
      </p:pic>
      <p:pic>
        <p:nvPicPr>
          <p:cNvPr id="16" name="Obrázek 15">
            <a:extLst>
              <a:ext uri="{FF2B5EF4-FFF2-40B4-BE49-F238E27FC236}">
                <a16:creationId xmlns:a16="http://schemas.microsoft.com/office/drawing/2014/main" id="{4B545AF9-5F79-5F14-A63E-E5A27ACBC2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68386" y="4997303"/>
            <a:ext cx="2580765" cy="382440"/>
          </a:xfrm>
          <a:prstGeom prst="rect">
            <a:avLst/>
          </a:prstGeom>
        </p:spPr>
      </p:pic>
      <p:pic>
        <p:nvPicPr>
          <p:cNvPr id="21" name="Obrázek 20">
            <a:extLst>
              <a:ext uri="{FF2B5EF4-FFF2-40B4-BE49-F238E27FC236}">
                <a16:creationId xmlns:a16="http://schemas.microsoft.com/office/drawing/2014/main" id="{5818B9B6-C450-EF4B-BBE8-BC0BE6ECD32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41588" y="2565889"/>
            <a:ext cx="1428750" cy="442913"/>
          </a:xfrm>
          <a:prstGeom prst="rect">
            <a:avLst/>
          </a:prstGeom>
        </p:spPr>
      </p:pic>
    </p:spTree>
    <p:extLst>
      <p:ext uri="{BB962C8B-B14F-4D97-AF65-F5344CB8AC3E}">
        <p14:creationId xmlns:p14="http://schemas.microsoft.com/office/powerpoint/2010/main" val="340066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2">
            <a:extLst>
              <a:ext uri="{FF2B5EF4-FFF2-40B4-BE49-F238E27FC236}">
                <a16:creationId xmlns:a16="http://schemas.microsoft.com/office/drawing/2014/main" id="{54AEF3E4-F896-8848-B1B3-B4D2AF38F957}"/>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pic>
        <p:nvPicPr>
          <p:cNvPr id="10" name="Obrázek 9">
            <a:extLst>
              <a:ext uri="{FF2B5EF4-FFF2-40B4-BE49-F238E27FC236}">
                <a16:creationId xmlns:a16="http://schemas.microsoft.com/office/drawing/2014/main" id="{A519972F-B104-BF44-F752-D736539BB1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44023"/>
            <a:ext cx="12192000" cy="1606785"/>
          </a:xfrm>
          <a:prstGeom prst="rect">
            <a:avLst/>
          </a:prstGeom>
        </p:spPr>
      </p:pic>
      <p:pic>
        <p:nvPicPr>
          <p:cNvPr id="13" name="Obrázek 12">
            <a:extLst>
              <a:ext uri="{FF2B5EF4-FFF2-40B4-BE49-F238E27FC236}">
                <a16:creationId xmlns:a16="http://schemas.microsoft.com/office/drawing/2014/main" id="{58AD3D24-D8B0-62AD-DBAB-ED467B8462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0727" y="5497215"/>
            <a:ext cx="1533303" cy="396544"/>
          </a:xfrm>
          <a:prstGeom prst="rect">
            <a:avLst/>
          </a:prstGeom>
        </p:spPr>
      </p:pic>
      <p:pic>
        <p:nvPicPr>
          <p:cNvPr id="17" name="Obrázek 16">
            <a:extLst>
              <a:ext uri="{FF2B5EF4-FFF2-40B4-BE49-F238E27FC236}">
                <a16:creationId xmlns:a16="http://schemas.microsoft.com/office/drawing/2014/main" id="{07944020-EC6C-6906-903F-0C8025618F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214" y="376574"/>
            <a:ext cx="10838487" cy="3303870"/>
          </a:xfrm>
          <a:prstGeom prst="rect">
            <a:avLst/>
          </a:prstGeom>
        </p:spPr>
      </p:pic>
      <p:pic>
        <p:nvPicPr>
          <p:cNvPr id="19" name="Obrázek 18">
            <a:extLst>
              <a:ext uri="{FF2B5EF4-FFF2-40B4-BE49-F238E27FC236}">
                <a16:creationId xmlns:a16="http://schemas.microsoft.com/office/drawing/2014/main" id="{645F99BF-950F-CBD2-2760-967D8F8D02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7288" y="3513368"/>
            <a:ext cx="1428750" cy="442913"/>
          </a:xfrm>
          <a:prstGeom prst="rect">
            <a:avLst/>
          </a:prstGeom>
        </p:spPr>
      </p:pic>
    </p:spTree>
    <p:extLst>
      <p:ext uri="{BB962C8B-B14F-4D97-AF65-F5344CB8AC3E}">
        <p14:creationId xmlns:p14="http://schemas.microsoft.com/office/powerpoint/2010/main" val="723279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6CF01D-CD4C-FBA5-F8C4-DDBEED87240B}"/>
              </a:ext>
            </a:extLst>
          </p:cNvPr>
          <p:cNvSpPr>
            <a:spLocks noGrp="1"/>
          </p:cNvSpPr>
          <p:nvPr>
            <p:ph type="title"/>
          </p:nvPr>
        </p:nvSpPr>
        <p:spPr>
          <a:xfrm>
            <a:off x="390953" y="292910"/>
            <a:ext cx="10292576" cy="1206500"/>
          </a:xfrm>
        </p:spPr>
        <p:txBody>
          <a:bodyPr>
            <a:normAutofit/>
          </a:bodyPr>
          <a:lstStyle/>
          <a:p>
            <a:pPr algn="ctr"/>
            <a:r>
              <a:rPr lang="cs-CZ" sz="3600" dirty="0">
                <a:latin typeface="Myriad Pro" panose="020B0503030403020204" charset="0"/>
              </a:rPr>
              <a:t>Jedna z nejvyšších inflací v EU je především </a:t>
            </a:r>
            <a:br>
              <a:rPr lang="cs-CZ" sz="3600" dirty="0">
                <a:latin typeface="Myriad Pro" panose="020B0503030403020204" charset="0"/>
              </a:rPr>
            </a:br>
            <a:r>
              <a:rPr lang="cs-CZ" sz="3600" dirty="0">
                <a:latin typeface="Myriad Pro" panose="020B0503030403020204" charset="0"/>
              </a:rPr>
              <a:t>vizitkou nečinnosti vlády (červenec 2022)</a:t>
            </a:r>
          </a:p>
        </p:txBody>
      </p:sp>
      <p:graphicFrame>
        <p:nvGraphicFramePr>
          <p:cNvPr id="4" name="Zástupný obsah 3">
            <a:extLst>
              <a:ext uri="{FF2B5EF4-FFF2-40B4-BE49-F238E27FC236}">
                <a16:creationId xmlns:a16="http://schemas.microsoft.com/office/drawing/2014/main" id="{A2FBCE26-DDD7-4D6A-8F10-EB815C1B6C97}"/>
              </a:ext>
            </a:extLst>
          </p:cNvPr>
          <p:cNvGraphicFramePr>
            <a:graphicFrameLocks noGrp="1"/>
          </p:cNvGraphicFramePr>
          <p:nvPr>
            <p:ph idx="1"/>
            <p:extLst>
              <p:ext uri="{D42A27DB-BD31-4B8C-83A1-F6EECF244321}">
                <p14:modId xmlns:p14="http://schemas.microsoft.com/office/powerpoint/2010/main" val="1776673234"/>
              </p:ext>
            </p:extLst>
          </p:nvPr>
        </p:nvGraphicFramePr>
        <p:xfrm>
          <a:off x="0" y="1571624"/>
          <a:ext cx="12192000" cy="5286375"/>
        </p:xfrm>
        <a:graphic>
          <a:graphicData uri="http://schemas.openxmlformats.org/drawingml/2006/chart">
            <c:chart xmlns:c="http://schemas.openxmlformats.org/drawingml/2006/chart" xmlns:r="http://schemas.openxmlformats.org/officeDocument/2006/relationships" r:id="rId2"/>
          </a:graphicData>
        </a:graphic>
      </p:graphicFrame>
      <p:pic>
        <p:nvPicPr>
          <p:cNvPr id="5" name="Obrázek 2">
            <a:extLst>
              <a:ext uri="{FF2B5EF4-FFF2-40B4-BE49-F238E27FC236}">
                <a16:creationId xmlns:a16="http://schemas.microsoft.com/office/drawing/2014/main" id="{C3CCDF72-A30A-35B5-20EA-FFB595968062}"/>
              </a:ext>
            </a:extLst>
          </p:cNvPr>
          <p:cNvPicPr/>
          <p:nvPr/>
        </p:nvPicPr>
        <p:blipFill>
          <a:blip r:embed="rId3"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Tree>
    <p:extLst>
      <p:ext uri="{BB962C8B-B14F-4D97-AF65-F5344CB8AC3E}">
        <p14:creationId xmlns:p14="http://schemas.microsoft.com/office/powerpoint/2010/main" val="332982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2">
            <a:extLst>
              <a:ext uri="{FF2B5EF4-FFF2-40B4-BE49-F238E27FC236}">
                <a16:creationId xmlns:a16="http://schemas.microsoft.com/office/drawing/2014/main" id="{54AEF3E4-F896-8848-B1B3-B4D2AF38F957}"/>
              </a:ext>
            </a:extLst>
          </p:cNvPr>
          <p:cNvPicPr/>
          <p:nvPr/>
        </p:nvPicPr>
        <p:blipFill>
          <a:blip r:embed="rId2" cstate="screen">
            <a:extLst>
              <a:ext uri="{28A0092B-C50C-407E-A947-70E740481C1C}">
                <a14:useLocalDpi xmlns:a14="http://schemas.microsoft.com/office/drawing/2010/main"/>
              </a:ext>
            </a:extLst>
          </a:blip>
          <a:stretch/>
        </p:blipFill>
        <p:spPr>
          <a:xfrm>
            <a:off x="11037379" y="353669"/>
            <a:ext cx="763668" cy="1084983"/>
          </a:xfrm>
          <a:prstGeom prst="rect">
            <a:avLst/>
          </a:prstGeom>
          <a:ln>
            <a:noFill/>
          </a:ln>
        </p:spPr>
      </p:pic>
      <p:sp>
        <p:nvSpPr>
          <p:cNvPr id="6" name="TextovéPole 5">
            <a:extLst>
              <a:ext uri="{FF2B5EF4-FFF2-40B4-BE49-F238E27FC236}">
                <a16:creationId xmlns:a16="http://schemas.microsoft.com/office/drawing/2014/main" id="{CFB28A72-050C-9EC8-720B-6D5A665EB07C}"/>
              </a:ext>
            </a:extLst>
          </p:cNvPr>
          <p:cNvSpPr txBox="1"/>
          <p:nvPr/>
        </p:nvSpPr>
        <p:spPr>
          <a:xfrm>
            <a:off x="4981354" y="6448647"/>
            <a:ext cx="1387549" cy="3827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white"/>
                </a:solidFill>
                <a:effectLst/>
                <a:uLnTx/>
                <a:uFillTx/>
                <a:latin typeface="Arial" panose="020B0604020202020204"/>
                <a:ea typeface="+mn-ea"/>
                <a:cs typeface="+mn-cs"/>
              </a:rPr>
              <a:t>Zdroj: ČSÚ</a:t>
            </a:r>
          </a:p>
        </p:txBody>
      </p:sp>
      <p:sp>
        <p:nvSpPr>
          <p:cNvPr id="7" name="Šipka: doprava 6">
            <a:extLst>
              <a:ext uri="{FF2B5EF4-FFF2-40B4-BE49-F238E27FC236}">
                <a16:creationId xmlns:a16="http://schemas.microsoft.com/office/drawing/2014/main" id="{8463E3C9-2B46-96E3-9B5E-6466A6ABD604}"/>
              </a:ext>
            </a:extLst>
          </p:cNvPr>
          <p:cNvSpPr/>
          <p:nvPr/>
        </p:nvSpPr>
        <p:spPr>
          <a:xfrm rot="1466695">
            <a:off x="8254241" y="2729562"/>
            <a:ext cx="1334386"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ovéPole 7">
            <a:extLst>
              <a:ext uri="{FF2B5EF4-FFF2-40B4-BE49-F238E27FC236}">
                <a16:creationId xmlns:a16="http://schemas.microsoft.com/office/drawing/2014/main" id="{F928096A-355C-2DBA-4D51-3866FDCD99B6}"/>
              </a:ext>
            </a:extLst>
          </p:cNvPr>
          <p:cNvSpPr txBox="1"/>
          <p:nvPr/>
        </p:nvSpPr>
        <p:spPr>
          <a:xfrm>
            <a:off x="6545045" y="1481830"/>
            <a:ext cx="167385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black"/>
                </a:solidFill>
                <a:effectLst/>
                <a:uLnTx/>
                <a:uFillTx/>
                <a:latin typeface="Arial" panose="020B0604020202020204"/>
                <a:ea typeface="+mn-ea"/>
                <a:cs typeface="+mn-cs"/>
              </a:rPr>
              <a:t>Únor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black"/>
                </a:solidFill>
                <a:effectLst/>
                <a:uLnTx/>
                <a:uFillTx/>
                <a:latin typeface="Arial" panose="020B0604020202020204"/>
                <a:ea typeface="+mn-ea"/>
                <a:cs typeface="+mn-cs"/>
              </a:rPr>
              <a:t>11,2%</a:t>
            </a:r>
          </a:p>
        </p:txBody>
      </p:sp>
      <p:graphicFrame>
        <p:nvGraphicFramePr>
          <p:cNvPr id="2" name="Graf 1">
            <a:extLst>
              <a:ext uri="{FF2B5EF4-FFF2-40B4-BE49-F238E27FC236}">
                <a16:creationId xmlns:a16="http://schemas.microsoft.com/office/drawing/2014/main" id="{2DAD0C0F-1260-4833-9C2A-1F6ECA7B1442}"/>
              </a:ext>
            </a:extLst>
          </p:cNvPr>
          <p:cNvGraphicFramePr/>
          <p:nvPr>
            <p:extLst>
              <p:ext uri="{D42A27DB-BD31-4B8C-83A1-F6EECF244321}">
                <p14:modId xmlns:p14="http://schemas.microsoft.com/office/powerpoint/2010/main" val="2045191713"/>
              </p:ext>
            </p:extLst>
          </p:nvPr>
        </p:nvGraphicFramePr>
        <p:xfrm>
          <a:off x="240300" y="896160"/>
          <a:ext cx="10515600" cy="5560829"/>
        </p:xfrm>
        <a:graphic>
          <a:graphicData uri="http://schemas.openxmlformats.org/drawingml/2006/chart">
            <c:chart xmlns:c="http://schemas.openxmlformats.org/drawingml/2006/chart" xmlns:r="http://schemas.openxmlformats.org/officeDocument/2006/relationships" r:id="rId3"/>
          </a:graphicData>
        </a:graphic>
      </p:graphicFrame>
      <p:sp>
        <p:nvSpPr>
          <p:cNvPr id="4" name="Nadpis 1">
            <a:extLst>
              <a:ext uri="{FF2B5EF4-FFF2-40B4-BE49-F238E27FC236}">
                <a16:creationId xmlns:a16="http://schemas.microsoft.com/office/drawing/2014/main" id="{852BECDB-83BE-1210-C9FE-07C1FEFA4FBA}"/>
              </a:ext>
            </a:extLst>
          </p:cNvPr>
          <p:cNvSpPr txBox="1">
            <a:spLocks/>
          </p:cNvSpPr>
          <p:nvPr/>
        </p:nvSpPr>
        <p:spPr>
          <a:xfrm>
            <a:off x="0" y="365125"/>
            <a:ext cx="109728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cs-CZ" sz="3600" dirty="0">
                <a:latin typeface="Myriad Pro" panose="020B0503030403020204" charset="0"/>
              </a:rPr>
              <a:t>Vývoj inflace v ČR </a:t>
            </a:r>
          </a:p>
          <a:p>
            <a:pPr algn="ctr"/>
            <a:r>
              <a:rPr lang="cs-CZ" sz="3600" dirty="0">
                <a:latin typeface="Myriad Pro" panose="020B0503030403020204" charset="0"/>
              </a:rPr>
              <a:t>od ledna 2018 do července 2022</a:t>
            </a:r>
          </a:p>
        </p:txBody>
      </p:sp>
      <p:sp>
        <p:nvSpPr>
          <p:cNvPr id="9" name="TextovéPole 8">
            <a:extLst>
              <a:ext uri="{FF2B5EF4-FFF2-40B4-BE49-F238E27FC236}">
                <a16:creationId xmlns:a16="http://schemas.microsoft.com/office/drawing/2014/main" id="{65768FD9-325C-3800-D211-DC3AE78058F5}"/>
              </a:ext>
            </a:extLst>
          </p:cNvPr>
          <p:cNvSpPr txBox="1"/>
          <p:nvPr/>
        </p:nvSpPr>
        <p:spPr>
          <a:xfrm>
            <a:off x="6700537" y="2269210"/>
            <a:ext cx="1518364" cy="461665"/>
          </a:xfrm>
          <a:prstGeom prst="rect">
            <a:avLst/>
          </a:prstGeom>
          <a:noFill/>
        </p:spPr>
        <p:txBody>
          <a:bodyPr wrap="none" rtlCol="0">
            <a:spAutoFit/>
          </a:bodyPr>
          <a:lstStyle/>
          <a:p>
            <a:r>
              <a:rPr lang="cs-CZ" sz="2400" dirty="0">
                <a:latin typeface="Myriad Pro" panose="020B0503030403020204" charset="0"/>
              </a:rPr>
              <a:t>Únor 2022</a:t>
            </a:r>
          </a:p>
        </p:txBody>
      </p:sp>
    </p:spTree>
    <p:extLst>
      <p:ext uri="{BB962C8B-B14F-4D97-AF65-F5344CB8AC3E}">
        <p14:creationId xmlns:p14="http://schemas.microsoft.com/office/powerpoint/2010/main" val="803118082"/>
      </p:ext>
    </p:extLst>
  </p:cSld>
  <p:clrMapOvr>
    <a:masterClrMapping/>
  </p:clrMapOvr>
</p:sld>
</file>

<file path=ppt/theme/theme1.xml><?xml version="1.0" encoding="utf-8"?>
<a:theme xmlns:a="http://schemas.openxmlformats.org/drawingml/2006/main" name="Vlnk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D65BCF8259B524CB941814A146F8AAB" ma:contentTypeVersion="23" ma:contentTypeDescription="Vytvoří nový dokument" ma:contentTypeScope="" ma:versionID="350be85fab8989a0f54250b34977c9af">
  <xsd:schema xmlns:xsd="http://www.w3.org/2001/XMLSchema" xmlns:xs="http://www.w3.org/2001/XMLSchema" xmlns:p="http://schemas.microsoft.com/office/2006/metadata/properties" xmlns:ns2="672ea110-740f-4f3e-9fd6-378f142f854f" xmlns:ns3="da24d2f4-a7e5-4adf-802f-a16158bace9a" targetNamespace="http://schemas.microsoft.com/office/2006/metadata/properties" ma:root="true" ma:fieldsID="fd57616e6e16e593c33a612700ee82f7" ns2:_="" ns3:_="">
    <xsd:import namespace="672ea110-740f-4f3e-9fd6-378f142f854f"/>
    <xsd:import namespace="da24d2f4-a7e5-4adf-802f-a16158bace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_Flow_SignoffStatus"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ea110-740f-4f3e-9fd6-378f142f8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Flow_SignoffStatus" ma:index="17" nillable="true" ma:displayName="Stav odsouhlasení" ma:internalName="Stav_x0020_odsouhlasen_x00ed_">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Značky obrázků" ma:readOnly="false" ma:fieldId="{5cf76f15-5ced-4ddc-b409-7134ff3c332f}" ma:taxonomyMulti="true" ma:sspId="7359cd2a-4e8b-4c09-9a72-77b5b2dc00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24d2f4-a7e5-4adf-802f-a16158bace9a" elementFormDefault="qualified">
    <xsd:import namespace="http://schemas.microsoft.com/office/2006/documentManagement/types"/>
    <xsd:import namespace="http://schemas.microsoft.com/office/infopath/2007/PartnerControls"/>
    <xsd:element name="SharedWithUsers" ma:index="15"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dílené s podrobnostmi" ma:internalName="SharedWithDetails" ma:readOnly="true">
      <xsd:simpleType>
        <xsd:restriction base="dms:Note">
          <xsd:maxLength value="255"/>
        </xsd:restriction>
      </xsd:simpleType>
    </xsd:element>
    <xsd:element name="TaxCatchAll" ma:index="22" nillable="true" ma:displayName="Taxonomy Catch All Column" ma:hidden="true" ma:list="{8d8a1c7d-4389-4123-b72b-4b7e74150c45}" ma:internalName="TaxCatchAll" ma:showField="CatchAllData" ma:web="da24d2f4-a7e5-4adf-802f-a16158bace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a24d2f4-a7e5-4adf-802f-a16158bace9a" xsi:nil="true"/>
    <lcf76f155ced4ddcb4097134ff3c332f xmlns="672ea110-740f-4f3e-9fd6-378f142f854f">
      <Terms xmlns="http://schemas.microsoft.com/office/infopath/2007/PartnerControls"/>
    </lcf76f155ced4ddcb4097134ff3c332f>
    <_Flow_SignoffStatus xmlns="672ea110-740f-4f3e-9fd6-378f142f854f" xsi:nil="true"/>
  </documentManagement>
</p:properties>
</file>

<file path=customXml/itemProps1.xml><?xml version="1.0" encoding="utf-8"?>
<ds:datastoreItem xmlns:ds="http://schemas.openxmlformats.org/officeDocument/2006/customXml" ds:itemID="{CCDE3522-CB98-4D1E-91CF-09A9C7A7D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2ea110-740f-4f3e-9fd6-378f142f854f"/>
    <ds:schemaRef ds:uri="da24d2f4-a7e5-4adf-802f-a16158bace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AF8976-9247-4079-8498-94F97706C22D}">
  <ds:schemaRefs>
    <ds:schemaRef ds:uri="http://schemas.microsoft.com/sharepoint/v3/contenttype/forms"/>
  </ds:schemaRefs>
</ds:datastoreItem>
</file>

<file path=customXml/itemProps3.xml><?xml version="1.0" encoding="utf-8"?>
<ds:datastoreItem xmlns:ds="http://schemas.openxmlformats.org/officeDocument/2006/customXml" ds:itemID="{93250F6F-8023-4A04-B885-01BAC65A2A1E}">
  <ds:schemaRefs>
    <ds:schemaRef ds:uri="http://schemas.microsoft.com/office/2006/metadata/properties"/>
    <ds:schemaRef ds:uri="http://schemas.microsoft.com/office/infopath/2007/PartnerControls"/>
    <ds:schemaRef ds:uri="672ea110-740f-4f3e-9fd6-378f142f854f"/>
    <ds:schemaRef ds:uri="549303c0-f2ad-4156-a8cb-d754ea7b1089"/>
    <ds:schemaRef ds:uri="a667c24e-f830-4a35-ab06-ca111970a4d3"/>
    <ds:schemaRef ds:uri="da24d2f4-a7e5-4adf-802f-a16158bace9a"/>
  </ds:schemaRefs>
</ds:datastoreItem>
</file>

<file path=docProps/app.xml><?xml version="1.0" encoding="utf-8"?>
<Properties xmlns="http://schemas.openxmlformats.org/officeDocument/2006/extended-properties" xmlns:vt="http://schemas.openxmlformats.org/officeDocument/2006/docPropsVTypes">
  <Template>Office Theme</Template>
  <TotalTime>10003</TotalTime>
  <Words>1788</Words>
  <Application>Microsoft Office PowerPoint</Application>
  <PresentationFormat>Širokoúhlá obrazovka</PresentationFormat>
  <Paragraphs>261</Paragraphs>
  <Slides>52</Slides>
  <Notes>11</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52</vt:i4>
      </vt:variant>
    </vt:vector>
  </HeadingPairs>
  <TitlesOfParts>
    <vt:vector size="59" baseType="lpstr">
      <vt:lpstr>Myriad Pro</vt:lpstr>
      <vt:lpstr>Arial</vt:lpstr>
      <vt:lpstr>Symbol</vt:lpstr>
      <vt:lpstr>Wingdings</vt:lpstr>
      <vt:lpstr>Calibri</vt:lpstr>
      <vt:lpstr>Vlnky</vt:lpstr>
      <vt:lpstr>1_Office Theme</vt:lpstr>
      <vt:lpstr>Prezentace aplikace PowerPoint</vt:lpstr>
      <vt:lpstr>Prezentace aplikace PowerPoint</vt:lpstr>
      <vt:lpstr> Ceny, energie, dopady, …</vt:lpstr>
      <vt:lpstr>Prezentace aplikace PowerPoint</vt:lpstr>
      <vt:lpstr>Prezentace aplikace PowerPoint</vt:lpstr>
      <vt:lpstr>Prezentace aplikace PowerPoint</vt:lpstr>
      <vt:lpstr>Prezentace aplikace PowerPoint</vt:lpstr>
      <vt:lpstr>Jedna z nejvyšších inflací v EU je především  vizitkou nečinnosti vlády (červenec 2022)</vt:lpstr>
      <vt:lpstr>Prezentace aplikace PowerPoint</vt:lpstr>
      <vt:lpstr>Inflace by se v příštím měla podle prognózy ČNB  o něco  zmírnit…</vt:lpstr>
      <vt:lpstr>Ceny v roce 2023 však rozhodně neklesnou.  Dále budou stoupat!</vt:lpstr>
      <vt:lpstr>V ČR platíme  za elektřinu reálně 4x více než ve Švýcarsku!</vt:lpstr>
      <vt:lpstr>Prezentace aplikace PowerPoint</vt:lpstr>
      <vt:lpstr>Česká vláda věnuje na odstranění dopadů inflace nejméně prostředků z celé EU! (Zdroj: Bruegel)</vt:lpstr>
      <vt:lpstr>Prezentace aplikace PowerPoint</vt:lpstr>
      <vt:lpstr>Prezentace aplikace PowerPoint</vt:lpstr>
      <vt:lpstr>Co navrhuje a požaduje ČMKOS?    </vt:lpstr>
      <vt:lpstr>Nechceme po vládě nic jiného, než to, co běžně dělají jiné země EU a mají výsledky!</vt:lpstr>
      <vt:lpstr>Požadujeme po vládě skutečný boj proti inflaci a jejím důsledkům  </vt:lpstr>
      <vt:lpstr>Požadujeme na vládě skutečný boj proti inflaci a jejím důsledkům a ne jen sliby</vt:lpstr>
      <vt:lpstr>  Mzdy a platy</vt:lpstr>
      <vt:lpstr>Reálné mzdy a platy v letech  2022-2023 poklesnou minimálně o 10 %!</vt:lpstr>
      <vt:lpstr>Prezentace aplikace PowerPoint</vt:lpstr>
      <vt:lpstr>Politika státu směřuje k regulaci mezd</vt:lpstr>
      <vt:lpstr>Politika státu směřuje k regulaci mezd</vt:lpstr>
      <vt:lpstr>Nechceme zůstat zemí levné práce!</vt:lpstr>
      <vt:lpstr>Prezentace aplikace PowerPoint</vt:lpstr>
      <vt:lpstr>Prezentace aplikace PowerPoint</vt:lpstr>
      <vt:lpstr>Prezentace aplikace PowerPoint</vt:lpstr>
      <vt:lpstr>Mzdová železná opona stále existuje.   18 let od vstupu do EU  a 32 let  od sametové revoluce v ČR jsme daleko od zemí EU 15.</vt:lpstr>
      <vt:lpstr>Prezentace aplikace PowerPoint</vt:lpstr>
      <vt:lpstr>Prezentace aplikace PowerPoint</vt:lpstr>
      <vt:lpstr> Požadavek ČMKOS  na výši minimální mzdy</vt:lpstr>
      <vt:lpstr>Minimální mzda v EU  k 1. lednu 2022 (nominálně v €)</vt:lpstr>
      <vt:lpstr>Minimální mzda  k 1. lednu 2022  (v paritě kupní síly)</vt:lpstr>
      <vt:lpstr>Prezentace aplikace PowerPoint</vt:lpstr>
      <vt:lpstr>Prezentace aplikace PowerPoint</vt:lpstr>
      <vt:lpstr>Minimální mzda a hranice chudoby 2011 - 2021</vt:lpstr>
      <vt:lpstr>Zachování minimální mzdy na současné úrovni znamená její reálný pokles o 16,5 % </vt:lpstr>
      <vt:lpstr>Prezentace aplikace PowerPoint</vt:lpstr>
      <vt:lpstr> Pracovní doba</vt:lpstr>
      <vt:lpstr>Prezentace aplikace PowerPoint</vt:lpstr>
      <vt:lpstr>Prezentace aplikace PowerPoint</vt:lpstr>
      <vt:lpstr> Důchodový věk těžce pracujících zaměstnanců</vt:lpstr>
      <vt:lpstr>Prezentace aplikace PowerPoint</vt:lpstr>
      <vt:lpstr>Prezentace aplikace PowerPoint</vt:lpstr>
      <vt:lpstr> Jak přispíváme k lepšímu životu zaměstnanců a jejich rodin?</vt:lpstr>
      <vt:lpstr>Počet nových členů odborových svazů  v rámci ČMKOS (1.7.2017 - 30.6.2021)</vt:lpstr>
      <vt:lpstr>O kolik peněz více získali (v mediánu mzdy) zaměstnanci  v letech 2018 - 2021 ve firmách s odbory  vyjednávajícími kolektivní smlouvu oproti firmám,  kde se nevyjednává?</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ČMKOS</dc:title>
  <dc:creator>ČMKOS</dc:creator>
  <cp:lastModifiedBy>Procházka Václav</cp:lastModifiedBy>
  <cp:revision>263</cp:revision>
  <dcterms:created xsi:type="dcterms:W3CDTF">2018-06-25T08:24:59Z</dcterms:created>
  <dcterms:modified xsi:type="dcterms:W3CDTF">2022-09-06T08:40:15Z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0x0101000B082A784646E540B3110313F6B98980</vt:lpwstr>
  </property>
  <property fmtid="{D5CDD505-2E9C-101B-9397-08002B2CF9AE}" pid="3" name="MediaServiceImageTags">
    <vt:lpwstr/>
  </property>
</Properties>
</file>