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1" r:id="rId5"/>
    <p:sldId id="262" r:id="rId6"/>
    <p:sldId id="342" r:id="rId7"/>
    <p:sldId id="343" r:id="rId8"/>
    <p:sldId id="265" r:id="rId9"/>
    <p:sldId id="345" r:id="rId10"/>
    <p:sldId id="346" r:id="rId11"/>
    <p:sldId id="266" r:id="rId12"/>
    <p:sldId id="267" r:id="rId13"/>
    <p:sldId id="269" r:id="rId14"/>
    <p:sldId id="344" r:id="rId15"/>
    <p:sldId id="268" r:id="rId1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A6"/>
    <a:srgbClr val="0089CF"/>
    <a:srgbClr val="FDB813"/>
    <a:srgbClr val="F5821F"/>
    <a:srgbClr val="00A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D13D6-94A1-4104-8605-F2EE07A4A92D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B548F-15CD-4A7A-94C7-7AD3A6A351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37346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9B32C-81FB-42C3-A009-D4650ECD5696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E4F17-70F8-4F77-B10D-DB059F9181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1063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60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04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6CC0-6A6B-403D-8F23-198E28499EC6}" type="datetime1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93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FA79-8AE0-4749-8BEB-A6095CD6C302}" type="datetime1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76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1427-E797-4E0D-98F6-18B55807E55F}" type="datetime1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05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F499-AC2D-4761-9A50-3EC3F6AE43FF}" type="datetime1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46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3E48-E845-4850-A30D-06AC756F0D25}" type="datetime1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0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E9844-65E7-4154-90C5-1D9355B65682}" type="datetime1">
              <a:rPr lang="cs-CZ" smtClean="0"/>
              <a:t>14.11.2022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24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00BD-EA61-4C65-8AE8-81D05E350B07}" type="datetime1">
              <a:rPr lang="cs-CZ" smtClean="0"/>
              <a:t>14.11.2022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75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50A91-2ADD-4A98-8BAF-FE70D4E0386F}" type="datetime1">
              <a:rPr lang="cs-CZ" smtClean="0"/>
              <a:t>14.11.2022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78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E830-F088-4056-85D8-60693AD90B2C}" type="datetime1">
              <a:rPr lang="cs-CZ" smtClean="0"/>
              <a:t>14.11.2022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96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FF77-D4C2-4C59-81BF-EB095ECE37C1}" type="datetime1">
              <a:rPr lang="cs-CZ" smtClean="0"/>
              <a:t>14.11.2022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1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6A21-A3E5-4264-8FEE-A4986F209855}" type="datetime1">
              <a:rPr lang="cs-CZ" smtClean="0"/>
              <a:t>14.11.2022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01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25564-E57E-413E-9652-70FAC4F3B2B8}" type="datetime1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55221-BCB7-4A5E-A25B-3197CEAFE0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41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zech-presidency.consilium.europa.eu/media/hynhehby/cz-pres-cultural-events-25-10.pdf" TargetMode="External"/><Relationship Id="rId2" Type="http://schemas.openxmlformats.org/officeDocument/2006/relationships/hyperlink" Target="https://prostaforum.uzi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92"/>
          <a:stretch/>
        </p:blipFill>
        <p:spPr>
          <a:xfrm>
            <a:off x="8725125" y="0"/>
            <a:ext cx="3555101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0367" y="425668"/>
            <a:ext cx="9044683" cy="1943140"/>
          </a:xfrm>
        </p:spPr>
        <p:txBody>
          <a:bodyPr>
            <a:normAutofit/>
          </a:bodyPr>
          <a:lstStyle/>
          <a:p>
            <a:pPr algn="l"/>
            <a:br>
              <a:rPr lang="cs-CZ" sz="3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endParaRPr lang="cs-CZ" sz="3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58226" y="1882415"/>
            <a:ext cx="7488964" cy="30931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5400" dirty="0">
                <a:latin typeface="Cy" panose="02000000000000000000" pitchFamily="50" charset="0"/>
              </a:rPr>
              <a:t>Naplňování priorit </a:t>
            </a:r>
          </a:p>
          <a:p>
            <a:pPr>
              <a:lnSpc>
                <a:spcPct val="100000"/>
              </a:lnSpc>
            </a:pPr>
            <a:r>
              <a:rPr lang="cs-CZ" sz="5400" dirty="0">
                <a:latin typeface="Cy" panose="02000000000000000000" pitchFamily="50" charset="0"/>
              </a:rPr>
              <a:t>MZČR během CZ PRES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61B979D-020D-47E1-ABCE-B66666D001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67" y="5497489"/>
            <a:ext cx="3097896" cy="136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055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9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Konference II.</a:t>
            </a:r>
            <a:endParaRPr lang="cs-CZ" sz="3600" dirty="0">
              <a:latin typeface="Cy" panose="02000000000000000000" pitchFamily="50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617792"/>
            <a:ext cx="10515600" cy="360666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Konference k tématu dostupnosti léčby vzácných onemocnění: „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Towards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 New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European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Policy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Framework: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Building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Future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Together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Rare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Diseases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“ 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25. - 26. října v Praze </a:t>
            </a:r>
          </a:p>
          <a:p>
            <a:pPr>
              <a:lnSpc>
                <a:spcPct val="100000"/>
              </a:lnSpc>
            </a:pPr>
            <a:r>
              <a:rPr lang="cs-CZ" sz="16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Cíl: shoda na budoucích prioritách v oblasti vzácných onemocnění a výzva k tvorbě Evropského akčního plánu</a:t>
            </a:r>
            <a:endParaRPr lang="cs-CZ" sz="2200" b="1" dirty="0">
              <a:solidFill>
                <a:srgbClr val="0054A6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cs-CZ" sz="2200" dirty="0">
              <a:solidFill>
                <a:srgbClr val="0054A6"/>
              </a:solidFill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Konference k očkování: „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Vaccination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en-US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Building 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P</a:t>
            </a:r>
            <a:r>
              <a:rPr lang="en-US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ublic</a:t>
            </a:r>
            <a:r>
              <a:rPr lang="en-US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T</a:t>
            </a:r>
            <a:r>
              <a:rPr lang="en-US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rust as a 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P</a:t>
            </a:r>
            <a:r>
              <a:rPr lang="en-US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athway</a:t>
            </a:r>
            <a:r>
              <a:rPr lang="en-US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V</a:t>
            </a:r>
            <a:r>
              <a:rPr lang="en-US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accine</a:t>
            </a:r>
            <a:r>
              <a:rPr lang="en-US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A</a:t>
            </a:r>
            <a:r>
              <a:rPr lang="en-US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cceptance</a:t>
            </a:r>
            <a:r>
              <a:rPr lang="en-US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“ 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21. - 22. listopadu v Praze </a:t>
            </a:r>
          </a:p>
          <a:p>
            <a:pPr>
              <a:lnSpc>
                <a:spcPct val="100000"/>
              </a:lnSpc>
            </a:pPr>
            <a:r>
              <a:rPr lang="cs-CZ" sz="16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Cíl: zhodnocení zkušeností získaných během pandemie covid-19; odmítání očkování a vliv desinformací; výzkum a vývoj nových vakcín  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000" dirty="0">
              <a:solidFill>
                <a:srgbClr val="0054A6"/>
              </a:solidFill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74" y="5432293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42B926F-99F5-4E69-A787-DB76AD021D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2" y="5314975"/>
            <a:ext cx="3097896" cy="13605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545146E-D859-46C6-B946-D53C81ADE2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988233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Akce pod záštitou CZ PRES</a:t>
            </a:r>
            <a:endParaRPr lang="cs-CZ" sz="3600" dirty="0">
              <a:latin typeface="Cy" panose="02000000000000000000" pitchFamily="50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617792"/>
            <a:ext cx="10515600" cy="360666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Další zdravotní konference pořádané pod záštitou českého předsednictví a MZ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Konference k novorozeneckému screeningu (Brno) 23. 7.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Konference k duševnímu zdraví (Brusel) 14. 11.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2"/>
              </a:rPr>
              <a:t>Konference ke screeningu rakoviny prostaty (Praha) 24. 11.</a:t>
            </a:r>
            <a:endParaRPr lang="cs-CZ" sz="1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Brain </a:t>
            </a:r>
            <a:r>
              <a:rPr lang="en-US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Health</a:t>
            </a:r>
            <a:r>
              <a:rPr lang="cs-CZ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(Brusel) 8. 12.</a:t>
            </a:r>
          </a:p>
          <a:p>
            <a:pPr>
              <a:lnSpc>
                <a:spcPct val="100000"/>
              </a:lnSpc>
            </a:pPr>
            <a:endParaRPr lang="cs-CZ" sz="1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+ mnoho dalších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Informace o doprovodných akcích jsou dostupné na oficiálním webu CZ PRES: </a:t>
            </a:r>
            <a:r>
              <a:rPr lang="cs-CZ" sz="18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3"/>
              </a:rPr>
              <a:t>eu2022.cz</a:t>
            </a:r>
            <a:endParaRPr lang="cs-CZ" sz="1800" b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74" y="5432293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42B926F-99F5-4E69-A787-DB76AD021D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2" y="5314975"/>
            <a:ext cx="3097896" cy="13605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545146E-D859-46C6-B946-D53C81ADE2E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4047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Geometrická konstrukce zlatého řezu :: ME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B1B8B0B-BD13-4B0F-91D9-0AC1CA0C6CB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154" y="2458461"/>
            <a:ext cx="8539379" cy="3750261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0BA4172D-2732-4CE1-8200-7762FEA0C5E7}"/>
              </a:ext>
            </a:extLst>
          </p:cNvPr>
          <p:cNvSpPr txBox="1"/>
          <p:nvPr/>
        </p:nvSpPr>
        <p:spPr>
          <a:xfrm>
            <a:off x="1925426" y="1368809"/>
            <a:ext cx="8341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Cy" panose="02000000000000000000" pitchFamily="50" charset="0"/>
              </a:rPr>
              <a:t>Děkujeme za pozornost</a:t>
            </a:r>
            <a:endParaRPr lang="cs-CZ" sz="4800" dirty="0">
              <a:latin typeface="Cy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7751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268518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Legislativní návrhy 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199" y="1400415"/>
            <a:ext cx="10693893" cy="492048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Nařízení k Evropskému prostoru pro zdravotní data (EHDS)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Cílem nařízení je: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ustanovit jednotný evropský prostor pro sdílení zdravotních údajů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nastavit právní rámec a podpořit výstavbu infrastruktury pro výměnu zdravotních údajů pro primární využití </a:t>
            </a:r>
            <a:r>
              <a:rPr lang="cs-CZ" sz="1500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(využití za účelem poskytování zdravotní péče)</a:t>
            </a:r>
            <a:r>
              <a:rPr lang="cs-CZ" sz="1600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stejně jako pro sekundární využití</a:t>
            </a:r>
            <a:r>
              <a:rPr lang="cs-CZ" sz="1600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1500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(využití pro účely výzkumu, inovací, tvorby politik, personalizované péče atd.)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zlepšit přístup jednotlivce ke svým zdravotním údajům včetně posílení kontroly nad jejich využitím</a:t>
            </a:r>
          </a:p>
          <a:p>
            <a:pPr>
              <a:lnSpc>
                <a:spcPct val="100000"/>
              </a:lnSpc>
            </a:pPr>
            <a:endParaRPr lang="cs-CZ" sz="2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00B05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CZ PRES připravilo kompromisní znění II. a III. kapitoly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sz="1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2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 předsednictví</a:t>
            </a:r>
            <a:r>
              <a:rPr lang="cs-CZ" sz="22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předložit na Radě EPSCO zprávu o pokroku </a:t>
            </a:r>
            <a:b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endParaRPr lang="cs-CZ" sz="19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CB87670-C2CD-40F2-9661-886EDAF86E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497489"/>
            <a:ext cx="3097896" cy="136051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602C424-7880-4E69-B9DC-C2F0A2CD4A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73684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223083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Legislativní návrhy 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452037"/>
            <a:ext cx="10515600" cy="46469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Návrh nařízení ke krvi, tkáním a buňkám (BTC)</a:t>
            </a:r>
          </a:p>
          <a:p>
            <a:pPr>
              <a:lnSpc>
                <a:spcPct val="100000"/>
              </a:lnSpc>
            </a:pPr>
            <a:r>
              <a:rPr lang="cs-CZ" sz="2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Cílem nařízení je: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pokrýt celou oblast BTC, která byla nově rozšířena o další části, jako je například mateřské mléko či lékařsky asistovanou reprodukci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posílit bezpečnost pro dárce a příjemce BTC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posílit odolnost sektoru na základě většího prostoru pro inovace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200" dirty="0">
                <a:solidFill>
                  <a:srgbClr val="00B05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CZ PRES projednalo přehled 70 definic, ke kterému připravilo kompromisní návrh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6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2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 předsednictví</a:t>
            </a:r>
            <a:r>
              <a:rPr lang="cs-CZ" sz="22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předložit na Radě EPSCO zprávu o pokroku </a:t>
            </a:r>
            <a:b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endParaRPr lang="cs-CZ" dirty="0">
              <a:solidFill>
                <a:srgbClr val="0054A6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CB87670-C2CD-40F2-9661-886EDAF86E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497489"/>
            <a:ext cx="3097896" cy="136051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602C424-7880-4E69-B9DC-C2F0A2CD4A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2934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Legislativní návrhy 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548142"/>
            <a:ext cx="10515600" cy="426673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6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Revize Směrnice o ochraně zaměstnanců před riziky spojenými s expozicí azbestu při práci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Cílem revize směrnice je: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snížit limitní hodnoty expozice azbestu o desetinásobek, tedy na 0,01 vlákna na cm</a:t>
            </a:r>
            <a:r>
              <a:rPr lang="cs-CZ" sz="1800" baseline="300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3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zajistit dostupnost aktuálních a vědecky osvědčených metod pro měření koncentrace vláken ve vzduchu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upřesnit definici azbestu, jakožto vláknitého silikátu, klasifikovaného jako karcinogen, aby se předešlo nejasnostem a rozdílnému výkladu směrnice a nařízení o klasifikaci, označování a balení látek a směsí (1272/2008)</a:t>
            </a:r>
          </a:p>
          <a:p>
            <a:pPr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 předsednictví</a:t>
            </a:r>
            <a:r>
              <a:rPr lang="cs-CZ" sz="24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přijetí obecného přístupu na Radě EPSCO </a:t>
            </a:r>
            <a:r>
              <a:rPr lang="cs-CZ" sz="2400" b="1" i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(část zaměstnanost a sociální politika)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200" dirty="0">
              <a:solidFill>
                <a:srgbClr val="0054A6"/>
              </a:solidFill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CB87670-C2CD-40F2-9661-886EDAF86E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497489"/>
            <a:ext cx="3097896" cy="136051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602C424-7880-4E69-B9DC-C2F0A2CD4A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6594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Nelegislativní návrhy a priority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419913"/>
            <a:ext cx="10515600" cy="412351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cs-CZ" sz="1600" dirty="0">
              <a:solidFill>
                <a:srgbClr val="0054A6"/>
              </a:solidFill>
              <a:latin typeface="Cy" panose="02000000000000000000" pitchFamily="50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r>
              <a:rPr lang="cs-CZ" sz="26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Revize doporučení Rady ke screeningům onkologických onemocnění </a:t>
            </a:r>
          </a:p>
          <a:p>
            <a:pPr>
              <a:lnSpc>
                <a:spcPct val="120000"/>
              </a:lnSpc>
            </a:pPr>
            <a:r>
              <a:rPr lang="cs-CZ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Cílem revize doporučení je: 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sz="1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úprava věkových kategorií tří stávajících screeningových programů (screening rakoviny prsu, děložního čípku a tlustého střeva) 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sz="1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doplnění o tři nové screeningové programy (screening rakoviny prostaty, plic a žaludku)</a:t>
            </a:r>
          </a:p>
          <a:p>
            <a:pPr lvl="1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sz="1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reflexe nejnovějších vědeckých poznatků a metod vyšetření</a:t>
            </a:r>
          </a:p>
          <a:p>
            <a:pPr>
              <a:lnSpc>
                <a:spcPct val="120000"/>
              </a:lnSpc>
            </a:pPr>
            <a:r>
              <a:rPr lang="cs-CZ" sz="24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 předsednictví</a:t>
            </a:r>
            <a:r>
              <a:rPr lang="cs-CZ" sz="24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schválení na Radě EPSCO</a:t>
            </a:r>
          </a:p>
          <a:p>
            <a:pPr marL="0" indent="0">
              <a:buNone/>
            </a:pPr>
            <a:endParaRPr lang="cs-CZ" sz="1600" dirty="0">
              <a:highlight>
                <a:srgbClr val="FFFF00"/>
              </a:highlight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cs-CZ" sz="1600" dirty="0">
              <a:highlight>
                <a:srgbClr val="FFFF00"/>
              </a:highlight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endParaRPr lang="cs-CZ" sz="1600" dirty="0">
              <a:highlight>
                <a:srgbClr val="FFFF00"/>
              </a:highlight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D4CC152-7818-4A62-9AD1-06454BEBE4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2" y="5314975"/>
            <a:ext cx="3097896" cy="13605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D2318D4-318A-46E2-9B77-93D3735348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37668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Nelegislativní návrhy a priority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96922" y="1594082"/>
            <a:ext cx="10950515" cy="3720894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cs-CZ" sz="20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Posílení role EU v oblasti zdraví na mezinárodní úrovni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Během CZ PRES započala vyjednávání nového mezinárodního instrumentu pro prevenci a reakci na pandemie, tzv. 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pandemické úmluvy 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také změn 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Mezinárodních zdravotnických předpisů (2005)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CZ PRES prosazuje ustanovení 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neformálního kooperačního mechanismu 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(</a:t>
            </a:r>
            <a:r>
              <a:rPr lang="cs-CZ" sz="1800" dirty="0" err="1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Informal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1800" dirty="0" err="1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Cooperation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1800" dirty="0" err="1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Mechanism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ICM) mezi skupinami zdravotních diplomatů, kteří působí při 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WHO v Ženevě 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při EU v Bruselu 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ústředími členských států, jakož i s unijními institucemi, aby docházelo k efektivní výměně informací v reálném čase</a:t>
            </a:r>
          </a:p>
          <a:p>
            <a:pPr algn="just"/>
            <a:r>
              <a:rPr lang="cs-CZ" sz="1800" b="1" dirty="0">
                <a:solidFill>
                  <a:srgbClr val="FF0000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 předsednictví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CZ PRES společně s EK budou na jednání Rady EPSCO dne 9. prosince informovat o vyjednávání v kontextu 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pandemické úmluvy 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 změn 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Mezinárodních zdravotnických předpisů (2005)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Případně EK podá informace o </a:t>
            </a:r>
            <a:r>
              <a:rPr lang="cs-CZ" sz="1800" b="1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revizi Strategie EU pro globální zdraví</a:t>
            </a:r>
            <a:r>
              <a:rPr lang="cs-CZ" sz="18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kterou vydá ve formě Sdělení. Materializace Strategie by měla proběhnout ve formě závěrů Rady, které by mělo dojednat SE PRES</a:t>
            </a:r>
            <a:endParaRPr lang="cs-CZ" sz="1600" dirty="0">
              <a:highlight>
                <a:srgbClr val="FFFF00"/>
              </a:highlight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endParaRPr lang="cs-CZ" sz="1600" dirty="0">
              <a:highlight>
                <a:srgbClr val="FFFF00"/>
              </a:highlight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D4CC152-7818-4A62-9AD1-06454BEBE4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2" y="5314975"/>
            <a:ext cx="3097896" cy="13605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D2318D4-318A-46E2-9B77-93D3735348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544" y="0"/>
            <a:ext cx="34424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1737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Nelegislativní návrhy a priority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96923" y="1594081"/>
            <a:ext cx="10515600" cy="3865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Závěry Rady k očkování </a:t>
            </a:r>
          </a:p>
          <a:p>
            <a:pPr>
              <a:lnSpc>
                <a:spcPct val="120000"/>
              </a:lnSpc>
            </a:pPr>
            <a:r>
              <a:rPr lang="cs-CZ" sz="20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CZ PRES vypracovalo návrh závěrů Rady k očkování jako nejefektivnějšího nástroje prevence</a:t>
            </a:r>
          </a:p>
          <a:p>
            <a:pPr>
              <a:lnSpc>
                <a:spcPct val="120000"/>
              </a:lnSpc>
            </a:pPr>
            <a:r>
              <a:rPr lang="cs-CZ" sz="20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Závěry Rady zdůrazňují důležitost komunikace a nutnost využití zkušeností získaných během </a:t>
            </a:r>
            <a:r>
              <a:rPr lang="cs-CZ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pandemie</a:t>
            </a:r>
            <a:r>
              <a:rPr lang="cs-CZ" sz="2000" dirty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covid-19</a:t>
            </a:r>
          </a:p>
          <a:p>
            <a:pPr>
              <a:lnSpc>
                <a:spcPct val="120000"/>
              </a:lnSpc>
            </a:pPr>
            <a:r>
              <a:rPr lang="cs-CZ" sz="2000" b="1" dirty="0">
                <a:solidFill>
                  <a:srgbClr val="FF000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Cíl předsednictví: </a:t>
            </a:r>
            <a:r>
              <a:rPr lang="cs-CZ" sz="2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přijetí</a:t>
            </a:r>
            <a:r>
              <a:rPr lang="cs-CZ" sz="2000" b="1" dirty="0">
                <a:solidFill>
                  <a:srgbClr val="00B050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0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na Radě EPSCO</a:t>
            </a:r>
            <a:endParaRPr lang="cs-CZ" sz="2000" b="1" dirty="0">
              <a:solidFill>
                <a:srgbClr val="FF0000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cs-CZ" sz="1600" dirty="0">
              <a:highlight>
                <a:srgbClr val="FFFF00"/>
              </a:highlight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0" indent="0">
              <a:buNone/>
            </a:pPr>
            <a:endParaRPr lang="cs-CZ" sz="1600" dirty="0">
              <a:highlight>
                <a:srgbClr val="FFFF00"/>
              </a:highlight>
              <a:latin typeface="Cy" panose="02000000000000000000" pitchFamily="50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D4CC152-7818-4A62-9AD1-06454BEBE4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2" y="5314975"/>
            <a:ext cx="3097896" cy="13605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D2318D4-318A-46E2-9B77-93D3735348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6521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Jednání na úrovni ministrů</a:t>
            </a:r>
            <a:endParaRPr lang="cs-CZ" sz="3600" dirty="0">
              <a:latin typeface="Cy" panose="02000000000000000000" pitchFamily="50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76629" y="1711398"/>
            <a:ext cx="10515600" cy="371780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Neformální jednání ministrů zdravotnictví </a:t>
            </a:r>
          </a:p>
          <a:p>
            <a:pPr>
              <a:lnSpc>
                <a:spcPct val="100000"/>
              </a:lnSpc>
            </a:pPr>
            <a:r>
              <a:rPr lang="cs-CZ" sz="17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Proběhlo 6. - 7. září v Praze </a:t>
            </a:r>
          </a:p>
          <a:p>
            <a:pPr>
              <a:lnSpc>
                <a:spcPct val="100000"/>
              </a:lnSpc>
            </a:pPr>
            <a:r>
              <a:rPr lang="cs-CZ" sz="17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Témata: </a:t>
            </a:r>
          </a:p>
          <a:p>
            <a:pPr lvl="1">
              <a:lnSpc>
                <a:spcPct val="100000"/>
              </a:lnSpc>
            </a:pPr>
            <a:r>
              <a:rPr lang="cs-CZ" sz="17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Pomoc zdravotnímu systému na Ukrajině</a:t>
            </a:r>
          </a:p>
          <a:p>
            <a:pPr lvl="1">
              <a:lnSpc>
                <a:spcPct val="100000"/>
              </a:lnSpc>
            </a:pPr>
            <a:r>
              <a:rPr lang="cs-CZ" sz="17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Debata o budoucnosti očkování</a:t>
            </a:r>
          </a:p>
          <a:p>
            <a:pPr lvl="1">
              <a:lnSpc>
                <a:spcPct val="100000"/>
              </a:lnSpc>
            </a:pPr>
            <a:r>
              <a:rPr lang="cs-CZ" sz="17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Debata o onkologii a dalším postupu při plnění Evropského plánu boje proti rakovině</a:t>
            </a:r>
          </a:p>
          <a:p>
            <a:pPr lvl="1">
              <a:lnSpc>
                <a:spcPct val="100000"/>
              </a:lnSpc>
            </a:pPr>
            <a:r>
              <a:rPr lang="cs-CZ" sz="17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Jednání s výrobci vakcín proti covid-19 a opičím neštovicím (pořádala EK na okraj neformálního jednání ministrů)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000" dirty="0">
              <a:solidFill>
                <a:srgbClr val="0054A6"/>
              </a:solidFill>
              <a:latin typeface="Cy" panose="02000000000000000000" pitchFamily="50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Rada ministrů zdravotnictví EPSCO</a:t>
            </a:r>
          </a:p>
          <a:p>
            <a:pPr>
              <a:lnSpc>
                <a:spcPct val="100000"/>
              </a:lnSpc>
            </a:pPr>
            <a:r>
              <a:rPr lang="cs-CZ" sz="17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9. prosince v Bruselu </a:t>
            </a:r>
          </a:p>
          <a:p>
            <a:pPr>
              <a:lnSpc>
                <a:spcPct val="100000"/>
              </a:lnSpc>
            </a:pPr>
            <a:r>
              <a:rPr lang="cs-CZ" sz="17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Veškeré legislativní i nelegislativní materiály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04" y="5543428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6532F7A-E8BD-4CB4-B965-D1340C81FA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2" y="5314975"/>
            <a:ext cx="3097896" cy="13605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9CED58C-5296-4082-9FF2-0BD20F9CA6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27895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Konference I.</a:t>
            </a:r>
            <a:endParaRPr lang="cs-CZ" sz="3600" dirty="0">
              <a:latin typeface="Cy" panose="02000000000000000000" pitchFamily="50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46590" y="1516601"/>
            <a:ext cx="10515600" cy="397246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Konference k tématu onkologie „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Modern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Cancer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Control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Saving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Lives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through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Smart </a:t>
            </a:r>
            <a:r>
              <a:rPr lang="cs-CZ" sz="2200" dirty="0" err="1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Solutions</a:t>
            </a:r>
            <a:r>
              <a:rPr lang="cs-CZ" sz="2200" dirty="0">
                <a:solidFill>
                  <a:srgbClr val="0054A6"/>
                </a:solidFill>
                <a:latin typeface="Cy" panose="02000000000000000000" pitchFamily="50" charset="0"/>
                <a:ea typeface="Open Sans Light" panose="020B0306030504020204" pitchFamily="34" charset="0"/>
                <a:cs typeface="Open Sans Light" panose="020B0306030504020204" pitchFamily="34" charset="0"/>
              </a:rPr>
              <a:t>“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13. - 14. července v Brně </a:t>
            </a:r>
          </a:p>
          <a:p>
            <a:pPr>
              <a:lnSpc>
                <a:spcPct val="100000"/>
              </a:lnSpc>
            </a:pPr>
            <a:r>
              <a:rPr lang="cs-CZ" sz="16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Byla schválena výzva ke zrychlení implementace Evropského plánu boje proti rakovině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74" y="5432293"/>
            <a:ext cx="707051" cy="90360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42B926F-99F5-4E69-A787-DB76AD021D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62" y="5314975"/>
            <a:ext cx="3097896" cy="136051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2E55322-6354-4F85-83DA-55C2F92453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932" y="0"/>
            <a:ext cx="3434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13348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28afefe-e8ea-42a7-97a6-9b0a9cec71a5">
      <Terms xmlns="http://schemas.microsoft.com/office/infopath/2007/PartnerControls"/>
    </lcf76f155ced4ddcb4097134ff3c332f>
    <TaxCatchAll xmlns="febbf18c-0139-47d6-b102-97191c65856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B97D0E443AE5743ACB6C5DD2A182C1A" ma:contentTypeVersion="10" ma:contentTypeDescription="Vytvoří nový dokument" ma:contentTypeScope="" ma:versionID="9cc6c51cc67d3e3a3f18617404b7b5bd">
  <xsd:schema xmlns:xsd="http://www.w3.org/2001/XMLSchema" xmlns:xs="http://www.w3.org/2001/XMLSchema" xmlns:p="http://schemas.microsoft.com/office/2006/metadata/properties" xmlns:ns2="e28afefe-e8ea-42a7-97a6-9b0a9cec71a5" xmlns:ns3="febbf18c-0139-47d6-b102-97191c658564" targetNamespace="http://schemas.microsoft.com/office/2006/metadata/properties" ma:root="true" ma:fieldsID="6b932462cdd061a2725b6e116d853f16" ns2:_="" ns3:_="">
    <xsd:import namespace="e28afefe-e8ea-42a7-97a6-9b0a9cec71a5"/>
    <xsd:import namespace="febbf18c-0139-47d6-b102-97191c6585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afefe-e8ea-42a7-97a6-9b0a9cec71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878b1145-2734-4df0-b252-269a63a620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bf18c-0139-47d6-b102-97191c65856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bc2b303-16ad-4b0b-afaf-e3bc42fc28bc}" ma:internalName="TaxCatchAll" ma:showField="CatchAllData" ma:web="febbf18c-0139-47d6-b102-97191c6585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8BC29D-DB23-4FBE-8361-96CF1D5BDA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61AB11-8177-4353-8496-B10207293233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febbf18c-0139-47d6-b102-97191c658564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e28afefe-e8ea-42a7-97a6-9b0a9cec71a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F2B1367-A862-48CD-AF1E-8ADDFF256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8afefe-e8ea-42a7-97a6-9b0a9cec71a5"/>
    <ds:schemaRef ds:uri="febbf18c-0139-47d6-b102-97191c6585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3371</TotalTime>
  <Words>834</Words>
  <Application>Microsoft Office PowerPoint</Application>
  <PresentationFormat>Širokoúhlá obrazovka</PresentationFormat>
  <Paragraphs>84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Cy</vt:lpstr>
      <vt:lpstr>Open Sans Light</vt:lpstr>
      <vt:lpstr>Motiv Office</vt:lpstr>
      <vt:lpstr> </vt:lpstr>
      <vt:lpstr>Legislativní návrhy </vt:lpstr>
      <vt:lpstr>Legislativní návrhy </vt:lpstr>
      <vt:lpstr>Legislativní návrhy </vt:lpstr>
      <vt:lpstr>Nelegislativní návrhy a priority</vt:lpstr>
      <vt:lpstr>Nelegislativní návrhy a priority</vt:lpstr>
      <vt:lpstr>Nelegislativní návrhy a priority</vt:lpstr>
      <vt:lpstr>Jednání na úrovni ministrů</vt:lpstr>
      <vt:lpstr>Konference I.</vt:lpstr>
      <vt:lpstr>Konference II.</vt:lpstr>
      <vt:lpstr>Akce pod záštitou CZ PRES</vt:lpstr>
      <vt:lpstr>Prezentace aplikace PowerPoint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Sklenářová Barbora</dc:creator>
  <cp:lastModifiedBy>Karásková Karolina, Mgr.</cp:lastModifiedBy>
  <cp:revision>175</cp:revision>
  <cp:lastPrinted>2022-06-17T06:51:21Z</cp:lastPrinted>
  <dcterms:created xsi:type="dcterms:W3CDTF">2022-03-24T14:31:58Z</dcterms:created>
  <dcterms:modified xsi:type="dcterms:W3CDTF">2022-11-14T09:22:35Z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0x010100BB97D0E443AE5743ACB6C5DD2A182C1A</vt:lpwstr>
  </property>
</Properties>
</file>