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378" r:id="rId3"/>
    <p:sldId id="372" r:id="rId4"/>
    <p:sldId id="373" r:id="rId5"/>
    <p:sldId id="259" r:id="rId6"/>
    <p:sldId id="367" r:id="rId7"/>
    <p:sldId id="368" r:id="rId8"/>
    <p:sldId id="272" r:id="rId9"/>
    <p:sldId id="377" r:id="rId10"/>
    <p:sldId id="374" r:id="rId11"/>
    <p:sldId id="375" r:id="rId12"/>
    <p:sldId id="376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5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A28D9-1CC8-4500-9CC9-525A1C5D4728}" type="datetimeFigureOut">
              <a:rPr lang="cs-CZ" smtClean="0"/>
              <a:t>24.04.2024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B13A2-8F80-446D-9B35-731CB1D59B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01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3A521D-611C-135C-0450-AA944A3A6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179448-F782-B5C2-4231-B6F51D81D5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0F7FE5-CD7D-F91A-1339-D09EA935F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 a 9. 4.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22EFD96-5E8F-9C15-33E0-96CDDA218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VR OSZSP ČR duben 2024 http://www.zdravotnickeodbory.cz/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C0CDA8-B684-4F31-09B3-A2EA4C1E7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375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748AE-D340-9B92-B648-1AE4D42E5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9B15F28-527A-D471-CB76-D29C012980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988E50-F1D6-A0E6-B78C-DCB9E92E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 a 9. 4.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29F4D5-441C-950C-B1F9-1156168C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VR OSZSP ČR duben 2024 http://www.zdravotnickeodbory.cz/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DEB2F0-5DA9-2CB7-2A3B-66FA83A41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906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49E24BF-823D-E806-3936-400210FFB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05D74DA-A28E-F687-2A64-C1251E975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8BD1A8-4558-ABD2-A3A7-25D23FD9B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 a 9. 4.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76AE74-F06D-9253-B6E9-B53B35D14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VR OSZSP ČR duben 2024 http://www.zdravotnickeodbory.cz/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12A466-E426-705F-B6E6-5C4166B57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524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9B0635-C398-C5C4-4D70-E8FA6EBB1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3BAA50-751A-4A15-62B1-25B14DBDC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BA18D1-2E96-F423-E787-EA77CCC0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 a 9. 4.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F66926-AC79-CDE6-3074-3EAB98751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VR OSZSP ČR duben 2024 http://www.zdravotnickeodbory.cz/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51160D-1785-43AD-188C-AC91569B3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22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D60FC-4657-DCBE-E9B1-31AAF6463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1D1753-B288-0F5A-6A5F-09C2BBF9D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C93941-9EEE-1057-02EB-DACC79E27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 a 9. 4.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95ACF3-D0D2-3614-81F3-D5915FB8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VR OSZSP ČR duben 2024 http://www.zdravotnickeodbory.cz/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3B2F50-FB9F-55CA-4BCB-1AF140D6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2915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D02193-A8C6-94BD-1394-DCC5D6289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5C96C0-6101-A124-AADA-DD0C33706A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1C355FA-C1D1-58BD-8C73-3C3BE0818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8D7D4F-C0A3-6CFA-CDA1-2382C1F2A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 a 9. 4. 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793A33-FD1E-2824-2F29-954714BC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VR OSZSP ČR duben 2024 http://www.zdravotnickeodbory.cz/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CC3A35-55F6-50A9-3A35-F44067607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008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F398CE-1731-3CFB-87F3-80F27AAE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D9E2BDA-1B43-D017-4CEC-9F5F6731D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CD169AA-3655-08F9-018E-2B30461539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E3CA3B5-2DF4-5B7D-AC23-46AD60AE41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4FEA1AB-1B8C-67E6-9AE3-636FD60B5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1196761-DC9D-B2D0-34E1-85DCB517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 a 9. 4. 2024</a:t>
            </a: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94D1630-FC6D-F398-EEB9-502369B6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VR OSZSP ČR duben 2024 http://www.zdravotnickeodbory.cz/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179230A-C7F6-5D35-A550-3035AD18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2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C6F37-F914-82F8-D478-1EADE9D71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738EF5F-2FA1-220A-2B2C-90E5C774B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 a 9. 4. 2024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461BB2C-53E8-8F75-3F49-BF888654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VR OSZSP ČR duben 2024 http://www.zdravotnickeodbory.cz/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E441F21-E053-3DBD-69A8-7923AC44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475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AD488B5-2D98-1291-21ED-D8A4BFB0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 a 9. 4. 2024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69BC861-27EC-830D-42C7-78F80C012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VR OSZSP ČR duben 2024 http://www.zdravotnickeodbory.cz/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544EE68-E7FF-A190-FEC4-54DC7054C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101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85C7C1-49C2-58F5-20F4-32624925A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0923D4-9772-CD85-31E9-134B624B4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0D8EA8-AAFC-B59E-46AF-ABFBA5187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68035B7-18E3-3CD6-2358-D73FA6BB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 a 9. 4. 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6FFB8B9-4056-0972-80EB-20066970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VR OSZSP ČR duben 2024 http://www.zdravotnickeodbory.cz/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D75EE0-A9CE-0B97-7D4A-8CFA01DC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23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420FE3-1414-7F6A-30D9-C6D710075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9E10AFC-3A6B-64B5-769C-FF9A4B4CE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1CD3FDF-1869-7838-AE41-7CF0A20B7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D771D53-F5F5-CB62-66ED-37DE8173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 a 9. 4. 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5C7177D-463A-4443-C1CE-F7A2312D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VR OSZSP ČR duben 2024 http://www.zdravotnickeodbory.cz/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2F71DA-708B-7B05-5DE0-97978279F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65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rgbClr val="00FF00"/>
          </a:fgClr>
          <a:bgClr>
            <a:srgbClr val="99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61ACA5D-4A10-D2C2-AD1A-41B6EC86C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70064F0-2AB8-BF30-684C-FCFEBD955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BC759B-E6C6-F4EC-665C-5F12F7C38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8. a 9. 4.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D0E17E-20FC-A7FD-3D7C-1A5077C39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VR OSZSP ČR duben 2024 http://www.zdravotnickeodbory.cz/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8B5E660-9EF0-D655-5386-CA67B9EB9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2C5E-1351-49D2-90A4-4713A4B941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96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7A241-C1A9-4608-8688-A0B6B384E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162" y="2281806"/>
            <a:ext cx="9144000" cy="3187816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r>
              <a:rPr lang="cs-CZ" sz="1800" b="1">
                <a:effectLst/>
                <a:latin typeface="Arial" panose="020B0604020202020204" pitchFamily="34" charset="0"/>
                <a:ea typeface="Tyfa ITC OT"/>
                <a:cs typeface="Tyfa ITC OT"/>
              </a:rPr>
              <a:t>ve </a:t>
            </a:r>
            <a:r>
              <a:rPr lang="cs-CZ" sz="1800" b="1" dirty="0">
                <a:effectLst/>
                <a:latin typeface="Arial" panose="020B0604020202020204" pitchFamily="34" charset="0"/>
                <a:ea typeface="Tyfa ITC OT"/>
                <a:cs typeface="Tyfa ITC OT"/>
              </a:rPr>
              <a:t>spolupráci s místopředsedou Senátu Tomášem </a:t>
            </a:r>
            <a:r>
              <a:rPr lang="cs-CZ" sz="1800" b="1" dirty="0" err="1">
                <a:effectLst/>
                <a:latin typeface="Arial" panose="020B0604020202020204" pitchFamily="34" charset="0"/>
                <a:ea typeface="Tyfa ITC OT"/>
                <a:cs typeface="Tyfa ITC OT"/>
              </a:rPr>
              <a:t>Czerninem</a:t>
            </a:r>
            <a:r>
              <a:rPr lang="cs-CZ" sz="1800" b="1" dirty="0">
                <a:effectLst/>
                <a:latin typeface="Arial" panose="020B0604020202020204" pitchFamily="34" charset="0"/>
                <a:ea typeface="Tyfa ITC OT"/>
                <a:cs typeface="Tyfa ITC OT"/>
              </a:rPr>
              <a:t> </a:t>
            </a:r>
            <a:br>
              <a:rPr lang="cs-CZ" sz="1800" dirty="0">
                <a:effectLst/>
                <a:latin typeface="Tyfa ITC OT"/>
                <a:ea typeface="Tyfa ITC OT"/>
                <a:cs typeface="Tyfa ITC OT"/>
              </a:rPr>
            </a:br>
            <a:r>
              <a:rPr lang="cs-CZ" sz="1800" b="1" dirty="0">
                <a:effectLst/>
                <a:latin typeface="Arial" panose="020B0604020202020204" pitchFamily="34" charset="0"/>
                <a:ea typeface="Tyfa ITC OT"/>
                <a:cs typeface="Tyfa ITC OT"/>
              </a:rPr>
              <a:t>a sociálními partnery </a:t>
            </a:r>
            <a:br>
              <a:rPr lang="cs-CZ" sz="1800" dirty="0">
                <a:effectLst/>
                <a:latin typeface="Tyfa ITC OT"/>
                <a:ea typeface="Tyfa ITC OT"/>
                <a:cs typeface="Tyfa ITC OT"/>
              </a:rPr>
            </a:br>
            <a:r>
              <a:rPr lang="cs-CZ" sz="1800" b="1" dirty="0">
                <a:effectLst/>
                <a:latin typeface="Arial" panose="020B0604020202020204" pitchFamily="34" charset="0"/>
                <a:ea typeface="Tyfa ITC OT"/>
                <a:cs typeface="Tyfa ITC OT"/>
              </a:rPr>
              <a:t> </a:t>
            </a:r>
            <a:br>
              <a:rPr lang="cs-CZ" sz="1800" dirty="0">
                <a:effectLst/>
                <a:latin typeface="Tyfa ITC OT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  <a:t>„Jak zajistit co nejvyšší kvalitu péče o pacienta v rámci zdravotnických záchranných služeb </a:t>
            </a:r>
            <a:br>
              <a:rPr lang="cs-CZ" sz="2400" dirty="0">
                <a:effectLst/>
                <a:latin typeface="Tyfa ITC OT"/>
                <a:ea typeface="Tyfa ITC OT"/>
                <a:cs typeface="Tyfa ITC OT"/>
              </a:rPr>
            </a:br>
            <a: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  <a:t>a jak udržet v praxi zdravotnické profesionály?“</a:t>
            </a: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1800" dirty="0">
                <a:effectLst/>
                <a:latin typeface="Arial" panose="020B0604020202020204" pitchFamily="34" charset="0"/>
                <a:ea typeface="Tyfa ITC OT"/>
                <a:cs typeface="Arial" panose="020B0604020202020204" pitchFamily="34" charset="0"/>
              </a:rPr>
            </a:br>
            <a:endParaRPr lang="cs-CZ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98187A-E17A-CA3E-A6AD-B2444D6A6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5469622"/>
            <a:ext cx="10715624" cy="847288"/>
          </a:xfrm>
          <a:scene3d>
            <a:camera prst="perspectiveRelaxed"/>
            <a:lightRig rig="threePt" dir="t"/>
          </a:scene3d>
          <a:sp3d extrusionH="44450" prstMaterial="metal"/>
        </p:spPr>
        <p:txBody>
          <a:bodyPr>
            <a:normAutofit/>
          </a:bodyPr>
          <a:lstStyle/>
          <a:p>
            <a:r>
              <a:rPr lang="cs-CZ" sz="4000" dirty="0">
                <a:latin typeface="Arial Black" panose="020B0A04020102020204" pitchFamily="34" charset="0"/>
              </a:rPr>
              <a:t>Praha 24. dubna 2024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8569AE-2ACC-A1FD-748A-4308ED9CF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4831" y="418232"/>
            <a:ext cx="2080260" cy="1677035"/>
          </a:xfrm>
          <a:prstGeom prst="rect">
            <a:avLst/>
          </a:prstGeom>
          <a:noFill/>
        </p:spPr>
      </p:pic>
      <p:sp>
        <p:nvSpPr>
          <p:cNvPr id="6" name="AutoShape 2" descr="Asociace zdravotnických záchranných služeb České republiky">
            <a:extLst>
              <a:ext uri="{FF2B5EF4-FFF2-40B4-BE49-F238E27FC236}">
                <a16:creationId xmlns:a16="http://schemas.microsoft.com/office/drawing/2014/main" id="{643035C8-7CAF-1A71-8356-1C15171B43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ABB4552-84F6-1674-72BA-8781E9CCB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560" y="809538"/>
            <a:ext cx="1333500" cy="8667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D5128F7-3059-BB53-94FD-A74045EDD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r="84392"/>
          <a:stretch>
            <a:fillRect/>
          </a:stretch>
        </p:blipFill>
        <p:spPr bwMode="auto">
          <a:xfrm>
            <a:off x="7108249" y="724858"/>
            <a:ext cx="1268940" cy="12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21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>
            <a:extLst>
              <a:ext uri="{FF2B5EF4-FFF2-40B4-BE49-F238E27FC236}">
                <a16:creationId xmlns:a16="http://schemas.microsoft.com/office/drawing/2014/main" id="{713B0C3A-7EDF-C800-33C5-3A12ACD7B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9052" y="136525"/>
            <a:ext cx="1268078" cy="124978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C0937FD-D8B5-A1E5-19D8-7F1FDA58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7377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9" name="Zástupný obsah 8" descr="Obsah obrázku oblečení, budova, boty, osoba&#10;&#10;Popis byl vytvořen automaticky">
            <a:extLst>
              <a:ext uri="{FF2B5EF4-FFF2-40B4-BE49-F238E27FC236}">
                <a16:creationId xmlns:a16="http://schemas.microsoft.com/office/drawing/2014/main" id="{0168CB07-E338-94AF-8308-EC7AB19BED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9236"/>
            <a:ext cx="5181600" cy="3876079"/>
          </a:xfrm>
        </p:spPr>
      </p:pic>
      <p:pic>
        <p:nvPicPr>
          <p:cNvPr id="11" name="Zástupný obsah 10" descr="Obsah obrázku oblečení, osoba, interiér, nábytek&#10;&#10;Popis byl vytvořen automaticky">
            <a:extLst>
              <a:ext uri="{FF2B5EF4-FFF2-40B4-BE49-F238E27FC236}">
                <a16:creationId xmlns:a16="http://schemas.microsoft.com/office/drawing/2014/main" id="{C8A0E8A5-CE3E-8B8C-DB7A-9067A09857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54525"/>
            <a:ext cx="5181600" cy="3886200"/>
          </a:xfr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31D6162-5DC8-6B3F-65F7-06195E95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/>
              <a:t>8. a 9. 4. 2024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70DEFC-58FB-E4DF-2518-144261560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VR OSZSP ČR duben 2024 http://www.zdravotnickeodbory.cz/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140F14-3989-EE92-A691-8B52FB7A9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579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04FED266-9AA9-FD1C-2760-30329A9DA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982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11" name="Zástupný obsah 10" descr="Obsah obrázku budova, venku, vozidlo, auto&#10;&#10;Popis byl vytvořen automaticky">
            <a:extLst>
              <a:ext uri="{FF2B5EF4-FFF2-40B4-BE49-F238E27FC236}">
                <a16:creationId xmlns:a16="http://schemas.microsoft.com/office/drawing/2014/main" id="{0CBF2984-5474-7AA0-5ADD-812AD68043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67" y="628650"/>
            <a:ext cx="7417065" cy="5548313"/>
          </a:xfrm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9D3650-46B4-0357-767F-DA7468296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24. dubna 2024</a:t>
            </a:r>
          </a:p>
          <a:p>
            <a:endParaRPr lang="cs-CZ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0CBF78-2CC1-F160-E920-21CE40B1C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http://www.zdravotnickeodbory.cz/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968A26-4CDE-8714-2DC6-333518050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11</a:t>
            </a:fld>
            <a:endParaRPr lang="cs-CZ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3EC2EB8-8C6B-9511-67D0-667A67E2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84392"/>
          <a:stretch>
            <a:fillRect/>
          </a:stretch>
        </p:blipFill>
        <p:spPr bwMode="auto">
          <a:xfrm>
            <a:off x="10544176" y="223087"/>
            <a:ext cx="1268940" cy="12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749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1709A6-6000-4298-8930-75EBFC7C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Slova díků nestačí</a:t>
            </a:r>
          </a:p>
        </p:txBody>
      </p:sp>
      <p:pic>
        <p:nvPicPr>
          <p:cNvPr id="8" name="Zástupný obsah 7" descr="Obsah obrázku text, venku, vozidlo, Pozemní vozidlo&#10;&#10;Popis byl vytvořen automaticky">
            <a:extLst>
              <a:ext uri="{FF2B5EF4-FFF2-40B4-BE49-F238E27FC236}">
                <a16:creationId xmlns:a16="http://schemas.microsoft.com/office/drawing/2014/main" id="{4C3CA791-141C-6F3E-66F2-AACE497F33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9AB99F2D-B8FF-C3BA-BC53-674457E04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180" y="1825625"/>
            <a:ext cx="6158936" cy="4351338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Společně to dáme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Bc. Dagmar Žitníková</a:t>
            </a:r>
          </a:p>
          <a:p>
            <a:pPr marL="0" indent="0">
              <a:buNone/>
            </a:pP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   zitnikova.dagmar@cmkos.cz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FF708E-9AC9-4089-D135-430EBE6B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24. dubna 2024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4B46C1-3A11-F2BD-76F6-FB7049AE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http://www.zdravotnickeodbory.cz/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F98B17-6B4E-221D-F9C3-49F87F3F1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12</a:t>
            </a:fld>
            <a:endParaRPr lang="cs-CZ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345C605-8064-0FD1-EE24-9A4FAD77F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84392"/>
          <a:stretch>
            <a:fillRect/>
          </a:stretch>
        </p:blipFill>
        <p:spPr bwMode="auto">
          <a:xfrm>
            <a:off x="10544176" y="223087"/>
            <a:ext cx="1268940" cy="12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6810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07A241-C1A9-4608-8688-A0B6B384EF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0162" y="2281806"/>
            <a:ext cx="9144000" cy="37666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  <a:t>„Jak zajistit co nejvyšší kvalitu péče o pacienta v rámci zdravotnických záchranných služeb </a:t>
            </a:r>
            <a:br>
              <a:rPr lang="cs-CZ" sz="2400" dirty="0">
                <a:effectLst/>
                <a:latin typeface="Tyfa ITC OT"/>
                <a:ea typeface="Tyfa ITC OT"/>
                <a:cs typeface="Tyfa ITC OT"/>
              </a:rPr>
            </a:br>
            <a: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  <a:t>a jak udržet v praxi zdravotnické profesionály?“</a:t>
            </a: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br>
              <a:rPr lang="cs-CZ" sz="2400" b="1" i="1" cap="all" dirty="0">
                <a:effectLst/>
                <a:latin typeface="Arial" panose="020B0604020202020204" pitchFamily="34" charset="0"/>
                <a:ea typeface="Tyfa ITC OT"/>
                <a:cs typeface="Tyfa ITC OT"/>
              </a:rPr>
            </a:br>
            <a:r>
              <a:rPr lang="cs-CZ" sz="3100" b="1" dirty="0">
                <a:effectLst/>
                <a:latin typeface="Arial" panose="020B0604020202020204" pitchFamily="34" charset="0"/>
                <a:ea typeface="Tyfa ITC OT"/>
                <a:cs typeface="Arial" panose="020B0604020202020204" pitchFamily="34" charset="0"/>
              </a:rPr>
              <a:t>Možnosti sociálního a finančního zohlednění náročnosti práce „záchranářů“</a:t>
            </a:r>
            <a:br>
              <a:rPr lang="cs-CZ" sz="1800" dirty="0">
                <a:effectLst/>
                <a:latin typeface="Arial" panose="020B0604020202020204" pitchFamily="34" charset="0"/>
                <a:ea typeface="Tyfa ITC OT"/>
                <a:cs typeface="Arial" panose="020B0604020202020204" pitchFamily="34" charset="0"/>
              </a:rPr>
            </a:br>
            <a:br>
              <a:rPr lang="cs-CZ" sz="1800" dirty="0">
                <a:effectLst/>
                <a:latin typeface="Arial" panose="020B0604020202020204" pitchFamily="34" charset="0"/>
                <a:ea typeface="Tyfa ITC OT"/>
                <a:cs typeface="Arial" panose="020B0604020202020204" pitchFamily="34" charset="0"/>
              </a:rPr>
            </a:br>
            <a:endParaRPr lang="cs-CZ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598187A-E17A-CA3E-A6AD-B2444D6A6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1" y="5469622"/>
            <a:ext cx="10715624" cy="847288"/>
          </a:xfrm>
          <a:scene3d>
            <a:camera prst="perspectiveRelaxed"/>
            <a:lightRig rig="threePt" dir="t"/>
          </a:scene3d>
          <a:sp3d extrusionH="44450" prstMaterial="metal"/>
        </p:spPr>
        <p:txBody>
          <a:bodyPr>
            <a:normAutofit/>
          </a:bodyPr>
          <a:lstStyle/>
          <a:p>
            <a:r>
              <a:rPr lang="cs-CZ" sz="4000" dirty="0">
                <a:latin typeface="Arial Black" panose="020B0A04020102020204" pitchFamily="34" charset="0"/>
              </a:rPr>
              <a:t>Praha 24. dubna 2024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2759A6E-9A07-8FA0-63B7-66D1753D9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4722827" y="84999"/>
            <a:ext cx="2170707" cy="205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2382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649D4-B036-6293-B4A7-AF9C3DDE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82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8" name="Zástupný obsah 7" descr="Obsah obrázku venku, obloha, silnice, strom&#10;&#10;Popis byl vytvořen automaticky">
            <a:extLst>
              <a:ext uri="{FF2B5EF4-FFF2-40B4-BE49-F238E27FC236}">
                <a16:creationId xmlns:a16="http://schemas.microsoft.com/office/drawing/2014/main" id="{1A4FEF24-3BAA-922B-A2DA-5961C5C354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058" y="654050"/>
            <a:ext cx="7363884" cy="5522913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AC8F746-45B1-3CFA-E138-0EF1C3339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24. dubna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2ACCCA-0B06-E31E-592E-65B992B8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http://www.zdravotnickeodbory.cz/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22379B-ABEB-8727-FA31-A7575DC6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789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>
            <a:extLst>
              <a:ext uri="{FF2B5EF4-FFF2-40B4-BE49-F238E27FC236}">
                <a16:creationId xmlns:a16="http://schemas.microsoft.com/office/drawing/2014/main" id="{17E3CC86-5A94-6A68-1F35-4D14106CD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2600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15" name="Zástupný obsah 14" descr="Obsah obrázku obloha, venku, dobrodružství, Rekreace ve volné přírodě&#10;&#10;Popis byl vytvořen automaticky">
            <a:extLst>
              <a:ext uri="{FF2B5EF4-FFF2-40B4-BE49-F238E27FC236}">
                <a16:creationId xmlns:a16="http://schemas.microsoft.com/office/drawing/2014/main" id="{5F5FEB03-3473-472A-29EE-D962E730A8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8903"/>
            <a:ext cx="5181600" cy="3453556"/>
          </a:xfrm>
        </p:spPr>
      </p:pic>
      <p:pic>
        <p:nvPicPr>
          <p:cNvPr id="17" name="Zástupný obsah 16" descr="Obsah obrázku hasič, pracovní oděvy, oblečení, Pohotovostní služba&#10;&#10;Popis byl vytvořen automaticky">
            <a:extLst>
              <a:ext uri="{FF2B5EF4-FFF2-40B4-BE49-F238E27FC236}">
                <a16:creationId xmlns:a16="http://schemas.microsoft.com/office/drawing/2014/main" id="{6A8515C5-C5F7-2879-417E-F14C90ED53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116931"/>
            <a:ext cx="3810000" cy="2857500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A5691C-1B1B-9AFC-8348-D1E83645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24. dubna 2024</a:t>
            </a: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D8D3BD-C95D-2A75-452D-DD112ECCF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http://www.zdravotnickeodbory.cz/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EADB22-D4C0-A83B-065C-C8001E85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767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3BF8A-7C1E-1312-CF7F-C41BC651F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B10C9-A208-DB99-36E3-3A993B9E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34400" cy="893224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Benefity pro záchranáře!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9ABE9CB-2BB0-4AC6-8721-91BD05C7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24. dubna 2024</a:t>
            </a:r>
          </a:p>
          <a:p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5438D1-FC2E-A93A-D458-7A87FE22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http://www.zdravotnickeodbory.cz/</a:t>
            </a:r>
          </a:p>
          <a:p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4C0C741-FE05-9FE5-0F82-B9A61749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>
                <a:solidFill>
                  <a:schemeClr val="tx1"/>
                </a:solidFill>
                <a:latin typeface="Arial Black" panose="020B0A04020102020204" pitchFamily="34" charset="0"/>
              </a:rPr>
              <a:t>5</a:t>
            </a:fld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812C79-680C-F18C-70CE-8B1B25E0E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726"/>
            <a:ext cx="10515600" cy="46513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Zákon č. 374/2011 Sb., </a:t>
            </a:r>
            <a:r>
              <a:rPr lang="cs-CZ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zákon o zdravotnické záchranné službě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28a – odchodné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§16 – pracoviště krizové připravenosti </a:t>
            </a:r>
          </a:p>
          <a:p>
            <a:pPr algn="just"/>
            <a:r>
              <a:rPr lang="cs-CZ" sz="2400" b="1" i="0" dirty="0">
                <a:solidFill>
                  <a:srgbClr val="21252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systém psychosociální intervenční služby (SPIS)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cs-CZ" sz="2400" b="1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Zákon č. 455/2022 Sb., </a:t>
            </a:r>
            <a:r>
              <a:rPr lang="cs-CZ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zákon, kterým se mění zákon č. 155/1995 Sb., o důchodovém pojištění, ve znění pozdějších předpisů, a některé další zákony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§ 37e a 37d - zvláštní ustanovení o důchodovém věku zdravotnických záchranářů a člena jednotky hasičského záchranného sboru podniku</a:t>
            </a:r>
          </a:p>
          <a:p>
            <a:pPr marL="0" indent="0">
              <a:buNone/>
            </a:pPr>
            <a:endParaRPr lang="cs-CZ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0EDB1B-4371-BFE4-500D-8C991641C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544176" y="136525"/>
            <a:ext cx="1268940" cy="12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69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72A21-A602-1983-BB71-6CEFA7ACC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5425" cy="777875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Benefity pro záchranáře?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E2A420-817A-10DE-BE8B-F342C19244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497337" y="241810"/>
            <a:ext cx="1268940" cy="12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9E096FE0-93E4-8580-303D-511EDE6FB7D5}"/>
              </a:ext>
            </a:extLst>
          </p:cNvPr>
          <p:cNvSpPr txBox="1"/>
          <p:nvPr/>
        </p:nvSpPr>
        <p:spPr>
          <a:xfrm>
            <a:off x="1000911" y="1496011"/>
            <a:ext cx="10765366" cy="5750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cs-CZ" sz="28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transparentní podmínky pro práci – kompetence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prostupnost profesí 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návrhy na sociální zohlednění náročnosti práce zdravotnických pracovníků ZZS</a:t>
            </a:r>
            <a:endParaRPr lang="cs-CZ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lázeňská a rehabilitační péče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výsluhy – zvláštní příplatek za výkon práce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adekvátní finanční ohodnocení</a:t>
            </a:r>
            <a:endParaRPr lang="cs-CZ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cs-CZ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eriod" startAt="2"/>
            </a:pPr>
            <a:endParaRPr lang="cs-CZ" sz="28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E0CB5D8-74D7-B0E0-504C-6D4E505FE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24. dubna 2024</a:t>
            </a:r>
          </a:p>
          <a:p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8848E67-FDA4-59A1-4973-D4F341A15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http://www.zdravotnickeodbory.cz/</a:t>
            </a:r>
          </a:p>
          <a:p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CCAD838-728A-31E9-0653-32DEE569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>
                <a:solidFill>
                  <a:schemeClr val="tx1"/>
                </a:solidFill>
                <a:latin typeface="Arial Black" panose="020B0A04020102020204" pitchFamily="34" charset="0"/>
              </a:rPr>
              <a:t>6</a:t>
            </a:fld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474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F3BF8A-7C1E-1312-CF7F-C41BC651FC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B10C9-A208-DB99-36E3-3A993B9E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610600" cy="1016000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cs-CZ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Lázeňská a rehabilitační péče</a:t>
            </a:r>
            <a:br>
              <a:rPr lang="cs-CZ" sz="4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9ABE9CB-2BB0-4AC6-8721-91BD05C7E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24. dubna 2024</a:t>
            </a:r>
          </a:p>
          <a:p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5438D1-FC2E-A93A-D458-7A87FE22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http://www.zdravotnickeodbory.cz/</a:t>
            </a:r>
          </a:p>
          <a:p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4C0C741-FE05-9FE5-0F82-B9A61749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>
                <a:solidFill>
                  <a:schemeClr val="tx1"/>
                </a:solidFill>
                <a:latin typeface="Arial Black" panose="020B0A04020102020204" pitchFamily="34" charset="0"/>
              </a:rPr>
              <a:t>7</a:t>
            </a:fld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0C9C2A-F407-3D7A-4F4E-940A8B138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884" y="1317072"/>
            <a:ext cx="10974916" cy="4564616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cs-CZ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Zdravotnický pracovník, který vykonává povolání podle zvláštního zákona v rámci lůžkových zdravotnických zařízení a zdravotnické záchranné služby alespoň 10 let, má nárok na lázeňskou nebo rehabilitační péči k upevnění tělesného a duševního zdraví v délce 14 dnů v kalendářním roce.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Ozdravný pobyt organizuje a náklady s ním spojené hradí příslušný zaměstnavatel.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Zdravotnickému pracovníkovi, který nemohl ozdravný pobyt v kalendářním roce nastoupit pro překážky na jeho straně, nárok na ozdravný pobyt zaniká. Nemohl-li zdravotnický pracovník nastoupit ozdravný pobyt pro překážky na straně zaměstnavatele, určí mu zaměstnavatel nástup na ozdravný pobyt v následujícím kalendářním roce.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Délka pobytu je k diskuzi</a:t>
            </a: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1AB5FF-FB78-5E10-A970-3EBADB14F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544176" y="223087"/>
            <a:ext cx="1268940" cy="12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69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849F4-0CCB-8070-3319-2DC4BF900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BD0DC-3E1F-B7C5-62F9-1E231971E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4325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Výsluhy – zvláštní příplatek za výkon práce</a:t>
            </a:r>
            <a:br>
              <a:rPr lang="cs-CZ" sz="4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E67468D-E57A-EFC4-8350-039D27D4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24. dubna 2024</a:t>
            </a:r>
          </a:p>
          <a:p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7CE107-58F9-CEB5-1054-E9DD5738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http://www.zdravotnickeodbory.cz/</a:t>
            </a:r>
          </a:p>
          <a:p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17072C9-2F0D-572F-BF79-533FAE93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>
                <a:solidFill>
                  <a:schemeClr val="tx1"/>
                </a:solidFill>
                <a:latin typeface="Arial Black" panose="020B0A04020102020204" pitchFamily="34" charset="0"/>
              </a:rPr>
              <a:t>8</a:t>
            </a:fld>
            <a:endParaRPr lang="cs-CZ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4E598F6-DAC6-BB83-2226-54693766B5F1}"/>
              </a:ext>
            </a:extLst>
          </p:cNvPr>
          <p:cNvSpPr txBox="1"/>
          <p:nvPr/>
        </p:nvSpPr>
        <p:spPr>
          <a:xfrm>
            <a:off x="1047750" y="1690688"/>
            <a:ext cx="107653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cs-CZ" sz="28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8F58888-EB52-E8DB-2F19-04FBFE8E6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6738"/>
            <a:ext cx="10184934" cy="4910225"/>
          </a:xfrm>
        </p:spPr>
        <p:txBody>
          <a:bodyPr>
            <a:normAutofit/>
          </a:bodyPr>
          <a:lstStyle/>
          <a:p>
            <a:pPr marL="506730" indent="-285750" algn="just">
              <a:buFont typeface="Wingdings" panose="05000000000000000000" pitchFamily="2" charset="2"/>
              <a:buChar char="§"/>
            </a:pPr>
            <a:endParaRPr lang="cs-CZ" sz="18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0673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Zdravotnický pracovník, který vykonával povolání podle zvláštního zákona v rámci lůžkových zdravotnických zařízení a zdravotnické záchranné služby alespoň 15 let a dosáhl věku 50 let, má nárok na měsíční výsluhový příspěvek ke svému platu.</a:t>
            </a:r>
          </a:p>
          <a:p>
            <a:pPr marL="50673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Výsluhový příspěvek činí za 15 let nepřetržitého trvání pracovního poměru v rámci lůžkových zdravotnických zařízení 20 % průměrného měsíčního výdělku za předcházející rok. Výměra výsluhového příspěvku se zvyšuje za každý další ukončený rok takového pracovního poměru o 3 % Výměra výsluhového příspěvku může činit nejvýše 50 % průměrného měsíčního výdělku.</a:t>
            </a:r>
          </a:p>
          <a:p>
            <a:pPr marL="5143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Výsluhový příspěvek se vyplácí měsíčně jako příplatek k platu, nebo mzdě.</a:t>
            </a:r>
          </a:p>
          <a:p>
            <a:pPr marL="0" indent="0">
              <a:lnSpc>
                <a:spcPct val="150000"/>
              </a:lnSpc>
              <a:buNone/>
            </a:pPr>
            <a:endParaRPr lang="cs-CZ" b="1" dirty="0">
              <a:latin typeface="Arial Black" panose="020B0A04020102020204" pitchFamily="34" charset="0"/>
            </a:endParaRPr>
          </a:p>
          <a:p>
            <a:endParaRPr lang="cs-CZ" b="1" dirty="0">
              <a:latin typeface="Arial Black" panose="020B0A040201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C39FA-66DA-4F32-2E74-E98BC381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544176" y="223087"/>
            <a:ext cx="1268940" cy="12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724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58037C-FCAF-AC39-B5BE-31E897AA9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dirty="0">
                <a:latin typeface="Arial" panose="020B0604020202020204" pitchFamily="34" charset="0"/>
                <a:cs typeface="Arial" panose="020B0604020202020204" pitchFamily="34" charset="0"/>
              </a:rPr>
              <a:t>Adekvátní finanční ohodnocení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32E3A2-0B62-D386-86DF-CA28DF30C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cs-CZ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Návrhy na zvýšení platových tarifů vycházející z Memoranda, které v roce 2011 podepsala Vláda ČR s Lékařským odborovým klubem – Svazem českých lékařů po akci „Děkujeme, odcházíme“ a slibu, který dal ministr zdravotnictví doc. MUDr. Leoš Heger, CSc. Odborovému svazu zdravotnictví a sociální péče ČR, že se proporcionálně k navýšení platů lékařů zvýší platy ostatních zdravotníků (návrh se vztahuje také na pracovníky zdravotnických záchranných služeb)</a:t>
            </a:r>
          </a:p>
          <a:p>
            <a:pPr marL="0" indent="0">
              <a:lnSpc>
                <a:spcPct val="150000"/>
              </a:lnSpc>
              <a:spcAft>
                <a:spcPts val="1000"/>
              </a:spcAft>
              <a:buNone/>
            </a:pPr>
            <a:r>
              <a:rPr lang="cs-CZ" sz="2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Zvýšení kompetencí = zvýšení platové třídy</a:t>
            </a:r>
            <a:endParaRPr lang="cs-CZ" sz="20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7B5CE8-6A7D-7B42-BD06-5AC4A2E6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/>
              <a:t>24.  dubna 2024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2B42C6-A5B7-2F26-82C7-445A460FA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http://www.zdravotnickeodbory.cz/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14E43E-17EB-EC2C-F7A7-A88421261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2C5E-1351-49D2-90A4-4713A4B941A3}" type="slidenum">
              <a:rPr lang="cs-CZ" smtClean="0"/>
              <a:t>9</a:t>
            </a:fld>
            <a:endParaRPr lang="cs-CZ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2528C5-80A4-9FF2-7B0A-6FAE397B3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84392"/>
          <a:stretch>
            <a:fillRect/>
          </a:stretch>
        </p:blipFill>
        <p:spPr bwMode="auto">
          <a:xfrm>
            <a:off x="10497337" y="241810"/>
            <a:ext cx="1268940" cy="1254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255555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5397</TotalTime>
  <Words>730</Words>
  <Application>Microsoft Office PowerPoint</Application>
  <PresentationFormat>Širokoúhlá obrazovka</PresentationFormat>
  <Paragraphs>72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Tyfa ITC OT</vt:lpstr>
      <vt:lpstr>Wingdings</vt:lpstr>
      <vt:lpstr>Motiv Office</vt:lpstr>
      <vt:lpstr>                          ve spolupráci s místopředsedou Senátu Tomášem Czerninem  a sociálními partnery      „Jak zajistit co nejvyšší kvalitu péče o pacienta v rámci zdravotnických záchranných služeb  a jak udržet v praxi zdravotnické profesionály?“   </vt:lpstr>
      <vt:lpstr>                            „Jak zajistit co nejvyšší kvalitu péče o pacienta v rámci zdravotnických záchranných služeb  a jak udržet v praxi zdravotnické profesionály?“  Možnosti sociálního a finančního zohlednění náročnosti práce „záchranářů“  </vt:lpstr>
      <vt:lpstr>Prezentace aplikace PowerPoint</vt:lpstr>
      <vt:lpstr>Prezentace aplikace PowerPoint</vt:lpstr>
      <vt:lpstr>Benefity pro záchranáře!</vt:lpstr>
      <vt:lpstr>Benefity pro záchranáře?</vt:lpstr>
      <vt:lpstr> Lázeňská a rehabilitační péče </vt:lpstr>
      <vt:lpstr>Výsluhy – zvláštní příplatek za výkon práce </vt:lpstr>
      <vt:lpstr>Adekvátní finanční ohodnocení</vt:lpstr>
      <vt:lpstr>Prezentace aplikace PowerPoint</vt:lpstr>
      <vt:lpstr>Prezentace aplikace PowerPoint</vt:lpstr>
      <vt:lpstr>Slova díků nestačí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VÝKONNÁ RADA OSZSP ČR</dc:title>
  <dc:creator>Lubomír Francl</dc:creator>
  <cp:lastModifiedBy>Lubomír Francl</cp:lastModifiedBy>
  <cp:revision>88</cp:revision>
  <dcterms:created xsi:type="dcterms:W3CDTF">2024-03-06T08:15:00Z</dcterms:created>
  <dcterms:modified xsi:type="dcterms:W3CDTF">2024-04-24T07:34:21Z</dcterms:modified>
</cp:coreProperties>
</file>