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68" r:id="rId7"/>
    <p:sldId id="271" r:id="rId8"/>
    <p:sldId id="272" r:id="rId9"/>
    <p:sldId id="262" r:id="rId10"/>
    <p:sldId id="263" r:id="rId11"/>
    <p:sldId id="273" r:id="rId12"/>
    <p:sldId id="264" r:id="rId13"/>
    <p:sldId id="265" r:id="rId14"/>
    <p:sldId id="260" r:id="rId15"/>
    <p:sldId id="274" r:id="rId16"/>
    <p:sldId id="275" r:id="rId17"/>
    <p:sldId id="269" r:id="rId18"/>
    <p:sldId id="27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EC143-0E1A-CC28-3386-4FB72B0B9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78C718-7DA2-16AF-1DBF-64CAFA9AB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01B814-C966-58E4-0BB7-5ACF9DA9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1352D0-1BD0-D072-A5AC-63A5F9B2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B3FF3-57E1-B9AF-5863-FE2270A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27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BCCA5-37C6-9625-CB0C-F1F3FF1C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B90D7D-9B6E-F2DE-ACA2-708A3931A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52789E-77B5-404D-1F4E-AA271C8F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47B79-F764-344B-7851-4FAE4166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FCE006-223A-D18E-729C-3736B539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10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3DE175-7DD5-2821-7451-6FC59A8AF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2C389A-9CF2-9C69-BE63-A638AF75A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7CB07-6311-44DD-9581-067C8699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4F6D0C-F00D-1EBD-0FE5-F4AFA89B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495639-B5D3-252E-3397-635779B0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2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A64BC-3405-0AFD-8BE1-30511375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277FA6-B19F-1DDB-B341-4C519BFD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BA8C65-0E3F-29CB-2D33-7A56BAF1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8CA890-1944-C91F-14AC-A0DC78DB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4C92B6-0618-32FA-7DAF-F743E8A8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88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E7BAE-174F-F35D-BF4B-2F37627D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EA8E1D-8708-31AF-FFD5-113E7B83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39D0E2-5BB5-6A94-81E8-536C6C7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135927-38D9-1DAB-BAB4-41889E71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E245F-7623-8BCC-2D79-3E5DB1F4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70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34078-5CA4-371B-8FD6-A9B942A7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B6D0C-10EF-049F-A801-98D65C8A7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4E851-976C-39B0-5434-B638D9D5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C1CC40-0D61-27A4-CDBF-185C1F2B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8805AE-156C-B116-C130-EE9B9F76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3B2830-6AD4-8AFE-1BBF-B97E4159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55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C3E0F-A5E1-0CA7-6FDC-20D703E9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7FC6C2-332D-279B-21F1-7548576C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D105E3-8593-A324-D72B-50565D1D1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BEC10F-E388-5A6B-9318-B428BC1A5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BEABDC-445E-FF3E-C71B-9317B4462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311F22-3284-CF48-2EF0-11F713E4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17A459-F650-8554-FEDE-14375D32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2922B1-0788-E880-0380-4E5FFE23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031E3-18BC-6964-FA16-0A8ADA2A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40A6F4-EAA8-6DA0-865C-1D029115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D813CF-3F09-94AF-7C6C-E753A142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040340-1819-4562-F05D-02E4DB49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0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3ABD5C-303F-B364-2C45-E8169E30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EC79D0-2206-9BBD-09B2-9080B0A2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45ECEB-C539-52FF-4881-B4E6D86D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8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E2FE-A59A-1FCD-AC79-B788F71F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042A0-6799-BF7A-6939-482CC6CA4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6EC4D0-97ED-A03C-74C7-F02DA810C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1E4B4B-8DA2-FD71-4253-7DE8EB44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117FFD-0F1B-86DB-0573-EA9CC20F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644750-F6C0-3A9C-172F-77B23F6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2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051D3-9132-D49D-98BE-8D260C61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DFDE7B-00B3-2EA0-0582-0034EC736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C13356-971D-33B0-252A-734057960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CE6F8E-D74A-583F-E9FE-FFA5E126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A8225E-43CA-F190-E623-91FEAFF7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82958C-0E4E-CC05-4C08-18C358A0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1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1E6C8B-3B23-38DC-25EE-48A0C039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758126-86D0-2FDE-9EE9-567925140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BB95C-2CAA-A56F-5F5A-C01D0C2BF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00D8A-1A92-4094-84FE-60D457E8B6F5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CED3B-A428-B69C-6DF3-B14BEDF85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1CBA2-7F3A-0FA5-A549-502103B7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091800-3CB7-4FB5-A94F-80E448A9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lada.gov.cz/assets/ppov/brs/dokumenty/Bezpecnostni_strategie_2023.pdf" TargetMode="External"/><Relationship Id="rId3" Type="http://schemas.openxmlformats.org/officeDocument/2006/relationships/hyperlink" Target="https://www.mayoclinic.org/healthy-lifestyle/adult-health/in-depth/burnout/art-20046642" TargetMode="External"/><Relationship Id="rId7" Type="http://schemas.openxmlformats.org/officeDocument/2006/relationships/hyperlink" Target="https://vlada.gov.cz/cz/ppov/brs/dokumenty/vyznamne-dokumenty-v-oblasti-bezpecnosti-ceske-republiky-18963/" TargetMode="External"/><Relationship Id="rId2" Type="http://schemas.openxmlformats.org/officeDocument/2006/relationships/hyperlink" Target="https://www.apa.org/topics/resilienc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dravi2030.mzcr.cz/" TargetMode="External"/><Relationship Id="rId5" Type="http://schemas.openxmlformats.org/officeDocument/2006/relationships/hyperlink" Target="https://urgmed.cz/wp-content/uploads/2021/01/studie-HEROES-informace-pro-web-SUMMK.pdf" TargetMode="External"/><Relationship Id="rId4" Type="http://schemas.openxmlformats.org/officeDocument/2006/relationships/hyperlink" Target="https://www.helpguide.org/articles/stress/burnout-prevention-and-recovery.htm" TargetMode="External"/><Relationship Id="rId9" Type="http://schemas.openxmlformats.org/officeDocument/2006/relationships/hyperlink" Target="https://www.esfcr.cz/projekty-opz/-/asset_publisher/ODuZumtPTtTa/content/prevence-ii-zmirneni-negativnich-dopadu-psychicke-a-fyzicke-zateze-na-nelekarske-zdravotnicke-pracovniky-prostrednictvim-systemoveho-opatreni-?inheritRedirect=fals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guide.org/articles/stress/stress-symptoms-signs-and-causes.ht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helpguide.org/articles/addictions/self-medicating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06D52-F1CB-AC8A-B472-4C7BB5CC5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4" y="-185738"/>
            <a:ext cx="9144000" cy="276701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PREVENCE </a:t>
            </a:r>
            <a:br>
              <a:rPr lang="cs-CZ" sz="5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sz="5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SYNDROMU VYHOŘENÍ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10A90B-B5B4-80E5-B26A-ECE1577BC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25596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MUDr. Bc. Dana Hlaváčková</a:t>
            </a:r>
          </a:p>
          <a:p>
            <a:endParaRPr lang="cs-CZ" dirty="0"/>
          </a:p>
          <a:p>
            <a:r>
              <a:rPr lang="cs-CZ" dirty="0"/>
              <a:t>Praha 23. dubna 2024 - SENÁT PARLAMENTU ČR</a:t>
            </a:r>
          </a:p>
        </p:txBody>
      </p:sp>
      <p:pic>
        <p:nvPicPr>
          <p:cNvPr id="1026" name="Picture 2" descr="Senát Parlamentu ČR se 28. října otevře veřejnosti, poprvé bude zpřístupněno osobní schodiště Albrechta z Valdštejna">
            <a:extLst>
              <a:ext uri="{FF2B5EF4-FFF2-40B4-BE49-F238E27FC236}">
                <a16:creationId xmlns:a16="http://schemas.microsoft.com/office/drawing/2014/main" id="{BE306D80-02EF-56BA-5103-65432AF8D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10812" r="10406" b="7702"/>
          <a:stretch/>
        </p:blipFill>
        <p:spPr bwMode="auto">
          <a:xfrm>
            <a:off x="4843462" y="3014663"/>
            <a:ext cx="2714625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8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DOSTUPNÉ NÁSTROJE PREVENCE A REPRESE B.O.S.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2D2178-A608-8470-A9B2-27F5A60706D1}"/>
              </a:ext>
            </a:extLst>
          </p:cNvPr>
          <p:cNvSpPr txBox="1"/>
          <p:nvPr/>
        </p:nvSpPr>
        <p:spPr>
          <a:xfrm>
            <a:off x="363276" y="1596562"/>
            <a:ext cx="841176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 OSVĚTA: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  VÝZKUM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  VZDĚLÁVÁNÍ 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BENEFITY PREVENCE</a:t>
            </a:r>
          </a:p>
          <a:p>
            <a:pPr marL="342900" indent="-342900">
              <a:buFontTx/>
              <a:buChar char="-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SEBEPÉČE A PSYCHOHYGIENA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  BOZP A BEZPEČNÁ ZDRAVOTNÍ PÉČE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ČLK požaduje změny v systému úhrad pro lékaře">
            <a:extLst>
              <a:ext uri="{FF2B5EF4-FFF2-40B4-BE49-F238E27FC236}">
                <a16:creationId xmlns:a16="http://schemas.microsoft.com/office/drawing/2014/main" id="{4985194E-88D2-AB5F-5D9A-0567CB955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r="17804"/>
          <a:stretch/>
        </p:blipFill>
        <p:spPr bwMode="auto">
          <a:xfrm>
            <a:off x="5386388" y="1596562"/>
            <a:ext cx="2548541" cy="22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EFEF894-95C4-6635-62CA-91A03329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29" y="1596562"/>
            <a:ext cx="3974757" cy="22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Česká Neonatologická Společnost • IPVZ Logo">
            <a:extLst>
              <a:ext uri="{FF2B5EF4-FFF2-40B4-BE49-F238E27FC236}">
                <a16:creationId xmlns:a16="http://schemas.microsoft.com/office/drawing/2014/main" id="{4C678689-3E23-C2D4-7704-95435371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4" y="3927938"/>
            <a:ext cx="27146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PIS">
            <a:extLst>
              <a:ext uri="{FF2B5EF4-FFF2-40B4-BE49-F238E27FC236}">
                <a16:creationId xmlns:a16="http://schemas.microsoft.com/office/drawing/2014/main" id="{7F765459-1097-6088-9F9C-331C81A1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802690"/>
            <a:ext cx="2724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9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DOSTUPNÉ NÁSTROJE PREVENCE A REPRESE B.O.S.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2D2178-A608-8470-A9B2-27F5A60706D1}"/>
              </a:ext>
            </a:extLst>
          </p:cNvPr>
          <p:cNvSpPr txBox="1"/>
          <p:nvPr/>
        </p:nvSpPr>
        <p:spPr>
          <a:xfrm>
            <a:off x="363276" y="1596562"/>
            <a:ext cx="1182872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PRAXE: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BIOMEDICÍNA                                                                                        </a:t>
            </a:r>
            <a:r>
              <a:rPr lang="cs-CZ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PSYCHOTERAPIE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(E.B.M.)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SEBEPÉČE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cs-CZ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DOPLŇKOVÉ a ALTERNATIVNÍ            PŘÍSTUPY KE ZDRAVÍ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vnoramenný trojúhelník 2">
            <a:extLst>
              <a:ext uri="{FF2B5EF4-FFF2-40B4-BE49-F238E27FC236}">
                <a16:creationId xmlns:a16="http://schemas.microsoft.com/office/drawing/2014/main" id="{1CDF845B-8089-897C-E9AB-7583FEDD1EF3}"/>
              </a:ext>
            </a:extLst>
          </p:cNvPr>
          <p:cNvSpPr/>
          <p:nvPr/>
        </p:nvSpPr>
        <p:spPr>
          <a:xfrm rot="10800000">
            <a:off x="3427282" y="2406842"/>
            <a:ext cx="5586412" cy="34612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 descr="Klinická podpora | FNOL">
            <a:extLst>
              <a:ext uri="{FF2B5EF4-FFF2-40B4-BE49-F238E27FC236}">
                <a16:creationId xmlns:a16="http://schemas.microsoft.com/office/drawing/2014/main" id="{9B6A4B00-9099-4A25-6140-A7B198F9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7" y="3270673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23B1A18E-4081-C60D-9AB1-443CC40D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69" y="5868054"/>
            <a:ext cx="1394170" cy="9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sychoanalýza">
            <a:extLst>
              <a:ext uri="{FF2B5EF4-FFF2-40B4-BE49-F238E27FC236}">
                <a16:creationId xmlns:a16="http://schemas.microsoft.com/office/drawing/2014/main" id="{55991A03-392B-B2CC-FA83-9FE6FB7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44" y="3270673"/>
            <a:ext cx="2554023" cy="16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Čas na jógu. Mladý plešatý vousatý muž v neformálním oblečení odpočívající v zeleném poli po práci, meditace muže proti západu slunce nebo východu slunce — Stock záběr">
            <a:extLst>
              <a:ext uri="{FF2B5EF4-FFF2-40B4-BE49-F238E27FC236}">
                <a16:creationId xmlns:a16="http://schemas.microsoft.com/office/drawing/2014/main" id="{46E7AB49-7F05-26AD-F69E-1D22B34D1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2" r="33858"/>
          <a:stretch/>
        </p:blipFill>
        <p:spPr bwMode="auto">
          <a:xfrm>
            <a:off x="1323780" y="6033127"/>
            <a:ext cx="1200149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reiki">
            <a:extLst>
              <a:ext uri="{FF2B5EF4-FFF2-40B4-BE49-F238E27FC236}">
                <a16:creationId xmlns:a16="http://schemas.microsoft.com/office/drawing/2014/main" id="{65565A81-0156-4DC3-7E91-9D7CCFEA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08" y="6041637"/>
            <a:ext cx="753655" cy="7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ising Light Reiki - Rising Light Reiki">
            <a:extLst>
              <a:ext uri="{FF2B5EF4-FFF2-40B4-BE49-F238E27FC236}">
                <a16:creationId xmlns:a16="http://schemas.microsoft.com/office/drawing/2014/main" id="{101B02AD-1547-7338-703F-6B83DCE2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91" y="6075787"/>
            <a:ext cx="1048789" cy="7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Reiki Master Level">
            <a:extLst>
              <a:ext uri="{FF2B5EF4-FFF2-40B4-BE49-F238E27FC236}">
                <a16:creationId xmlns:a16="http://schemas.microsoft.com/office/drawing/2014/main" id="{3940B24B-CF8F-6077-AF28-5ED5202C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7292" y="6062351"/>
            <a:ext cx="819150" cy="8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Čakry ženy popisem">
            <a:extLst>
              <a:ext uri="{FF2B5EF4-FFF2-40B4-BE49-F238E27FC236}">
                <a16:creationId xmlns:a16="http://schemas.microsoft.com/office/drawing/2014/main" id="{EB268C4E-8800-3D67-62D0-3DFA9189A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r="25515"/>
          <a:stretch/>
        </p:blipFill>
        <p:spPr bwMode="auto">
          <a:xfrm>
            <a:off x="10303770" y="5903331"/>
            <a:ext cx="742950" cy="10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Čakry ✥ Čo vlastne čakry sú? 7 hlavných čakier Biela mágia">
            <a:extLst>
              <a:ext uri="{FF2B5EF4-FFF2-40B4-BE49-F238E27FC236}">
                <a16:creationId xmlns:a16="http://schemas.microsoft.com/office/drawing/2014/main" id="{6F78D266-22D4-E88F-BFFC-7D14132F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22" y="6052477"/>
            <a:ext cx="1097891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Jak zjistit barvu aury a co o vás vypovídá?">
            <a:extLst>
              <a:ext uri="{FF2B5EF4-FFF2-40B4-BE49-F238E27FC236}">
                <a16:creationId xmlns:a16="http://schemas.microsoft.com/office/drawing/2014/main" id="{0C2FA92C-E949-647C-13AC-473B98FE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71" y="6114510"/>
            <a:ext cx="952500" cy="7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Picture 24" descr="Akupunktura">
            <a:extLst>
              <a:ext uri="{FF2B5EF4-FFF2-40B4-BE49-F238E27FC236}">
                <a16:creationId xmlns:a16="http://schemas.microsoft.com/office/drawing/2014/main" id="{58A2D82A-334C-47D4-4379-0552D966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2153" y="5864603"/>
            <a:ext cx="784094" cy="12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Kapátko lahvička esenciálního levandulového oleje, malta ze suchých levandulových květin a sáčky na bílém dřevěném stole. — Stock obrázek">
            <a:extLst>
              <a:ext uri="{FF2B5EF4-FFF2-40B4-BE49-F238E27FC236}">
                <a16:creationId xmlns:a16="http://schemas.microsoft.com/office/drawing/2014/main" id="{3FC159BA-FE75-FCDE-F67E-B2DE3845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44" y="6085813"/>
            <a:ext cx="1185863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Náboženství">
            <a:extLst>
              <a:ext uri="{FF2B5EF4-FFF2-40B4-BE49-F238E27FC236}">
                <a16:creationId xmlns:a16="http://schemas.microsoft.com/office/drawing/2014/main" id="{E2BBE960-7829-6803-D169-27B1E2E2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958" y="5686878"/>
            <a:ext cx="1150042" cy="11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1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PREVENCE B.O.S. </a:t>
            </a:r>
            <a:b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 POHLEDU </a:t>
            </a:r>
            <a:r>
              <a:rPr lang="cs-CZ" sz="32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ZDRAVOTNÍ A BEZPEČNOSTNÍ </a:t>
            </a: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POLITIKY ČR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607CA0-14E2-885B-12C1-C19C26B276CD}"/>
              </a:ext>
            </a:extLst>
          </p:cNvPr>
          <p:cNvSpPr txBox="1"/>
          <p:nvPr/>
        </p:nvSpPr>
        <p:spPr>
          <a:xfrm>
            <a:off x="314325" y="2288103"/>
            <a:ext cx="882610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ZDRAVOTNÍ POLITIKA</a:t>
            </a:r>
          </a:p>
          <a:p>
            <a:endParaRPr lang="cs-CZ" sz="2800" b="1" u="sng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běžné podmínky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Gladkij (2003) uvádí , že zdravotní politika představuje souhrn politických aktivit, které mají vliv na zdraví a kvalitu života lidí a společenských skupin. Obsahuje směry činnosti, jež působí na řadu institucí, služeb a podpůrných zařízení a na způsoby úhrady systému zdravotní péče.">
            <a:extLst>
              <a:ext uri="{FF2B5EF4-FFF2-40B4-BE49-F238E27FC236}">
                <a16:creationId xmlns:a16="http://schemas.microsoft.com/office/drawing/2014/main" id="{E63D18C4-3EAB-77D2-897C-90F1E9A8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8301"/>
            <a:ext cx="4562475" cy="3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ákladní dokumenty – NLK">
            <a:extLst>
              <a:ext uri="{FF2B5EF4-FFF2-40B4-BE49-F238E27FC236}">
                <a16:creationId xmlns:a16="http://schemas.microsoft.com/office/drawing/2014/main" id="{0E576B66-3796-DEA0-1EF1-DDAAB7BA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604043"/>
            <a:ext cx="1876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árodní akční plán pro duševní zdraví 2020 - 2030 (leden 2020) - Revue pro sociální politiku a výzkum ღ">
            <a:extLst>
              <a:ext uri="{FF2B5EF4-FFF2-40B4-BE49-F238E27FC236}">
                <a16:creationId xmlns:a16="http://schemas.microsoft.com/office/drawing/2014/main" id="{CECCD5EF-7A56-8B76-27BD-872C9577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415514"/>
            <a:ext cx="3252788" cy="23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mepage - Water and Climate Coalition">
            <a:extLst>
              <a:ext uri="{FF2B5EF4-FFF2-40B4-BE49-F238E27FC236}">
                <a16:creationId xmlns:a16="http://schemas.microsoft.com/office/drawing/2014/main" id="{4E134933-D323-AC10-7AF2-6168BC31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3" y="3821912"/>
            <a:ext cx="2420540" cy="248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2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PREVENCE B.O.S. </a:t>
            </a:r>
            <a:b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 POHLEDU </a:t>
            </a:r>
            <a:r>
              <a:rPr lang="cs-CZ" sz="32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ZDRAVOTNÍ A BEZPEČNOSTNÍ </a:t>
            </a: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POLITIKY ČR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607CA0-14E2-885B-12C1-C19C26B276CD}"/>
              </a:ext>
            </a:extLst>
          </p:cNvPr>
          <p:cNvSpPr txBox="1"/>
          <p:nvPr/>
        </p:nvSpPr>
        <p:spPr>
          <a:xfrm>
            <a:off x="528638" y="1690688"/>
            <a:ext cx="9415461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ZDRAVOTNÍ POLITIKA</a:t>
            </a:r>
          </a:p>
          <a:p>
            <a:endParaRPr lang="cs-CZ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- </a:t>
            </a:r>
            <a:r>
              <a:rPr lang="cs-CZ" sz="2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mimořádné události a krizové stavy</a:t>
            </a:r>
          </a:p>
          <a:p>
            <a:endParaRPr lang="cs-CZ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BEZPEČNOSTNÍ STRATEGIE ČR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AKTUÁLNÍ RIZIKA PRO OBYVATELSTVO A/NEBO PRO ZDRAVOTNICTVÍ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vnější: VÁLKA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MIGRACE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vnitřní:  AKTIVNÍ STŘELEC (měkké cíle)             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TERORISMUS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epidemie/pandemie</a:t>
            </a:r>
          </a:p>
          <a:p>
            <a:pPr marL="285750" indent="-285750">
              <a:buFontTx/>
              <a:buChar char="-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Válka na Ukrajině">
            <a:extLst>
              <a:ext uri="{FF2B5EF4-FFF2-40B4-BE49-F238E27FC236}">
                <a16:creationId xmlns:a16="http://schemas.microsoft.com/office/drawing/2014/main" id="{CDB7AF33-324F-8B39-BD58-E01215D6A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6"/>
          <a:stretch/>
        </p:blipFill>
        <p:spPr bwMode="auto">
          <a:xfrm>
            <a:off x="9058071" y="1848643"/>
            <a:ext cx="3070229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ned ve dveřích musí policisté překračovat &quot;rozstřílené&quot; děti. ">
            <a:extLst>
              <a:ext uri="{FF2B5EF4-FFF2-40B4-BE49-F238E27FC236}">
                <a16:creationId xmlns:a16="http://schemas.microsoft.com/office/drawing/2014/main" id="{3285501B-BF9B-0F49-BC91-7AE232E3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31" y="4602162"/>
            <a:ext cx="3383757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N Office for the Coordination of Humanitarian Affairs">
            <a:extLst>
              <a:ext uri="{FF2B5EF4-FFF2-40B4-BE49-F238E27FC236}">
                <a16:creationId xmlns:a16="http://schemas.microsoft.com/office/drawing/2014/main" id="{C95A3CEA-B725-3618-FE4F-728D891A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96" y="1848643"/>
            <a:ext cx="1823629" cy="21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ůvěra Čechů v NATO roste v dobách krizí, nyní je na 70 procentech, říká průzkum">
            <a:extLst>
              <a:ext uri="{FF2B5EF4-FFF2-40B4-BE49-F238E27FC236}">
                <a16:creationId xmlns:a16="http://schemas.microsoft.com/office/drawing/2014/main" id="{BEC07A45-5155-FB9C-01CA-FEADC34B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94" y="3752278"/>
            <a:ext cx="2276475" cy="16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3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F0AE2B4-F9A3-68D9-342A-414C9D58D7D1}"/>
              </a:ext>
            </a:extLst>
          </p:cNvPr>
          <p:cNvSpPr txBox="1"/>
          <p:nvPr/>
        </p:nvSpPr>
        <p:spPr>
          <a:xfrm>
            <a:off x="1010199" y="580281"/>
            <a:ext cx="101716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KAŽDÉ Z RIZIK JE POLITICKOU VÝZVOU </a:t>
            </a:r>
          </a:p>
          <a:p>
            <a:pPr algn="ctr"/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BEZPEČNOSTNÍM ÚKOLEM </a:t>
            </a:r>
          </a:p>
          <a:p>
            <a:pPr algn="ctr"/>
            <a:endParaRPr lang="cs-CZ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 ZVYŠOVÁNÍ </a:t>
            </a: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ODOLNOSTI </a:t>
            </a:r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(RESILIENCE)</a:t>
            </a:r>
          </a:p>
          <a:p>
            <a:pPr algn="ctr"/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a </a:t>
            </a:r>
          </a:p>
          <a:p>
            <a:pPr algn="ctr"/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SNIŽOVÁNÍ </a:t>
            </a: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ZRANITELNOSTI</a:t>
            </a:r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(VULNERABILITY) 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Páka a trojčlenka – Škola hrou">
            <a:extLst>
              <a:ext uri="{FF2B5EF4-FFF2-40B4-BE49-F238E27FC236}">
                <a16:creationId xmlns:a16="http://schemas.microsoft.com/office/drawing/2014/main" id="{6329A209-32C5-9E17-627F-57DCD21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967162"/>
            <a:ext cx="6172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ychází první číslo časopisu „Jsem jedno ucho“ – TICHÉ ZPRÁVY">
            <a:extLst>
              <a:ext uri="{FF2B5EF4-FFF2-40B4-BE49-F238E27FC236}">
                <a16:creationId xmlns:a16="http://schemas.microsoft.com/office/drawing/2014/main" id="{029175A4-0F73-43BA-830C-83266517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396716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3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  <a:t>PREVENCE B.O.S. </a:t>
            </a:r>
            <a:b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  <a:t>Z POHLEDU </a:t>
            </a:r>
            <a:r>
              <a:rPr lang="cs-CZ" sz="3200" b="1" u="sng">
                <a:solidFill>
                  <a:schemeClr val="tx2">
                    <a:lumMod val="50000"/>
                    <a:lumOff val="50000"/>
                  </a:schemeClr>
                </a:solidFill>
              </a:rPr>
              <a:t>ZDRAVOTNÍ A BEZPEČNOSTNÍ </a:t>
            </a:r>
            <a: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  <a:t>POLITIKY ČR</a:t>
            </a:r>
            <a:endParaRPr lang="cs-CZ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607CA0-14E2-885B-12C1-C19C26B276CD}"/>
              </a:ext>
            </a:extLst>
          </p:cNvPr>
          <p:cNvSpPr txBox="1"/>
          <p:nvPr/>
        </p:nvSpPr>
        <p:spPr>
          <a:xfrm>
            <a:off x="528638" y="1690688"/>
            <a:ext cx="941546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ZDRAVOTNÍ POLITIKA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SITUACE VE ZDRAVOTNICTVÍ 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ZDRAVÍ 2030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Koncepce ošetřovatelství                 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Zákony  č.372 a č. 374/2011 Sb.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  Analýza – HEROES  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PREVENCE II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Katalog typových činností IZS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- TČ č.12 – Poskytování psychosociální péče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Hrajeme.cz">
            <a:extLst>
              <a:ext uri="{FF2B5EF4-FFF2-40B4-BE49-F238E27FC236}">
                <a16:creationId xmlns:a16="http://schemas.microsoft.com/office/drawing/2014/main" id="{7A2C0838-3D0B-52FB-42E3-B201806C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4" y="1888879"/>
            <a:ext cx="4683210" cy="35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4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  <a:t>PREVENCE B.O.S. </a:t>
            </a:r>
            <a:b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  <a:t>Z POHLEDU </a:t>
            </a:r>
            <a:r>
              <a:rPr lang="cs-CZ" sz="3200" b="1" u="sng">
                <a:solidFill>
                  <a:schemeClr val="tx2">
                    <a:lumMod val="50000"/>
                    <a:lumOff val="50000"/>
                  </a:schemeClr>
                </a:solidFill>
              </a:rPr>
              <a:t>ZDRAVOTNÍ A BEZPEČNOSTNÍ </a:t>
            </a:r>
            <a:r>
              <a:rPr lang="cs-CZ" sz="3200" b="1">
                <a:solidFill>
                  <a:schemeClr val="tx2">
                    <a:lumMod val="50000"/>
                    <a:lumOff val="50000"/>
                  </a:schemeClr>
                </a:solidFill>
              </a:rPr>
              <a:t>POLITIKY ČR</a:t>
            </a:r>
            <a:endParaRPr lang="cs-CZ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607CA0-14E2-885B-12C1-C19C26B276CD}"/>
              </a:ext>
            </a:extLst>
          </p:cNvPr>
          <p:cNvSpPr txBox="1"/>
          <p:nvPr/>
        </p:nvSpPr>
        <p:spPr>
          <a:xfrm>
            <a:off x="528638" y="1690688"/>
            <a:ext cx="94154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ZDRAVOTNÍ POLITIKA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SITUACE VE ZDRAVOTNICTVÍ 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Hrajeme.cz">
            <a:extLst>
              <a:ext uri="{FF2B5EF4-FFF2-40B4-BE49-F238E27FC236}">
                <a16:creationId xmlns:a16="http://schemas.microsoft.com/office/drawing/2014/main" id="{7A2C0838-3D0B-52FB-42E3-B201806C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65" y="1690688"/>
            <a:ext cx="2933076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Step 2 Zhodnoťte, zda jste ve věku, kdy je vyšší riziko nákazy streptokokem.">
            <a:extLst>
              <a:ext uri="{FF2B5EF4-FFF2-40B4-BE49-F238E27FC236}">
                <a16:creationId xmlns:a16="http://schemas.microsoft.com/office/drawing/2014/main" id="{6FFDB123-A976-6F4C-55F2-C1416AEF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98" y="3294106"/>
            <a:ext cx="3552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3E0C18-A726-74B2-273E-16F545E03586}"/>
              </a:ext>
            </a:extLst>
          </p:cNvPr>
          <p:cNvSpPr txBox="1"/>
          <p:nvPr/>
        </p:nvSpPr>
        <p:spPr>
          <a:xfrm>
            <a:off x="1146090" y="4142769"/>
            <a:ext cx="609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VÝZKUM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VZDĚLÁVÁNÍ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SPIS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OSVĚTA</a:t>
            </a:r>
          </a:p>
          <a:p>
            <a:pPr marL="285750" indent="-285750">
              <a:buFontTx/>
              <a:buChar char="-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5DD0CE-963F-F7BC-D3B2-81B165DD3BC1}"/>
              </a:ext>
            </a:extLst>
          </p:cNvPr>
          <p:cNvSpPr txBox="1"/>
          <p:nvPr/>
        </p:nvSpPr>
        <p:spPr>
          <a:xfrm>
            <a:off x="6870357" y="4327435"/>
            <a:ext cx="63297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LEGISLATIVA</a:t>
            </a:r>
          </a:p>
          <a:p>
            <a:pPr marL="1200150" lvl="2" indent="-285750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SYSTÉM </a:t>
            </a:r>
          </a:p>
          <a:p>
            <a:pPr lvl="2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(nástroje, vztahy, kompetence,      </a:t>
            </a:r>
          </a:p>
          <a:p>
            <a:pPr lvl="2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zodpovědnost, finance……)</a:t>
            </a:r>
          </a:p>
          <a:p>
            <a:pPr lvl="2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   ……….</a:t>
            </a:r>
          </a:p>
        </p:txBody>
      </p:sp>
    </p:spTree>
    <p:extLst>
      <p:ext uri="{BB962C8B-B14F-4D97-AF65-F5344CB8AC3E}">
        <p14:creationId xmlns:p14="http://schemas.microsoft.com/office/powerpoint/2010/main" val="27076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0600A-32B6-12F2-DE70-08089A33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ZDROJE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3F124C-3443-EECB-B089-0D355BBBB849}"/>
              </a:ext>
            </a:extLst>
          </p:cNvPr>
          <p:cNvSpPr txBox="1"/>
          <p:nvPr/>
        </p:nvSpPr>
        <p:spPr>
          <a:xfrm>
            <a:off x="428625" y="1690688"/>
            <a:ext cx="1161573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https://www.apa.org/topics/resilience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https://www.mayoclinic.org/healthy-lifestyle/adult-health/in-depth/burnout/art-20046642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https://www.helpguide.org/articles/stress/burnout-prevention-and-recovery.htm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5"/>
              </a:rPr>
              <a:t>https://urgmed.cz/wp-content/uploads/2021/01/studie-HEROES-informace-pro-web-SUMMK.pdf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https://zdravi2030.mzcr.cz/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7"/>
              </a:rPr>
              <a:t>https://vlada.gov.cz/cz/ppov/brs/dokumenty/vyznamne-dokumenty-v-oblasti-bezpecnosti-ceske-republiky-18963/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8"/>
              </a:rPr>
              <a:t>https://vlada.gov.cz/assets/ppov/brs/dokumenty/Bezpecnostni_strategie_2023.pdf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9"/>
              </a:rPr>
              <a:t>https://www.esfcr.cz/projekty-opz/-/asset_publisher/ODuZumtPTtTa/content/prevence-ii-zmirneni-negativnich-dopadu-psychicke-a-fyzicke-zateze-na-nelekarske-zdravotnicke-pracovniky-prostrednictvim-systemoveho-opatreni-?inheritRedirect=false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71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TEORETICKÉ A ODBORNÉ POZNÁMKY A VÝCHODISKA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BF29D7-0D15-9EF4-8F1D-6412BC1AE1D7}"/>
              </a:ext>
            </a:extLst>
          </p:cNvPr>
          <p:cNvSpPr txBox="1"/>
          <p:nvPr/>
        </p:nvSpPr>
        <p:spPr>
          <a:xfrm>
            <a:off x="542925" y="1485900"/>
            <a:ext cx="111918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TEORIE KONFLIKTU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cs-CZ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ADAPTAČNÍ SYNDROM                                                       </a:t>
            </a:r>
          </a:p>
          <a:p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cs-CZ" dirty="0" err="1"/>
              <a:t>S.Freud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</a:t>
            </a:r>
          </a:p>
          <a:p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AKUTNÍ STRES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PTSD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– úzkosti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– deprese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– tentamen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sucidii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suicidium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CHRONICKÝ STRES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– dysforie - úzkosti – deprese –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suicidium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-  „vnitřní výpověď“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– syndrom vyhoření                                                        </a:t>
            </a:r>
            <a:r>
              <a:rPr lang="cs-CZ" dirty="0" err="1"/>
              <a:t>T.G.Masaryk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–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psychosomatizace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KORTIKOVISCERÁLNÍ TEORIE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What Are You And How Many? | Daniel Karim">
            <a:extLst>
              <a:ext uri="{FF2B5EF4-FFF2-40B4-BE49-F238E27FC236}">
                <a16:creationId xmlns:a16="http://schemas.microsoft.com/office/drawing/2014/main" id="{7D900222-71BC-4EB8-07B9-5A29B592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16" y="1425506"/>
            <a:ext cx="2724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s Selye citáty (8 citátů)">
            <a:extLst>
              <a:ext uri="{FF2B5EF4-FFF2-40B4-BE49-F238E27FC236}">
                <a16:creationId xmlns:a16="http://schemas.microsoft.com/office/drawing/2014/main" id="{C3F89C3B-9201-857E-0E30-0DB90E9D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97" y="1425506"/>
            <a:ext cx="2090738" cy="33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saryk dokázal postavit zcela nový stát.">
            <a:extLst>
              <a:ext uri="{FF2B5EF4-FFF2-40B4-BE49-F238E27FC236}">
                <a16:creationId xmlns:a16="http://schemas.microsoft.com/office/drawing/2014/main" id="{4049B2F5-02A7-70BD-568B-AF2D115FE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9656"/>
          <a:stretch/>
        </p:blipFill>
        <p:spPr bwMode="auto">
          <a:xfrm>
            <a:off x="6477001" y="3107709"/>
            <a:ext cx="29098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075A224-EF1F-B406-E8F2-47BE8A1392E3}"/>
              </a:ext>
            </a:extLst>
          </p:cNvPr>
          <p:cNvSpPr txBox="1"/>
          <p:nvPr/>
        </p:nvSpPr>
        <p:spPr>
          <a:xfrm>
            <a:off x="10575792" y="4850306"/>
            <a:ext cx="269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</a:t>
            </a:r>
            <a:r>
              <a:rPr lang="cs-CZ" dirty="0" err="1"/>
              <a:t>Selye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40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149223"/>
            <a:ext cx="10515600" cy="102076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SYNDROM VYHOŘENÍ - </a:t>
            </a:r>
            <a:r>
              <a:rPr lang="cs-CZ" sz="3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Burnout</a:t>
            </a: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Syndrom (B.O.S.)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5E573B-9A19-87D4-13A2-97FE9AAF7CF6}"/>
              </a:ext>
            </a:extLst>
          </p:cNvPr>
          <p:cNvSpPr txBox="1"/>
          <p:nvPr/>
        </p:nvSpPr>
        <p:spPr>
          <a:xfrm>
            <a:off x="381000" y="733246"/>
            <a:ext cx="112014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800" b="0" i="0" u="sng" dirty="0">
                <a:solidFill>
                  <a:srgbClr val="0070C0"/>
                </a:solidFill>
                <a:effectLst/>
                <a:highlight>
                  <a:srgbClr val="FFFEFC"/>
                </a:highlight>
                <a:latin typeface="Inter"/>
              </a:rPr>
              <a:t>Vyhoření je stav emocionálního, fyzického a duševního vyčerpání 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způsobený </a:t>
            </a:r>
            <a:r>
              <a:rPr lang="cs-CZ" sz="2800" b="0" i="0" u="none" strike="noStrike" dirty="0">
                <a:solidFill>
                  <a:srgbClr val="045346"/>
                </a:solidFill>
                <a:effectLst/>
                <a:highlight>
                  <a:srgbClr val="FFFEFC"/>
                </a:highlight>
                <a:latin typeface="inherit"/>
                <a:hlinkClick r:id="rId2"/>
              </a:rPr>
              <a:t>nadměrným a dlouhodobým stresem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 . Dochází k němu, když se cítíte přetížení, emocionálně vyčerpaní a neschopní plnit neustálé požadavky. Jak stres pokračuje, </a:t>
            </a:r>
            <a:r>
              <a:rPr lang="cs-CZ" sz="2800" b="0" i="0" u="sng" dirty="0">
                <a:solidFill>
                  <a:srgbClr val="0070C0"/>
                </a:solidFill>
                <a:effectLst/>
                <a:highlight>
                  <a:srgbClr val="FFFEFC"/>
                </a:highlight>
                <a:latin typeface="Inter"/>
              </a:rPr>
              <a:t>začínáte ztrácet zájem a motivaci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, které vás vedly k tomu, abyste přijali určitou roli.</a:t>
            </a:r>
          </a:p>
          <a:p>
            <a:pPr algn="l" fontAlgn="base"/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Vyhoření </a:t>
            </a:r>
            <a:r>
              <a:rPr lang="cs-CZ" sz="2800" b="0" i="0" u="sng" dirty="0">
                <a:solidFill>
                  <a:srgbClr val="0070C0"/>
                </a:solidFill>
                <a:effectLst/>
                <a:highlight>
                  <a:srgbClr val="FFFEFC"/>
                </a:highlight>
                <a:latin typeface="Inter"/>
              </a:rPr>
              <a:t>snižuje produktivitu a ubírá vaši energii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, takže se cítíte stále bezmocnější, beznadějnější, cyničtější a rozhořčenější. Nakonec můžete mít pocit, že už nemáte co dát.</a:t>
            </a:r>
          </a:p>
          <a:p>
            <a:pPr algn="l" fontAlgn="base"/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Negativní účinky syndromu vyhoření se přelévají </a:t>
            </a:r>
            <a:r>
              <a:rPr lang="cs-CZ" sz="2800" b="0" i="0" u="sng" dirty="0">
                <a:solidFill>
                  <a:srgbClr val="0070C0"/>
                </a:solidFill>
                <a:effectLst/>
                <a:highlight>
                  <a:srgbClr val="FFFEFC"/>
                </a:highlight>
                <a:latin typeface="Inter"/>
              </a:rPr>
              <a:t>do všech oblastí života 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– včetně vašeho </a:t>
            </a:r>
            <a:r>
              <a:rPr lang="cs-CZ" sz="2800" b="0" i="0" dirty="0">
                <a:solidFill>
                  <a:srgbClr val="FF0000"/>
                </a:solidFill>
                <a:effectLst/>
                <a:highlight>
                  <a:srgbClr val="FFFEFC"/>
                </a:highlight>
                <a:latin typeface="Inter"/>
              </a:rPr>
              <a:t>domova, práce a společenského 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života. Vyhoření může také způsobit dlouhodobé </a:t>
            </a:r>
            <a:r>
              <a:rPr lang="cs-CZ" sz="2800" b="0" i="0" u="sng" dirty="0">
                <a:solidFill>
                  <a:srgbClr val="0070C0"/>
                </a:solidFill>
                <a:effectLst/>
                <a:highlight>
                  <a:srgbClr val="FFFEFC"/>
                </a:highlight>
                <a:latin typeface="Inter"/>
              </a:rPr>
              <a:t>změny ve vašem těle,</a:t>
            </a: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 které vás činí náchylnými k nemocem, jako je nachlazení a chřipka. Vzhledem k mnoha jeho následkům je důležité se s vyhořením vypořádat hned.</a:t>
            </a:r>
          </a:p>
          <a:p>
            <a:pPr algn="r" fontAlgn="base"/>
            <a:r>
              <a:rPr lang="cs-CZ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https://www.helpguide.org/articles/stress/burnout-prevention-and-recovery.htm</a:t>
            </a:r>
          </a:p>
        </p:txBody>
      </p:sp>
    </p:spTree>
    <p:extLst>
      <p:ext uri="{BB962C8B-B14F-4D97-AF65-F5344CB8AC3E}">
        <p14:creationId xmlns:p14="http://schemas.microsoft.com/office/powerpoint/2010/main" val="277868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83ACE1D-1BF7-5853-1D0A-704727D5C97A}"/>
              </a:ext>
            </a:extLst>
          </p:cNvPr>
          <p:cNvSpPr txBox="1"/>
          <p:nvPr/>
        </p:nvSpPr>
        <p:spPr>
          <a:xfrm>
            <a:off x="438149" y="489734"/>
            <a:ext cx="802005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cs-CZ" sz="32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Příčiny syndromu vyhoření související s prací</a:t>
            </a:r>
          </a:p>
          <a:p>
            <a:pPr algn="ctr" fontAlgn="base"/>
            <a:endParaRPr lang="cs-CZ" sz="3200" b="1" i="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endParaRPr lang="cs-CZ" sz="3200" b="1" i="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Pocit, že máte malou nebo žádnou kontrolu nad svou prací.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Nedostatek uznání nebo odměny za dobrou práci.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Nejasná nebo příliš náročná pracovní očekávání.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Dělat práci, která je monotónní nebo nenáročná.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Práce v chaotickém nebo vysokotlakém prostředí</a:t>
            </a:r>
            <a:r>
              <a:rPr lang="cs-CZ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.</a:t>
            </a:r>
          </a:p>
        </p:txBody>
      </p:sp>
      <p:pic>
        <p:nvPicPr>
          <p:cNvPr id="3074" name="Picture 2" descr="Syndrom vyhoření">
            <a:extLst>
              <a:ext uri="{FF2B5EF4-FFF2-40B4-BE49-F238E27FC236}">
                <a16:creationId xmlns:a16="http://schemas.microsoft.com/office/drawing/2014/main" id="{2C9D1925-BB85-8BD9-1696-F9E67996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89734"/>
            <a:ext cx="2838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5A84E3D-C6F9-3F5C-A81E-C777A8504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/>
          <a:stretch/>
        </p:blipFill>
        <p:spPr bwMode="auto">
          <a:xfrm>
            <a:off x="8458199" y="3809231"/>
            <a:ext cx="337062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750C012-BBDE-DEBF-7ACF-44D466A24BBB}"/>
              </a:ext>
            </a:extLst>
          </p:cNvPr>
          <p:cNvSpPr txBox="1"/>
          <p:nvPr/>
        </p:nvSpPr>
        <p:spPr>
          <a:xfrm>
            <a:off x="323849" y="598081"/>
            <a:ext cx="857369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cs-CZ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cs-CZ" sz="32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ivotní styl - příčiny syndromu vyhoření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Práce příliš mnoho, </a:t>
            </a:r>
          </a:p>
          <a:p>
            <a:pPr algn="ctr" fontAlgn="base"/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bez dostatku času na socializaci nebo relaxaci.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Nedostatek blízkých, podpůrných vztahů.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Přebírání příliš mnoha povinností </a:t>
            </a:r>
          </a:p>
          <a:p>
            <a:pPr algn="ctr" fontAlgn="base"/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bez dostatečné pomoci ostatních.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   Nedostatek spánku.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8" name="Picture 12" descr="Vedci varujú pred dlhodobo kratším spánkom ako 6 hodín.">
            <a:extLst>
              <a:ext uri="{FF2B5EF4-FFF2-40B4-BE49-F238E27FC236}">
                <a16:creationId xmlns:a16="http://schemas.microsoft.com/office/drawing/2014/main" id="{FAB8A12C-D0E4-E4BC-2D52-9620063D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00" y="4007599"/>
            <a:ext cx="4269351" cy="24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Jste workoholici? Tyto 4 signály by vás měly varovat a zastavit!">
            <a:extLst>
              <a:ext uri="{FF2B5EF4-FFF2-40B4-BE49-F238E27FC236}">
                <a16:creationId xmlns:a16="http://schemas.microsoft.com/office/drawing/2014/main" id="{D31A1431-9F6A-C4DE-9FB7-439A3A40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7620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louhodobý stres a syndrom vyhoření spolu velice úzce souvisí. ">
            <a:extLst>
              <a:ext uri="{FF2B5EF4-FFF2-40B4-BE49-F238E27FC236}">
                <a16:creationId xmlns:a16="http://schemas.microsoft.com/office/drawing/2014/main" id="{CFF833A8-ABE6-364F-0AA5-9E4085DF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4" y="4836196"/>
            <a:ext cx="3259259" cy="2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4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BC38A40-0D2F-69EF-439F-EF0B8E7FFEA0}"/>
              </a:ext>
            </a:extLst>
          </p:cNvPr>
          <p:cNvSpPr txBox="1"/>
          <p:nvPr/>
        </p:nvSpPr>
        <p:spPr>
          <a:xfrm>
            <a:off x="878797" y="1007831"/>
            <a:ext cx="66686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cs-CZ" sz="32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Inter"/>
              </a:rPr>
              <a:t>Fyzické známky a příznaky </a:t>
            </a:r>
          </a:p>
          <a:p>
            <a:pPr algn="ctr" fontAlgn="base"/>
            <a:r>
              <a:rPr lang="cs-CZ" sz="32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Inter"/>
              </a:rPr>
              <a:t>syndromu vyhoření</a:t>
            </a:r>
          </a:p>
          <a:p>
            <a:pPr algn="ctr" fontAlgn="base"/>
            <a:endParaRPr lang="cs-CZ" sz="3200" b="1" i="0" u="sng" dirty="0">
              <a:solidFill>
                <a:srgbClr val="0070C0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Většinu času se cítí unavený a vyčerpaný.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Snížená imunita, častá onemocnění.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Časté bolesti hlavy nebo bolesti svalů.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Změna chuti k jídlu nebo spánkových návyků.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</p:txBody>
      </p:sp>
      <p:pic>
        <p:nvPicPr>
          <p:cNvPr id="5122" name="Picture 2" descr="20 druhů bolesti v lidském těle, jejichž příčinou jsou emoce nikoliv choroby - iRecept">
            <a:extLst>
              <a:ext uri="{FF2B5EF4-FFF2-40B4-BE49-F238E27FC236}">
                <a16:creationId xmlns:a16="http://schemas.microsoft.com/office/drawing/2014/main" id="{A37CCB31-72F7-68C5-35D8-574894FED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731653"/>
            <a:ext cx="47720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áze syndromu vyhoření, stav vyčerpání: neviditelný nepřítel v každodenním životě - PeopleTest">
            <a:extLst>
              <a:ext uri="{FF2B5EF4-FFF2-40B4-BE49-F238E27FC236}">
                <a16:creationId xmlns:a16="http://schemas.microsoft.com/office/drawing/2014/main" id="{0EAFCA71-EA5E-BAE4-5F83-A47E2A90F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/>
          <a:stretch/>
        </p:blipFill>
        <p:spPr bwMode="auto">
          <a:xfrm>
            <a:off x="8333298" y="810719"/>
            <a:ext cx="3611051" cy="23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BC38A40-0D2F-69EF-439F-EF0B8E7FFEA0}"/>
              </a:ext>
            </a:extLst>
          </p:cNvPr>
          <p:cNvSpPr txBox="1"/>
          <p:nvPr/>
        </p:nvSpPr>
        <p:spPr>
          <a:xfrm>
            <a:off x="3046810" y="889844"/>
            <a:ext cx="609361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cs-CZ" sz="32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Inter"/>
              </a:rPr>
              <a:t>Emocionální příznaky a symptomy vyhoření</a:t>
            </a:r>
          </a:p>
          <a:p>
            <a:pPr algn="ctr" fontAlgn="base"/>
            <a:endParaRPr lang="cs-CZ" sz="3200" b="1" i="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Pocit selhání a pochyb o sobě.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Pocit bezmoci, uvěznění a poražení.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Odpoutanost, pocit osamocení ve světě.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Ztráta motivace. </a:t>
            </a:r>
          </a:p>
          <a:p>
            <a:pPr algn="ctr" fontAlgn="base"/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Stále cynický a negativní pohled.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Snížená spokojenost a pocit úspěchu.</a:t>
            </a:r>
          </a:p>
        </p:txBody>
      </p:sp>
      <p:pic>
        <p:nvPicPr>
          <p:cNvPr id="5124" name="Picture 4" descr="Různé druhy emocí a jejich vliv na lidské chování">
            <a:extLst>
              <a:ext uri="{FF2B5EF4-FFF2-40B4-BE49-F238E27FC236}">
                <a16:creationId xmlns:a16="http://schemas.microsoft.com/office/drawing/2014/main" id="{0D0E82F5-2224-E8E9-4F7C-EE43A6F7C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-5032" r="30713" b="5032"/>
          <a:stretch/>
        </p:blipFill>
        <p:spPr bwMode="auto">
          <a:xfrm>
            <a:off x="9544050" y="3412290"/>
            <a:ext cx="2171700" cy="30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lbum cover for Cynik">
            <a:extLst>
              <a:ext uri="{FF2B5EF4-FFF2-40B4-BE49-F238E27FC236}">
                <a16:creationId xmlns:a16="http://schemas.microsoft.com/office/drawing/2014/main" id="{3CE4E843-0AE6-DA97-2C34-1C87F61A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3" y="1481137"/>
            <a:ext cx="26574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táhnout - Smutný plačící emoji smajlík znaku Veselý obličej s tekly slzy po tváři — Ilustrace">
            <a:extLst>
              <a:ext uri="{FF2B5EF4-FFF2-40B4-BE49-F238E27FC236}">
                <a16:creationId xmlns:a16="http://schemas.microsoft.com/office/drawing/2014/main" id="{EF26CF21-52E0-67B9-A597-5A75F8F8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889844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600x1200 px,tvář,smajlík">
            <a:extLst>
              <a:ext uri="{FF2B5EF4-FFF2-40B4-BE49-F238E27FC236}">
                <a16:creationId xmlns:a16="http://schemas.microsoft.com/office/drawing/2014/main" id="{0DD1CED5-1402-6A58-48A1-D60C8AA2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" y="4519612"/>
            <a:ext cx="2767012" cy="20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8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BC38A40-0D2F-69EF-439F-EF0B8E7FFEA0}"/>
              </a:ext>
            </a:extLst>
          </p:cNvPr>
          <p:cNvSpPr txBox="1"/>
          <p:nvPr/>
        </p:nvSpPr>
        <p:spPr>
          <a:xfrm>
            <a:off x="4146948" y="-235803"/>
            <a:ext cx="785455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/>
            <a:r>
              <a:rPr lang="cs-CZ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EFC"/>
                </a:highlight>
                <a:latin typeface="Inter"/>
              </a:rPr>
              <a:t>Behaviorální známky a příznaky syndromu vyhoření</a:t>
            </a:r>
          </a:p>
          <a:p>
            <a:pPr algn="ctr" fontAlgn="base"/>
            <a:endParaRPr lang="cs-CZ" sz="2800" b="1" i="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Odstoupení od povinností.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Izolace od ostatních.</a:t>
            </a: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Prokrastinace, trvá déle, než se věci dokončí.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u="none" strike="noStrike" dirty="0">
                <a:solidFill>
                  <a:srgbClr val="045346"/>
                </a:solidFill>
                <a:effectLst/>
                <a:highlight>
                  <a:srgbClr val="FFFEFC"/>
                </a:highlight>
                <a:latin typeface="inherit"/>
                <a:hlinkClick r:id="rId2"/>
              </a:rPr>
              <a:t>Používání jídla, drog nebo alkoholu.</a:t>
            </a: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/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Vybíjení si frustrace na ostatních.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232426"/>
              </a:solidFill>
              <a:effectLst/>
              <a:highlight>
                <a:srgbClr val="FFFEFC"/>
              </a:highlight>
              <a:latin typeface="Inter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32426"/>
                </a:solidFill>
                <a:effectLst/>
                <a:highlight>
                  <a:srgbClr val="FFFEFC"/>
                </a:highlight>
                <a:latin typeface="Inter"/>
              </a:rPr>
              <a:t>Vynechání práce nebo příchod pozdě a odchod brzy.</a:t>
            </a:r>
          </a:p>
        </p:txBody>
      </p:sp>
      <p:pic>
        <p:nvPicPr>
          <p:cNvPr id="5126" name="Picture 6" descr="Rozdělení drog | Veřejnost - Substituční léčba">
            <a:extLst>
              <a:ext uri="{FF2B5EF4-FFF2-40B4-BE49-F238E27FC236}">
                <a16:creationId xmlns:a16="http://schemas.microsoft.com/office/drawing/2014/main" id="{FCD194B3-C6CC-CEE4-FA54-F4E632AA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2400"/>
            <a:ext cx="3990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ak na boj s prokrastinací?">
            <a:extLst>
              <a:ext uri="{FF2B5EF4-FFF2-40B4-BE49-F238E27FC236}">
                <a16:creationId xmlns:a16="http://schemas.microsoft.com/office/drawing/2014/main" id="{35A13658-1CFF-4041-CA88-D2709C8F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2611042"/>
            <a:ext cx="2619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popej ve prospěch prokrastinace - Seznam Médium">
            <a:extLst>
              <a:ext uri="{FF2B5EF4-FFF2-40B4-BE49-F238E27FC236}">
                <a16:creationId xmlns:a16="http://schemas.microsoft.com/office/drawing/2014/main" id="{030330CD-7C4B-AE11-BF20-E70BEA16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5532835"/>
            <a:ext cx="2975370" cy="13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1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1802-876C-1A1B-8E55-C254D9A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SYNDROM VYHOŘENÍ A </a:t>
            </a:r>
            <a:r>
              <a:rPr lang="cs-CZ" sz="32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PREVENCE</a:t>
            </a: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DLE z. 372/2011 Sb., </a:t>
            </a:r>
            <a:b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zákon o zdravotních službách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E4CCBB-45B5-262F-A0B8-49725FE2C8F8}"/>
              </a:ext>
            </a:extLst>
          </p:cNvPr>
          <p:cNvSpPr txBox="1"/>
          <p:nvPr/>
        </p:nvSpPr>
        <p:spPr>
          <a:xfrm>
            <a:off x="714376" y="1690688"/>
            <a:ext cx="106394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solidFill>
                  <a:srgbClr val="282828"/>
                </a:solidFill>
                <a:effectLst/>
              </a:rPr>
              <a:t>HLAVA I</a:t>
            </a:r>
          </a:p>
          <a:p>
            <a:r>
              <a:rPr lang="cs-CZ" sz="2400" b="1" dirty="0">
                <a:solidFill>
                  <a:srgbClr val="08A8F8"/>
                </a:solidFill>
                <a:effectLst/>
              </a:rPr>
              <a:t>DRUHY A FORMY ZDRAVOTNÍ PÉČE</a:t>
            </a:r>
          </a:p>
          <a:p>
            <a:endParaRPr lang="cs-CZ" sz="2400" b="1" dirty="0">
              <a:solidFill>
                <a:srgbClr val="08A8F8"/>
              </a:solidFill>
              <a:effectLst/>
            </a:endParaRPr>
          </a:p>
          <a:p>
            <a:pPr algn="just"/>
            <a:r>
              <a:rPr lang="cs-CZ" sz="2400" b="1" dirty="0">
                <a:solidFill>
                  <a:srgbClr val="FF8400"/>
                </a:solidFill>
                <a:effectLst/>
              </a:rPr>
              <a:t>§ 5</a:t>
            </a:r>
          </a:p>
          <a:p>
            <a:r>
              <a:rPr lang="cs-CZ" sz="2400" b="1" dirty="0">
                <a:solidFill>
                  <a:srgbClr val="08A8F8"/>
                </a:solidFill>
                <a:effectLst/>
              </a:rPr>
              <a:t>Druhy zdravotní péče</a:t>
            </a:r>
          </a:p>
          <a:p>
            <a:endParaRPr lang="cs-CZ" sz="2400" b="1" dirty="0">
              <a:solidFill>
                <a:srgbClr val="08A8F8"/>
              </a:solidFill>
              <a:effectLst/>
            </a:endParaRPr>
          </a:p>
          <a:p>
            <a:pPr algn="just"/>
            <a:r>
              <a:rPr lang="cs-CZ" sz="2400" b="1" i="0" dirty="0">
                <a:effectLst/>
              </a:rPr>
              <a:t>2)</a:t>
            </a:r>
            <a:r>
              <a:rPr lang="cs-CZ" sz="2400" dirty="0">
                <a:effectLst/>
              </a:rPr>
              <a:t> Druhy zdravotní péče podle účelu jejího poskytnutí jsou</a:t>
            </a:r>
          </a:p>
          <a:p>
            <a:pPr algn="just"/>
            <a:endParaRPr lang="cs-CZ" sz="2400" dirty="0">
              <a:effectLst/>
            </a:endParaRPr>
          </a:p>
          <a:p>
            <a:pPr algn="just"/>
            <a:r>
              <a:rPr lang="cs-CZ" sz="2400" b="1" i="0" dirty="0">
                <a:effectLst/>
              </a:rPr>
              <a:t>a)</a:t>
            </a:r>
            <a:r>
              <a:rPr lang="cs-CZ" sz="2400" dirty="0">
                <a:effectLst/>
              </a:rPr>
              <a:t> </a:t>
            </a:r>
            <a:r>
              <a:rPr lang="cs-CZ" sz="2400" b="1" dirty="0">
                <a:effectLst/>
              </a:rPr>
              <a:t>preventivní péče</a:t>
            </a:r>
            <a:r>
              <a:rPr lang="cs-CZ" sz="2400" dirty="0">
                <a:effectLst/>
              </a:rPr>
              <a:t>, jejímž účelem je </a:t>
            </a:r>
            <a:r>
              <a:rPr lang="cs-CZ" sz="2400" u="sng" dirty="0">
                <a:solidFill>
                  <a:srgbClr val="FF0000"/>
                </a:solidFill>
                <a:effectLst/>
              </a:rPr>
              <a:t>včasné vyhledávání </a:t>
            </a:r>
            <a:r>
              <a:rPr lang="cs-CZ" sz="2400" dirty="0">
                <a:effectLst/>
              </a:rPr>
              <a:t>faktorů, které jsou v příčinné souvislosti se vznikem nemoci nebo zhoršením zdravotního stavu, a </a:t>
            </a:r>
            <a:r>
              <a:rPr lang="cs-CZ" sz="2400" u="sng" dirty="0">
                <a:solidFill>
                  <a:srgbClr val="FF0000"/>
                </a:solidFill>
                <a:effectLst/>
              </a:rPr>
              <a:t>provádění opatření </a:t>
            </a:r>
            <a:r>
              <a:rPr lang="cs-CZ" sz="2400" dirty="0">
                <a:effectLst/>
              </a:rPr>
              <a:t>směřujících k odstraňování nebo minimalizaci vlivu těchto faktorů a předcházení jejich vzniku,</a:t>
            </a:r>
          </a:p>
          <a:p>
            <a:br>
              <a:rPr lang="cs-CZ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cs-CZ" sz="2400" dirty="0"/>
          </a:p>
        </p:txBody>
      </p:sp>
      <p:pic>
        <p:nvPicPr>
          <p:cNvPr id="6148" name="Picture 4" descr="Webinar: Addressing Poverty and Racism As Public Health Threats">
            <a:extLst>
              <a:ext uri="{FF2B5EF4-FFF2-40B4-BE49-F238E27FC236}">
                <a16:creationId xmlns:a16="http://schemas.microsoft.com/office/drawing/2014/main" id="{0F9DD1AD-EC56-DF21-F649-DB3BFC75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1532910"/>
            <a:ext cx="3490913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38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7463</TotalTime>
  <Words>932</Words>
  <Application>Microsoft Office PowerPoint</Application>
  <PresentationFormat>Širokoúhlá obrazovka</PresentationFormat>
  <Paragraphs>197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inherit</vt:lpstr>
      <vt:lpstr>Inter</vt:lpstr>
      <vt:lpstr>Motiv Office</vt:lpstr>
      <vt:lpstr>PREVENCE  SYNDROMU VYHOŘENÍ</vt:lpstr>
      <vt:lpstr>TEORETICKÉ A ODBORNÉ POZNÁMKY A VÝCHODISKA</vt:lpstr>
      <vt:lpstr>SYNDROM VYHOŘENÍ - Burnout  Syndrom (B.O.S.)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SYNDROM VYHOŘENÍ A PREVENCE DLE z. 372/2011 Sb.,  zákon o zdravotních službách</vt:lpstr>
      <vt:lpstr>DOSTUPNÉ NÁSTROJE PREVENCE A REPRESE B.O.S.</vt:lpstr>
      <vt:lpstr>DOSTUPNÉ NÁSTROJE PREVENCE A REPRESE B.O.S.</vt:lpstr>
      <vt:lpstr>PREVENCE B.O.S.  Z POHLEDU ZDRAVOTNÍ A BEZPEČNOSTNÍ POLITIKY ČR</vt:lpstr>
      <vt:lpstr>PREVENCE B.O.S.  Z POHLEDU ZDRAVOTNÍ A BEZPEČNOSTNÍ POLITIKY ČR</vt:lpstr>
      <vt:lpstr>Prezentace aplikace PowerPoint</vt:lpstr>
      <vt:lpstr>PREVENCE B.O.S.  Z POHLEDU ZDRAVOTNÍ A BEZPEČNOSTNÍ POLITIKY ČR</vt:lpstr>
      <vt:lpstr>PREVENCE B.O.S.  Z POHLEDU ZDRAVOTNÍ A BEZPEČNOSTNÍ POLITIKY ČR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 Hlaváčková</dc:creator>
  <cp:lastModifiedBy>Dana Hlaváčková</cp:lastModifiedBy>
  <cp:revision>28</cp:revision>
  <dcterms:created xsi:type="dcterms:W3CDTF">2024-04-18T11:29:49Z</dcterms:created>
  <dcterms:modified xsi:type="dcterms:W3CDTF">2024-04-24T05:41:58Z</dcterms:modified>
</cp:coreProperties>
</file>