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0094" r:id="rId1"/>
  </p:sldMasterIdLst>
  <p:notesMasterIdLst>
    <p:notesMasterId r:id="rId22"/>
  </p:notesMasterIdLst>
  <p:sldIdLst>
    <p:sldId id="367" r:id="rId2"/>
    <p:sldId id="391" r:id="rId3"/>
    <p:sldId id="396" r:id="rId4"/>
    <p:sldId id="424" r:id="rId5"/>
    <p:sldId id="426" r:id="rId6"/>
    <p:sldId id="428" r:id="rId7"/>
    <p:sldId id="429" r:id="rId8"/>
    <p:sldId id="431" r:id="rId9"/>
    <p:sldId id="432" r:id="rId10"/>
    <p:sldId id="436" r:id="rId11"/>
    <p:sldId id="438" r:id="rId12"/>
    <p:sldId id="439" r:id="rId13"/>
    <p:sldId id="442" r:id="rId14"/>
    <p:sldId id="440" r:id="rId15"/>
    <p:sldId id="444" r:id="rId16"/>
    <p:sldId id="435" r:id="rId17"/>
    <p:sldId id="446" r:id="rId18"/>
    <p:sldId id="448" r:id="rId19"/>
    <p:sldId id="445" r:id="rId20"/>
    <p:sldId id="39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FFCC00"/>
    <a:srgbClr val="0066FF"/>
    <a:srgbClr val="00CC00"/>
    <a:srgbClr val="E2F1F6"/>
    <a:srgbClr val="00FF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0" autoAdjust="0"/>
    <p:restoredTop sz="94660" autoAdjust="0"/>
  </p:normalViewPr>
  <p:slideViewPr>
    <p:cSldViewPr>
      <p:cViewPr varScale="1">
        <p:scale>
          <a:sx n="89" d="100"/>
          <a:sy n="89" d="100"/>
        </p:scale>
        <p:origin x="610" y="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3745D9E0-12FB-4209-9CC2-50F900EA11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4DB0F398-EC22-422D-BD85-C10472DB17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xmlns="" id="{1428E66B-3BD1-4C1D-9FFC-4439EC6D584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xmlns="" id="{7B4A3283-C7B8-4700-BB1B-8CA0BCD01DE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xmlns="" id="{2BB2A23E-2F50-4C63-BA8E-20E6F82187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xmlns="" id="{ED113E27-94C6-4542-982E-E925420109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E79FEF-5EC9-46B4-90A6-49F76C0788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6977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>
            <a:extLst>
              <a:ext uri="{FF2B5EF4-FFF2-40B4-BE49-F238E27FC236}">
                <a16:creationId xmlns="" xmlns:a16="http://schemas.microsoft.com/office/drawing/2014/main" id="{66DA0BB1-0A46-4C97-BA40-C76F570834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5955" name="Zástupný symbol pro poznámky 2">
            <a:extLst>
              <a:ext uri="{FF2B5EF4-FFF2-40B4-BE49-F238E27FC236}">
                <a16:creationId xmlns="" xmlns:a16="http://schemas.microsoft.com/office/drawing/2014/main" id="{34931ADE-7320-4DE6-AF93-4100EE88F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125956" name="Zástupný symbol pro číslo snímku 3">
            <a:extLst>
              <a:ext uri="{FF2B5EF4-FFF2-40B4-BE49-F238E27FC236}">
                <a16:creationId xmlns="" xmlns:a16="http://schemas.microsoft.com/office/drawing/2014/main" id="{2F32D9D9-7050-44DC-B374-69D213D14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A9B8FF5-2358-4E51-B172-F72D0060EF87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08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>
            <a:extLst>
              <a:ext uri="{FF2B5EF4-FFF2-40B4-BE49-F238E27FC236}">
                <a16:creationId xmlns:a16="http://schemas.microsoft.com/office/drawing/2014/main" xmlns="" id="{66DA0BB1-0A46-4C97-BA40-C76F570834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5955" name="Zástupný symbol pro poznámky 2">
            <a:extLst>
              <a:ext uri="{FF2B5EF4-FFF2-40B4-BE49-F238E27FC236}">
                <a16:creationId xmlns:a16="http://schemas.microsoft.com/office/drawing/2014/main" xmlns="" id="{34931ADE-7320-4DE6-AF93-4100EE88F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125956" name="Zástupný symbol pro číslo snímku 3">
            <a:extLst>
              <a:ext uri="{FF2B5EF4-FFF2-40B4-BE49-F238E27FC236}">
                <a16:creationId xmlns:a16="http://schemas.microsoft.com/office/drawing/2014/main" xmlns="" id="{2F32D9D9-7050-44DC-B374-69D213D14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A9B8FF5-2358-4E51-B172-F72D0060EF87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7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>
            <a:extLst>
              <a:ext uri="{FF2B5EF4-FFF2-40B4-BE49-F238E27FC236}">
                <a16:creationId xmlns:a16="http://schemas.microsoft.com/office/drawing/2014/main" xmlns="" id="{66DA0BB1-0A46-4C97-BA40-C76F570834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5955" name="Zástupný symbol pro poznámky 2">
            <a:extLst>
              <a:ext uri="{FF2B5EF4-FFF2-40B4-BE49-F238E27FC236}">
                <a16:creationId xmlns:a16="http://schemas.microsoft.com/office/drawing/2014/main" xmlns="" id="{34931ADE-7320-4DE6-AF93-4100EE88F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125956" name="Zástupný symbol pro číslo snímku 3">
            <a:extLst>
              <a:ext uri="{FF2B5EF4-FFF2-40B4-BE49-F238E27FC236}">
                <a16:creationId xmlns:a16="http://schemas.microsoft.com/office/drawing/2014/main" xmlns="" id="{2F32D9D9-7050-44DC-B374-69D213D14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A9B8FF5-2358-4E51-B172-F72D0060EF87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5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2D685-054A-46B1-BF46-E45A7C882DF9}" type="datetimeFigureOut">
              <a:rPr lang="cs-CZ" smtClean="0"/>
              <a:pPr>
                <a:defRPr/>
              </a:pPr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E1647-0ABD-48DB-94AE-6615B25D2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73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F44E8B-55A9-4751-83A5-04C3419ADEAE}" type="datetimeFigureOut">
              <a:rPr lang="cs-CZ" smtClean="0"/>
              <a:pPr>
                <a:defRPr/>
              </a:pPr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EB54E-C87B-4A37-A304-C4B9A4465C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42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4C8DA5-F151-45D7-805A-9B8C37565F94}" type="datetimeFigureOut">
              <a:rPr lang="cs-CZ" smtClean="0"/>
              <a:pPr>
                <a:defRPr/>
              </a:pPr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3E4E9-6F92-4785-974C-66B472A75F9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28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17297D-A5CF-446B-9C1A-9DEB648DCBCE}" type="datetimeFigureOut">
              <a:rPr lang="cs-CZ" smtClean="0"/>
              <a:pPr>
                <a:defRPr/>
              </a:pPr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12BE2-4B38-435A-BC21-D2FDCB59FE3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23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3BEB5A-426F-427B-B880-4EAD93CD37F3}" type="datetimeFigureOut">
              <a:rPr lang="cs-CZ" smtClean="0"/>
              <a:pPr>
                <a:defRPr/>
              </a:pPr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00A20-CBD4-4319-9EFB-2FBD09FAB81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8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52CAC-CF93-48AA-8F6F-1658C098AC6D}" type="datetimeFigureOut">
              <a:rPr lang="cs-CZ" smtClean="0"/>
              <a:pPr>
                <a:defRPr/>
              </a:pPr>
              <a:t>15.04.2024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D95B8-6ECF-4987-B535-B3E017534E4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87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F9310-3031-45FB-A8BE-46262F97AB55}" type="datetimeFigureOut">
              <a:rPr lang="cs-CZ" smtClean="0"/>
              <a:pPr>
                <a:defRPr/>
              </a:pPr>
              <a:t>15.04.2024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291CC-977E-4093-A52F-54B8CF3BD08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01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66D13-BA93-4C05-8FFD-0970D39D59CB}" type="datetimeFigureOut">
              <a:rPr lang="cs-CZ" smtClean="0"/>
              <a:pPr>
                <a:defRPr/>
              </a:pPr>
              <a:t>15.04.2024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D99BF-5122-4BB2-9899-B03D4A56E27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0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7A1EB-8FFC-4698-A888-10660EC3D9D3}" type="datetimeFigureOut">
              <a:rPr lang="cs-CZ" smtClean="0"/>
              <a:pPr>
                <a:defRPr/>
              </a:pPr>
              <a:t>15.04.2024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47614-CE9A-42E0-9EDC-D1F7F6EADD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7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9D90CA-F271-4311-B635-35AEFF519924}" type="datetimeFigureOut">
              <a:rPr lang="cs-CZ" smtClean="0"/>
              <a:pPr>
                <a:defRPr/>
              </a:pPr>
              <a:t>15.04.2024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C87A1-7634-44FC-81EE-130B14B3791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69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32EE4-5F88-4B62-AF29-9B8CCCDC9DDE}" type="datetimeFigureOut">
              <a:rPr lang="cs-CZ" smtClean="0"/>
              <a:pPr>
                <a:defRPr/>
              </a:pPr>
              <a:t>15.04.2024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4E3A3-481A-4AE8-A1A8-5CFB7D68BB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25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00CC31-607C-4778-9936-6A026C23D6F1}" type="datetimeFigureOut">
              <a:rPr lang="cs-CZ" smtClean="0"/>
              <a:pPr>
                <a:defRPr/>
              </a:pPr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705189-167A-4597-BEBA-BBCDC7586B5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87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95" r:id="rId1"/>
    <p:sldLayoutId id="2147490096" r:id="rId2"/>
    <p:sldLayoutId id="2147490097" r:id="rId3"/>
    <p:sldLayoutId id="2147490098" r:id="rId4"/>
    <p:sldLayoutId id="2147490099" r:id="rId5"/>
    <p:sldLayoutId id="2147490100" r:id="rId6"/>
    <p:sldLayoutId id="2147490101" r:id="rId7"/>
    <p:sldLayoutId id="2147490102" r:id="rId8"/>
    <p:sldLayoutId id="2147490103" r:id="rId9"/>
    <p:sldLayoutId id="2147490104" r:id="rId10"/>
    <p:sldLayoutId id="21474901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xmlns="" id="{F1F96AAF-8B1E-47C8-87D7-4298DB730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163729"/>
            <a:ext cx="7826375" cy="1824038"/>
          </a:xfrm>
          <a:effec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SPIS</a:t>
            </a:r>
            <a:endParaRPr lang="cs-CZ" altLang="cs-CZ" sz="54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33124" name="Text Box 4">
            <a:extLst>
              <a:ext uri="{FF2B5EF4-FFF2-40B4-BE49-F238E27FC236}">
                <a16:creationId xmlns:a16="http://schemas.microsoft.com/office/drawing/2014/main" xmlns="" id="{8CFAF0AE-3D56-4752-830F-DDA87B016D1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0" y="2204864"/>
            <a:ext cx="8832320" cy="5184081"/>
          </a:xfrm>
          <a:effectLst/>
        </p:spPr>
        <p:txBody>
          <a:bodyPr rtlCol="0">
            <a:normAutofit/>
          </a:bodyPr>
          <a:lstStyle/>
          <a:p>
            <a:pPr lvl="1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SYSTÉM PSYCHOSOCIÁLNÍ INTERVENČNÍ SLUŽBY</a:t>
            </a:r>
          </a:p>
          <a:p>
            <a:pPr lvl="1" algn="ctr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cs-CZ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lvl="1" algn="ctr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cs-CZ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lvl="1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				</a:t>
            </a:r>
          </a:p>
          <a:p>
            <a:pPr lvl="1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cs-CZ" altLang="cs-CZ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			</a:t>
            </a:r>
            <a:r>
              <a:rPr lang="cs-CZ" altLang="cs-CZ" sz="32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Lukáš Humpl </a:t>
            </a:r>
          </a:p>
          <a:p>
            <a:pPr lvl="1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32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								 </a:t>
            </a:r>
            <a:endParaRPr lang="cs-CZ" altLang="cs-CZ" sz="3200" b="1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xmlns="" id="{20EA3B8A-6864-4C33-8820-230EE5B86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1872208" cy="193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>
            <a:extLst>
              <a:ext uri="{FF2B5EF4-FFF2-40B4-BE49-F238E27FC236}">
                <a16:creationId xmlns="" xmlns:a16="http://schemas.microsoft.com/office/drawing/2014/main" id="{E6D715DA-9299-46CD-BC87-651FC3983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484784"/>
            <a:ext cx="763200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cs-CZ" altLang="cs-CZ" sz="1800" dirty="0">
              <a:solidFill>
                <a:srgbClr val="FF99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cs-CZ" alt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Poskytují zdravotničtí interventi 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cs-CZ" alt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Krátce </a:t>
            </a:r>
            <a:r>
              <a:rPr lang="cs-CZ" alt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 události, při rozvoji ASR </a:t>
            </a:r>
            <a:endParaRPr lang="cs-CZ" altLang="cs-CZ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  <a:buClr>
                <a:srgbClr val="FFCC00"/>
              </a:buClr>
              <a:buSzPct val="80000"/>
              <a:buFontTx/>
              <a:buChar char="•"/>
            </a:pPr>
            <a:endParaRPr lang="cs-CZ" altLang="cs-CZ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  <a:buClr>
                <a:srgbClr val="000099"/>
              </a:buClr>
              <a:buSzPct val="80000"/>
            </a:pPr>
            <a:r>
              <a:rPr lang="cs-CZ" alt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Provázení </a:t>
            </a:r>
            <a:r>
              <a:rPr lang="cs-CZ" altLang="cs-CZ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situací </a:t>
            </a:r>
            <a:endParaRPr lang="cs-CZ" altLang="cs-CZ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  <a:buClr>
                <a:srgbClr val="000099"/>
              </a:buClr>
              <a:buSzPct val="80000"/>
            </a:pPr>
            <a:r>
              <a:rPr lang="cs-CZ" alt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Umožnění </a:t>
            </a:r>
            <a:r>
              <a:rPr lang="cs-CZ" altLang="cs-CZ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ventilace </a:t>
            </a:r>
            <a:r>
              <a:rPr lang="cs-CZ" alt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emocí</a:t>
            </a:r>
          </a:p>
          <a:p>
            <a:pPr>
              <a:spcBef>
                <a:spcPct val="30000"/>
              </a:spcBef>
              <a:buClr>
                <a:srgbClr val="000099"/>
              </a:buClr>
              <a:buSzPct val="80000"/>
            </a:pPr>
            <a:r>
              <a:rPr lang="cs-CZ" alt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Kotvení </a:t>
            </a:r>
            <a:r>
              <a:rPr lang="cs-CZ" altLang="cs-CZ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 prostoru a </a:t>
            </a:r>
            <a:r>
              <a:rPr lang="cs-CZ" alt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čase</a:t>
            </a:r>
          </a:p>
          <a:p>
            <a:pPr>
              <a:spcBef>
                <a:spcPct val="30000"/>
              </a:spcBef>
              <a:buClr>
                <a:srgbClr val="000099"/>
              </a:buClr>
              <a:buSzPct val="80000"/>
            </a:pPr>
            <a:r>
              <a:rPr lang="cs-CZ" alt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Doprovod </a:t>
            </a:r>
            <a:r>
              <a:rPr lang="cs-CZ" altLang="cs-CZ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alt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zemřelému</a:t>
            </a:r>
          </a:p>
          <a:p>
            <a:pPr>
              <a:spcBef>
                <a:spcPct val="30000"/>
              </a:spcBef>
              <a:buClr>
                <a:srgbClr val="000099"/>
              </a:buClr>
              <a:buSzPct val="80000"/>
            </a:pPr>
            <a:r>
              <a:rPr lang="cs-CZ" alt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Zajištění informací</a:t>
            </a:r>
          </a:p>
          <a:p>
            <a:pPr>
              <a:spcBef>
                <a:spcPct val="30000"/>
              </a:spcBef>
              <a:buClr>
                <a:srgbClr val="000099"/>
              </a:buClr>
              <a:buSzPct val="80000"/>
            </a:pPr>
            <a:r>
              <a:rPr lang="cs-CZ" alt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Základní </a:t>
            </a:r>
            <a:r>
              <a:rPr lang="cs-CZ" altLang="cs-CZ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tělesné potřeby  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4D63A167-0F0C-466F-B4D9-541BA3357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85598"/>
            <a:ext cx="75612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4000" b="1" dirty="0">
                <a:solidFill>
                  <a:srgbClr val="000099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" charset="0"/>
                <a:cs typeface="Arial" charset="0"/>
              </a:rPr>
              <a:t>PRVNÍ PSYCHICKÁ POMOC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33713"/>
            <a:ext cx="27337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19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FFAEA0FF-9CBF-4B8A-9630-6B4AEDE0B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636912"/>
            <a:ext cx="84121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cs-CZ" sz="2800" b="1" dirty="0">
              <a:solidFill>
                <a:srgbClr val="FFCC00"/>
              </a:solidFill>
              <a:latin typeface="Arial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Orientován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v problematice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Dovede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poskytnout podporu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V rámci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pracoviště časově dostupný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Přirozený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na místě události/ v nemocnici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N</a:t>
            </a: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avazuje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na zásah/práci zdravotnického týmu</a:t>
            </a:r>
          </a:p>
        </p:txBody>
      </p:sp>
      <p:sp>
        <p:nvSpPr>
          <p:cNvPr id="142339" name="Rectangle 4">
            <a:extLst>
              <a:ext uri="{FF2B5EF4-FFF2-40B4-BE49-F238E27FC236}">
                <a16:creationId xmlns="" xmlns:a16="http://schemas.microsoft.com/office/drawing/2014/main" id="{8AF67CB2-B177-4F58-BC5A-169ED3C69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549275"/>
            <a:ext cx="8229600" cy="1143000"/>
          </a:xfrm>
          <a:effectLst/>
        </p:spPr>
        <p:txBody>
          <a:bodyPr/>
          <a:lstStyle/>
          <a:p>
            <a:pPr algn="ctr"/>
            <a:r>
              <a:rPr lang="cs-CZ" altLang="cs-CZ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ZDRAVOTNICKÝ INTERVENT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92275"/>
            <a:ext cx="3238652" cy="24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78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="" xmlns:a16="http://schemas.microsoft.com/office/drawing/2014/main" id="{7C292AFE-99DA-4404-BD18-722FA27A4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476375"/>
            <a:ext cx="720142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 dirty="0">
                <a:solidFill>
                  <a:srgbClr val="000099"/>
                </a:solidFill>
                <a:cs typeface="Arial" panose="020B0604020202020204" pitchFamily="34" charset="0"/>
              </a:rPr>
              <a:t>Úmrtí nebo vážná traumata u dětí</a:t>
            </a:r>
          </a:p>
          <a:p>
            <a:r>
              <a:rPr lang="cs-CZ" altLang="cs-CZ" b="1" dirty="0">
                <a:solidFill>
                  <a:srgbClr val="000099"/>
                </a:solidFill>
                <a:cs typeface="Arial" panose="020B0604020202020204" pitchFamily="34" charset="0"/>
              </a:rPr>
              <a:t>Náhle propuknuvší nemoc</a:t>
            </a:r>
          </a:p>
          <a:p>
            <a:r>
              <a:rPr lang="cs-CZ" altLang="cs-CZ" b="1" dirty="0">
                <a:solidFill>
                  <a:srgbClr val="000099"/>
                </a:solidFill>
                <a:cs typeface="Arial" panose="020B0604020202020204" pitchFamily="34" charset="0"/>
              </a:rPr>
              <a:t>Smrt mladého člověka</a:t>
            </a:r>
          </a:p>
          <a:p>
            <a:r>
              <a:rPr lang="cs-CZ" altLang="cs-CZ" b="1" dirty="0">
                <a:solidFill>
                  <a:srgbClr val="000099"/>
                </a:solidFill>
                <a:cs typeface="Arial" panose="020B0604020202020204" pitchFamily="34" charset="0"/>
              </a:rPr>
              <a:t>Přítomnost u neštěstí </a:t>
            </a:r>
          </a:p>
          <a:p>
            <a:r>
              <a:rPr lang="cs-CZ" altLang="cs-CZ" b="1" dirty="0">
                <a:solidFill>
                  <a:srgbClr val="000099"/>
                </a:solidFill>
                <a:cs typeface="Arial" panose="020B0604020202020204" pitchFamily="34" charset="0"/>
              </a:rPr>
              <a:t>Osamělý pozůstalý</a:t>
            </a:r>
          </a:p>
          <a:p>
            <a:r>
              <a:rPr lang="cs-CZ" altLang="cs-CZ" b="1" dirty="0">
                <a:solidFill>
                  <a:srgbClr val="000099"/>
                </a:solidFill>
                <a:cs typeface="Arial" panose="020B0604020202020204" pitchFamily="34" charset="0"/>
              </a:rPr>
              <a:t>Suicidium blízkého </a:t>
            </a:r>
          </a:p>
          <a:p>
            <a:r>
              <a:rPr lang="cs-CZ" altLang="cs-CZ" b="1" dirty="0">
                <a:solidFill>
                  <a:srgbClr val="000099"/>
                </a:solidFill>
                <a:cs typeface="Arial" panose="020B0604020202020204" pitchFamily="34" charset="0"/>
              </a:rPr>
              <a:t>Opakované ztráty </a:t>
            </a:r>
          </a:p>
          <a:p>
            <a:r>
              <a:rPr lang="cs-CZ" altLang="cs-CZ" b="1" dirty="0">
                <a:solidFill>
                  <a:srgbClr val="000099"/>
                </a:solidFill>
                <a:cs typeface="Arial" panose="020B0604020202020204" pitchFamily="34" charset="0"/>
              </a:rPr>
              <a:t>Dopravní nehody</a:t>
            </a:r>
          </a:p>
          <a:p>
            <a:r>
              <a:rPr lang="cs-CZ" altLang="cs-CZ" b="1" dirty="0">
                <a:solidFill>
                  <a:srgbClr val="000099"/>
                </a:solidFill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="" xmlns:a16="http://schemas.microsoft.com/office/drawing/2014/main" id="{0A519571-F4DD-46E0-B625-1745C8482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620000" cy="1143000"/>
          </a:xfrm>
          <a:effectLst/>
        </p:spPr>
        <p:txBody>
          <a:bodyPr/>
          <a:lstStyle/>
          <a:p>
            <a:pPr algn="ctr"/>
            <a:r>
              <a:rPr lang="cs-CZ" altLang="cs-CZ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KDY NEJČASTĚJI</a:t>
            </a:r>
          </a:p>
        </p:txBody>
      </p:sp>
      <p:pic>
        <p:nvPicPr>
          <p:cNvPr id="5" name="Zástupný symbol pro obsah 3" descr="fre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7"/>
          <a:stretch/>
        </p:blipFill>
        <p:spPr>
          <a:xfrm>
            <a:off x="5004048" y="4005064"/>
            <a:ext cx="3846724" cy="261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5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2339"/>
            <a:ext cx="8229600" cy="11430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INTLIN </a:t>
            </a:r>
            <a:r>
              <a:rPr lang="cs-CZ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LETÁK  </a:t>
            </a:r>
            <a:endParaRPr lang="cs-CZ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927561"/>
              </p:ext>
            </p:extLst>
          </p:nvPr>
        </p:nvGraphicFramePr>
        <p:xfrm>
          <a:off x="2267744" y="958821"/>
          <a:ext cx="4176464" cy="5916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Acrobat Document" r:id="rId3" imgW="4000107" imgH="5666935" progId="Acrobat.Document.DC">
                  <p:embed/>
                </p:oleObj>
              </mc:Choice>
              <mc:Fallback>
                <p:oleObj name="Acrobat Document" r:id="rId3" imgW="4000107" imgH="566693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958821"/>
                        <a:ext cx="4176464" cy="5916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793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>
            <a:extLst>
              <a:ext uri="{FF2B5EF4-FFF2-40B4-BE49-F238E27FC236}">
                <a16:creationId xmlns="" xmlns:a16="http://schemas.microsoft.com/office/drawing/2014/main" id="{4E77B478-2F99-40C8-921F-B1F84D6BF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15938"/>
            <a:ext cx="8229600" cy="1143000"/>
          </a:xfrm>
          <a:effectLst/>
        </p:spPr>
        <p:txBody>
          <a:bodyPr>
            <a:normAutofit/>
          </a:bodyPr>
          <a:lstStyle/>
          <a:p>
            <a:pPr algn="ctr"/>
            <a:r>
              <a:rPr lang="cs-CZ" altLang="cs-CZ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PŘÍNOSY </a:t>
            </a:r>
            <a:endParaRPr lang="cs-CZ" altLang="cs-CZ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="" xmlns:a16="http://schemas.microsoft.com/office/drawing/2014/main" id="{D5CECA11-FA69-4D65-9A83-28D6DEFDB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033588"/>
            <a:ext cx="889248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80000"/>
              <a:buFontTx/>
              <a:buChar char="•"/>
              <a:defRPr/>
            </a:pPr>
            <a:endParaRPr lang="cs-CZ" sz="2800" b="1" dirty="0">
              <a:solidFill>
                <a:srgbClr val="0066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457200" indent="-457200">
              <a:spcBef>
                <a:spcPct val="30000"/>
              </a:spcBef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Tým </a:t>
            </a: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může dále pracovat = podpora zdravotníků</a:t>
            </a:r>
          </a:p>
          <a:p>
            <a:pPr marL="457200" indent="-457200">
              <a:spcBef>
                <a:spcPct val="30000"/>
              </a:spcBef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Nepsychiatrizujeme zasažené</a:t>
            </a:r>
          </a:p>
          <a:p>
            <a:pPr marL="457200" indent="-457200">
              <a:spcBef>
                <a:spcPct val="30000"/>
              </a:spcBef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Respekt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k potřebám pozůstalých </a:t>
            </a:r>
            <a:endParaRPr lang="cs-CZ" sz="28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457200" indent="-457200">
              <a:spcBef>
                <a:spcPct val="30000"/>
              </a:spcBef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Přirozený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průběh </a:t>
            </a: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události a dění pod kontrolou</a:t>
            </a:r>
          </a:p>
          <a:p>
            <a:pPr marL="457200" indent="-457200">
              <a:spcBef>
                <a:spcPct val="30000"/>
              </a:spcBef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Snižuje se riziko </a:t>
            </a: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následných psychických obtíží </a:t>
            </a:r>
            <a:endParaRPr lang="cs-CZ" sz="28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457200" indent="-457200">
              <a:spcBef>
                <a:spcPct val="30000"/>
              </a:spcBef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cs-CZ" sz="2800" b="1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18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xmlns="" id="{35F2D289-05C1-4DB5-BA05-6084A1ABEA69}"/>
              </a:ext>
            </a:extLst>
          </p:cNvPr>
          <p:cNvSpPr txBox="1">
            <a:spLocks/>
          </p:cNvSpPr>
          <p:nvPr/>
        </p:nvSpPr>
        <p:spPr bwMode="auto">
          <a:xfrm>
            <a:off x="515045" y="1382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INTERVENCE </a:t>
            </a:r>
            <a:r>
              <a:rPr lang="cs-CZ" altLang="cs-CZ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2013-2023 </a:t>
            </a:r>
            <a:endParaRPr lang="cs-CZ" altLang="cs-CZ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"/>
          <a:stretch/>
        </p:blipFill>
        <p:spPr>
          <a:xfrm>
            <a:off x="405123" y="980728"/>
            <a:ext cx="8449443" cy="5707005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9DE1A028-4B95-4662-9CF4-5F4EB3872E01}"/>
              </a:ext>
            </a:extLst>
          </p:cNvPr>
          <p:cNvSpPr txBox="1">
            <a:spLocks/>
          </p:cNvSpPr>
          <p:nvPr/>
        </p:nvSpPr>
        <p:spPr bwMode="auto">
          <a:xfrm>
            <a:off x="611560" y="1672911"/>
            <a:ext cx="6984776" cy="1512168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Proběhlo </a:t>
            </a:r>
            <a:r>
              <a:rPr lang="cs-CZ" altLang="cs-CZ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   </a:t>
            </a:r>
            <a:r>
              <a:rPr lang="cs-CZ" altLang="cs-CZ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        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1330 intervencí </a:t>
            </a: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Celkem ošetřeno </a:t>
            </a: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2734 zasažených</a:t>
            </a: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</a:t>
            </a:r>
            <a:endParaRPr lang="cs-CZ" altLang="cs-CZ" sz="28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4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170A132-DDEA-4E75-ACAB-E17D40CBDE1D}"/>
              </a:ext>
            </a:extLst>
          </p:cNvPr>
          <p:cNvSpPr txBox="1">
            <a:spLocks/>
          </p:cNvSpPr>
          <p:nvPr/>
        </p:nvSpPr>
        <p:spPr bwMode="auto">
          <a:xfrm>
            <a:off x="-1" y="295946"/>
            <a:ext cx="91328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40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VZDĚLÁVÁNÍ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40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PEERŮ A INTERVENTŮ </a:t>
            </a:r>
            <a:endParaRPr lang="cs-CZ" altLang="cs-CZ" sz="4000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xmlns="" id="{8F2107AE-352A-4CFB-AD37-4D3754B54E41}"/>
              </a:ext>
            </a:extLst>
          </p:cNvPr>
          <p:cNvSpPr txBox="1">
            <a:spLocks/>
          </p:cNvSpPr>
          <p:nvPr/>
        </p:nvSpPr>
        <p:spPr bwMode="auto">
          <a:xfrm>
            <a:off x="179512" y="1438946"/>
            <a:ext cx="8445624" cy="529241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innerShdw blurRad="63500" dist="1447800" dir="1182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2800" b="1" dirty="0" smtClean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Zajištěno jednotně </a:t>
            </a: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prostřednictvím NCO NZO</a:t>
            </a:r>
          </a:p>
          <a:p>
            <a:pPr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Certifikovaný </a:t>
            </a: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kurz: </a:t>
            </a: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„Peer </a:t>
            </a: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péče…“  </a:t>
            </a:r>
            <a:endParaRPr lang="cs-CZ" sz="28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„První psychická pomoc…“</a:t>
            </a:r>
            <a:endParaRPr lang="cs-CZ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28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Čtyř modulový způsob - 86 hodin</a:t>
            </a:r>
          </a:p>
          <a:p>
            <a:pPr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Kolokvium </a:t>
            </a:r>
            <a:r>
              <a:rPr lang="cs-CZ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praktickou zkouškou</a:t>
            </a:r>
            <a:endParaRPr lang="cs-CZ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Certifikát, odborná způsobilost v rámci  </a:t>
            </a: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cs-CZ" sz="2800" b="1" dirty="0" smtClean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2800" b="1" dirty="0" smtClean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cs-CZ" sz="2800" b="1" dirty="0" smtClean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sz="2800" b="1" dirty="0" smtClean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/>
          <a:stretch/>
        </p:blipFill>
        <p:spPr>
          <a:xfrm>
            <a:off x="5626001" y="2780928"/>
            <a:ext cx="3398351" cy="20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1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>
            <a:extLst>
              <a:ext uri="{FF2B5EF4-FFF2-40B4-BE49-F238E27FC236}">
                <a16:creationId xmlns="" xmlns:a16="http://schemas.microsoft.com/office/drawing/2014/main" id="{4E77B478-2F99-40C8-921F-B1F84D6BF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15938"/>
            <a:ext cx="8229600" cy="1143000"/>
          </a:xfrm>
          <a:effectLst/>
        </p:spPr>
        <p:txBody>
          <a:bodyPr>
            <a:normAutofit/>
          </a:bodyPr>
          <a:lstStyle/>
          <a:p>
            <a:pPr algn="ctr"/>
            <a:r>
              <a:rPr lang="cs-CZ" altLang="cs-CZ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MÚ – STŘELBA PRAHA 2023 </a:t>
            </a:r>
            <a:endParaRPr lang="cs-CZ" altLang="cs-CZ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="" xmlns:a16="http://schemas.microsoft.com/office/drawing/2014/main" id="{D5CECA11-FA69-4D65-9A83-28D6DEFDB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033588"/>
            <a:ext cx="860444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30000"/>
              </a:spcBef>
              <a:buClr>
                <a:srgbClr val="000099"/>
              </a:buClr>
              <a:buSzPct val="80000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	    </a:t>
            </a:r>
            <a:r>
              <a:rPr lang="cs-CZ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ZAPOJENÍ SPIS – INTERVENTI </a:t>
            </a:r>
            <a:endParaRPr lang="cs-CZ" sz="28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457200" indent="-457200">
              <a:spcBef>
                <a:spcPct val="30000"/>
              </a:spcBef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cs-CZ" sz="28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457200" indent="-457200">
              <a:spcBef>
                <a:spcPct val="30000"/>
              </a:spcBef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Zdravotnických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interventů </a:t>
            </a: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   	      42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osob </a:t>
            </a:r>
          </a:p>
          <a:p>
            <a:pPr marL="457200" indent="-457200">
              <a:spcBef>
                <a:spcPct val="30000"/>
              </a:spcBef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Psychologů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SPIS                      </a:t>
            </a: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      2 osoby</a:t>
            </a:r>
            <a:endParaRPr lang="cs-CZ" sz="28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457200" indent="-457200">
              <a:spcBef>
                <a:spcPct val="30000"/>
              </a:spcBef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Poskytnutí PPP 			    308 osob</a:t>
            </a:r>
            <a:endParaRPr lang="cs-CZ" sz="28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spcBef>
                <a:spcPct val="30000"/>
              </a:spcBef>
              <a:buClr>
                <a:srgbClr val="000099"/>
              </a:buClr>
              <a:buSzPct val="80000"/>
              <a:defRPr/>
            </a:pP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     - z toho  </a:t>
            </a: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intervence v terénu        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50 osob</a:t>
            </a:r>
          </a:p>
          <a:p>
            <a:pPr>
              <a:spcBef>
                <a:spcPct val="30000"/>
              </a:spcBef>
              <a:buClr>
                <a:srgbClr val="000099"/>
              </a:buClr>
              <a:buSzPct val="80000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                   nemocnice                       48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osob</a:t>
            </a:r>
          </a:p>
          <a:p>
            <a:pPr>
              <a:spcBef>
                <a:spcPct val="30000"/>
              </a:spcBef>
              <a:buClr>
                <a:srgbClr val="000099"/>
              </a:buClr>
              <a:buSzPct val="80000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                   krizové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linky </a:t>
            </a: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                210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osob</a:t>
            </a:r>
          </a:p>
          <a:p>
            <a:pPr>
              <a:spcBef>
                <a:spcPct val="30000"/>
              </a:spcBef>
              <a:buClr>
                <a:srgbClr val="000099"/>
              </a:buClr>
              <a:buSzPct val="80000"/>
              <a:defRPr/>
            </a:pPr>
            <a:endParaRPr lang="cs-CZ" sz="2800" b="1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69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>
            <a:extLst>
              <a:ext uri="{FF2B5EF4-FFF2-40B4-BE49-F238E27FC236}">
                <a16:creationId xmlns="" xmlns:a16="http://schemas.microsoft.com/office/drawing/2014/main" id="{4E77B478-2F99-40C8-921F-B1F84D6BF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15938"/>
            <a:ext cx="8229600" cy="1143000"/>
          </a:xfrm>
          <a:effectLst/>
        </p:spPr>
        <p:txBody>
          <a:bodyPr>
            <a:normAutofit/>
          </a:bodyPr>
          <a:lstStyle/>
          <a:p>
            <a:pPr algn="ctr"/>
            <a:r>
              <a:rPr lang="cs-CZ" altLang="cs-CZ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MÚ – STŘELBA PRAHA 2023 </a:t>
            </a:r>
            <a:endParaRPr lang="cs-CZ" altLang="cs-CZ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="" xmlns:a16="http://schemas.microsoft.com/office/drawing/2014/main" id="{D5CECA11-FA69-4D65-9A83-28D6DEFDB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033588"/>
            <a:ext cx="87487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30000"/>
              </a:spcBef>
              <a:buClr>
                <a:srgbClr val="000099"/>
              </a:buClr>
              <a:buSzPct val="80000"/>
              <a:defRPr/>
            </a:pP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   </a:t>
            </a:r>
            <a:r>
              <a:rPr lang="cs-CZ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ZAPOJENÍ SPIS – KOLEGIÁLNÍ PODPORA </a:t>
            </a:r>
            <a:endParaRPr lang="cs-CZ" sz="28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spcBef>
                <a:spcPct val="30000"/>
              </a:spcBef>
              <a:buClr>
                <a:srgbClr val="000099"/>
              </a:buClr>
              <a:buSzPct val="80000"/>
              <a:defRPr/>
            </a:pPr>
            <a:endParaRPr lang="cs-CZ" sz="28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457200" indent="-457200">
              <a:spcBef>
                <a:spcPct val="30000"/>
              </a:spcBef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Zdravotnických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peerů                 24 osob</a:t>
            </a:r>
          </a:p>
          <a:p>
            <a:pPr marL="457200" indent="-457200">
              <a:spcBef>
                <a:spcPct val="30000"/>
              </a:spcBef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Psychologů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SPIS             </a:t>
            </a: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            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4 osoby</a:t>
            </a:r>
          </a:p>
          <a:p>
            <a:pPr marL="457200" indent="-457200">
              <a:spcBef>
                <a:spcPct val="30000"/>
              </a:spcBef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Poskytnutí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peer </a:t>
            </a: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podpory           </a:t>
            </a: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159 osob</a:t>
            </a:r>
          </a:p>
          <a:p>
            <a:pPr>
              <a:spcBef>
                <a:spcPct val="30000"/>
              </a:spcBef>
              <a:buClr>
                <a:srgbClr val="000099"/>
              </a:buClr>
              <a:buSzPct val="80000"/>
              <a:defRPr/>
            </a:pPr>
            <a:r>
              <a:rPr lang="cs-CZ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   - z toho ošetřeno ze  ZZS	     64 osob</a:t>
            </a:r>
          </a:p>
          <a:p>
            <a:pPr>
              <a:spcBef>
                <a:spcPct val="30000"/>
              </a:spcBef>
              <a:buClr>
                <a:srgbClr val="000099"/>
              </a:buClr>
              <a:buSzPct val="80000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    - pro pomoc uvolněn tým SPIS ZZS LK</a:t>
            </a:r>
            <a:endParaRPr lang="cs-CZ" sz="2800" b="1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53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>
            <a:extLst>
              <a:ext uri="{FF2B5EF4-FFF2-40B4-BE49-F238E27FC236}">
                <a16:creationId xmlns="" xmlns:a16="http://schemas.microsoft.com/office/drawing/2014/main" id="{4E77B478-2F99-40C8-921F-B1F84D6BF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15938"/>
            <a:ext cx="8229600" cy="1143000"/>
          </a:xfrm>
          <a:effectLst/>
        </p:spPr>
        <p:txBody>
          <a:bodyPr>
            <a:normAutofit/>
          </a:bodyPr>
          <a:lstStyle/>
          <a:p>
            <a:pPr algn="ctr"/>
            <a:r>
              <a:rPr lang="cs-CZ" altLang="cs-CZ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POTŘEBY A ROZVOJ </a:t>
            </a:r>
            <a:endParaRPr lang="cs-CZ" altLang="cs-CZ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="" xmlns:a16="http://schemas.microsoft.com/office/drawing/2014/main" id="{D5CECA11-FA69-4D65-9A83-28D6DEFDB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033588"/>
            <a:ext cx="800221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80000"/>
              <a:buFontTx/>
              <a:buChar char="•"/>
              <a:defRPr/>
            </a:pPr>
            <a:endParaRPr lang="cs-CZ" sz="2800" b="1" dirty="0">
              <a:solidFill>
                <a:srgbClr val="0066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457200" indent="-457200">
              <a:spcBef>
                <a:spcPct val="30000"/>
              </a:spcBef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Legislativní uchopení (dosud jen MD)</a:t>
            </a:r>
          </a:p>
          <a:p>
            <a:pPr marL="457200" indent="-457200">
              <a:spcBef>
                <a:spcPct val="30000"/>
              </a:spcBef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Zapojení i ostatních ZZS</a:t>
            </a:r>
          </a:p>
          <a:p>
            <a:pPr marL="457200" indent="-457200">
              <a:spcBef>
                <a:spcPct val="30000"/>
              </a:spcBef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Schválení výkonu první psychická pomoc  </a:t>
            </a:r>
            <a:endParaRPr lang="cs-CZ" sz="28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457200" indent="-457200">
              <a:spcBef>
                <a:spcPct val="30000"/>
              </a:spcBef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Vytvoření platformy pro spolupráci mezi krajskými ZZS při MU pro poskytování psychosociální pomoci </a:t>
            </a:r>
            <a:endParaRPr lang="cs-CZ" sz="2800" b="1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9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01819EB-99F5-480A-AE3D-646A6D9D9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13" y="5421202"/>
            <a:ext cx="3981450" cy="1425575"/>
          </a:xfrm>
        </p:spPr>
        <p:txBody>
          <a:bodyPr rtlCol="0"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Kolegiální (peer) podpora</a:t>
            </a:r>
          </a:p>
          <a:p>
            <a:pPr marL="0" indent="0" eaLnBrk="1" hangingPunct="1">
              <a:buNone/>
              <a:defRPr/>
            </a:pPr>
            <a:r>
              <a:rPr 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= „péče dovnitř“</a:t>
            </a:r>
            <a:endParaRPr lang="cs-CZ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Šipka doleva 8">
            <a:extLst>
              <a:ext uri="{FF2B5EF4-FFF2-40B4-BE49-F238E27FC236}">
                <a16:creationId xmlns:a16="http://schemas.microsoft.com/office/drawing/2014/main" xmlns="" id="{171413CE-287A-4BF3-9BD6-A6E6DE6C0FA8}"/>
              </a:ext>
            </a:extLst>
          </p:cNvPr>
          <p:cNvSpPr>
            <a:spLocks noChangeArrowheads="1"/>
          </p:cNvSpPr>
          <p:nvPr/>
        </p:nvSpPr>
        <p:spPr bwMode="auto">
          <a:xfrm rot="18592491">
            <a:off x="1897364" y="3823908"/>
            <a:ext cx="2149475" cy="790575"/>
          </a:xfrm>
          <a:prstGeom prst="leftArrow">
            <a:avLst>
              <a:gd name="adj1" fmla="val 50000"/>
              <a:gd name="adj2" fmla="val 49866"/>
            </a:avLst>
          </a:prstGeom>
          <a:solidFill>
            <a:schemeClr val="accent5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68580" tIns="34290" rIns="68580" bIns="342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cs-CZ" altLang="cs-CZ" sz="1400" kern="0">
              <a:solidFill>
                <a:srgbClr val="000000"/>
              </a:solidFill>
            </a:endParaRPr>
          </a:p>
        </p:txBody>
      </p:sp>
      <p:sp>
        <p:nvSpPr>
          <p:cNvPr id="11" name="Šipka doleva 10">
            <a:extLst>
              <a:ext uri="{FF2B5EF4-FFF2-40B4-BE49-F238E27FC236}">
                <a16:creationId xmlns:a16="http://schemas.microsoft.com/office/drawing/2014/main" xmlns="" id="{BDEFEF08-2995-4924-A3FD-5B1B87D63069}"/>
              </a:ext>
            </a:extLst>
          </p:cNvPr>
          <p:cNvSpPr>
            <a:spLocks noChangeArrowheads="1"/>
          </p:cNvSpPr>
          <p:nvPr/>
        </p:nvSpPr>
        <p:spPr bwMode="auto">
          <a:xfrm rot="13491125">
            <a:off x="4373309" y="3840558"/>
            <a:ext cx="2289175" cy="739775"/>
          </a:xfrm>
          <a:prstGeom prst="leftArrow">
            <a:avLst>
              <a:gd name="adj1" fmla="val 50000"/>
              <a:gd name="adj2" fmla="val 49866"/>
            </a:avLst>
          </a:prstGeom>
          <a:solidFill>
            <a:schemeClr val="accent5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68580" tIns="34290" rIns="68580" bIns="342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cs-CZ" altLang="cs-CZ" sz="1400" kern="0">
              <a:solidFill>
                <a:srgbClr val="000000"/>
              </a:solidFill>
            </a:endParaRP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xmlns="" id="{1C59DCBF-AE37-4F39-922D-7EC561AB2869}"/>
              </a:ext>
            </a:extLst>
          </p:cNvPr>
          <p:cNvSpPr txBox="1">
            <a:spLocks/>
          </p:cNvSpPr>
          <p:nvPr/>
        </p:nvSpPr>
        <p:spPr>
          <a:xfrm>
            <a:off x="5004048" y="5421202"/>
            <a:ext cx="3672333" cy="12446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psychická pomoc </a:t>
            </a:r>
          </a:p>
          <a:p>
            <a:pPr marL="0" indent="0">
              <a:buNone/>
              <a:defRPr/>
            </a:pPr>
            <a:r>
              <a:rPr lang="cs-CZ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= „péče ven“</a:t>
            </a:r>
            <a:endParaRPr lang="cs-CZ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B170A132-DDEA-4E75-ACAB-E17D40CBDE1D}"/>
              </a:ext>
            </a:extLst>
          </p:cNvPr>
          <p:cNvSpPr txBox="1">
            <a:spLocks/>
          </p:cNvSpPr>
          <p:nvPr/>
        </p:nvSpPr>
        <p:spPr bwMode="auto">
          <a:xfrm>
            <a:off x="-29537" y="476672"/>
            <a:ext cx="913288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40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SYSTÉM PSYCHOSOCIÁLNÍ INTERVENČNÍ SLUŽBY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altLang="cs-CZ" sz="2000" b="1" kern="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40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 resortu zdravotnictví </a:t>
            </a:r>
            <a:endParaRPr lang="cs-CZ" altLang="cs-CZ" sz="4000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xmlns="" id="{7DBC19F5-9D8E-4A88-9CBC-15C4349EA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7821612" cy="1992313"/>
          </a:xfrm>
          <a:effec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DĚKUJI </a:t>
            </a:r>
            <a:r>
              <a:rPr lang="cs-CZ" altLang="cs-CZ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ZA POZORNOST</a:t>
            </a:r>
            <a:endParaRPr lang="cs-CZ" altLang="cs-CZ" sz="40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F3C8AE6B-9475-4799-A3A9-8CA742F9A912}"/>
              </a:ext>
            </a:extLst>
          </p:cNvPr>
          <p:cNvSpPr txBox="1"/>
          <p:nvPr/>
        </p:nvSpPr>
        <p:spPr>
          <a:xfrm>
            <a:off x="2339975" y="5300663"/>
            <a:ext cx="4275138" cy="92392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5400" b="1" dirty="0">
                <a:solidFill>
                  <a:srgbClr val="000099"/>
                </a:solidFill>
                <a:ea typeface="+mj-ea"/>
                <a:cs typeface="+mj-cs"/>
              </a:rPr>
              <a:t>www.spis.cz</a:t>
            </a:r>
            <a:endParaRPr lang="cs-CZ" dirty="0">
              <a:solidFill>
                <a:srgbClr val="000099"/>
              </a:solidFill>
            </a:endParaRP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xmlns="" id="{20EA3B8A-6864-4C33-8820-230EE5B86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73887"/>
            <a:ext cx="2304256" cy="238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B170A132-DDEA-4E75-ACAB-E17D40CBDE1D}"/>
              </a:ext>
            </a:extLst>
          </p:cNvPr>
          <p:cNvSpPr txBox="1">
            <a:spLocks/>
          </p:cNvSpPr>
          <p:nvPr/>
        </p:nvSpPr>
        <p:spPr bwMode="auto">
          <a:xfrm>
            <a:off x="47553" y="269776"/>
            <a:ext cx="91328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40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SPIS – RESORTNÍ SYSTÉM</a:t>
            </a:r>
            <a:endParaRPr lang="cs-CZ" altLang="cs-CZ" sz="4000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="" xmlns:a16="http://schemas.microsoft.com/office/drawing/2014/main" id="{8F2107AE-352A-4CFB-AD37-4D3754B54E41}"/>
              </a:ext>
            </a:extLst>
          </p:cNvPr>
          <p:cNvSpPr txBox="1">
            <a:spLocks/>
          </p:cNvSpPr>
          <p:nvPr/>
        </p:nvSpPr>
        <p:spPr bwMode="auto">
          <a:xfrm>
            <a:off x="467544" y="1412776"/>
            <a:ext cx="8685299" cy="45259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innerShdw blurRad="63500" dist="1447800" dir="1182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MZ ČR (2019): Metodické doporučení pro poskytování psychosociální podpory ve zdravotnictví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SPIS spadá pod NCO NZO Brno, které řídí organizačně, zajišťuje vzdělávání jeho poskytovatelů… </a:t>
            </a:r>
          </a:p>
          <a:p>
            <a:pPr>
              <a:defRPr/>
            </a:pPr>
            <a:endParaRPr lang="cs-CZ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Dosud jediné ukotvení systému v resortu zdravotnictví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Postupně rozšiřován v rámci ZZS i nemocnic.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28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28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2800" b="1" dirty="0" smtClean="0">
              <a:solidFill>
                <a:srgbClr val="4472C4">
                  <a:lumMod val="75000"/>
                </a:srgbClr>
              </a:solidFill>
              <a:effectLst>
                <a:outerShdw blurRad="38100" dist="38100" dir="558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sz="2800" b="1" dirty="0" smtClean="0">
              <a:solidFill>
                <a:srgbClr val="4472C4">
                  <a:lumMod val="75000"/>
                </a:srgbClr>
              </a:solidFill>
              <a:effectLst>
                <a:outerShdw blurRad="38100" dist="38100" dir="558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sz="2800" b="1" dirty="0" smtClean="0">
              <a:solidFill>
                <a:srgbClr val="4472C4">
                  <a:lumMod val="75000"/>
                </a:srgbClr>
              </a:solidFill>
              <a:effectLst>
                <a:outerShdw blurRad="38100" dist="38100" dir="558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2800" b="1" dirty="0" smtClean="0">
              <a:solidFill>
                <a:srgbClr val="4472C4">
                  <a:lumMod val="75000"/>
                </a:srgbClr>
              </a:solidFill>
              <a:effectLst>
                <a:outerShdw blurRad="38100" dist="38100" dir="558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cs-CZ" sz="2800" b="1" dirty="0" smtClean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cs-CZ" sz="2800" b="1" dirty="0" smtClean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56992"/>
            <a:ext cx="3975249" cy="123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14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05999889-42ED-4248-914A-9F369D7FF863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2060848"/>
            <a:ext cx="9036496" cy="479715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600"/>
              </a:spcAft>
              <a:buClr>
                <a:srgbClr val="000099"/>
              </a:buClr>
              <a:defRPr/>
            </a:pP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Individuální/skupinová s členem podpůrného týmu </a:t>
            </a:r>
          </a:p>
          <a:p>
            <a:pPr fontAlgn="auto">
              <a:lnSpc>
                <a:spcPct val="100000"/>
              </a:lnSpc>
              <a:spcAft>
                <a:spcPts val="600"/>
              </a:spcAft>
              <a:buClr>
                <a:srgbClr val="000099"/>
              </a:buClr>
              <a:defRPr/>
            </a:pP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Poskytuje peer – vyškolený kolega, nebo psycholog</a:t>
            </a:r>
          </a:p>
          <a:p>
            <a:pPr marL="0" indent="0" fontAlgn="auto">
              <a:lnSpc>
                <a:spcPct val="100000"/>
              </a:lnSpc>
              <a:spcAft>
                <a:spcPts val="600"/>
              </a:spcAft>
              <a:buClr>
                <a:srgbClr val="000099"/>
              </a:buClr>
              <a:buNone/>
              <a:defRPr/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marL="0" indent="0" fontAlgn="auto">
              <a:lnSpc>
                <a:spcPct val="100000"/>
              </a:lnSpc>
              <a:spcAft>
                <a:spcPts val="600"/>
              </a:spcAft>
              <a:buClr>
                <a:srgbClr val="000099"/>
              </a:buClr>
              <a:buNone/>
              <a:defRPr/>
            </a:pPr>
            <a:endParaRPr lang="cs-CZ" altLang="cs-CZ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600"/>
              </a:spcAft>
              <a:buClr>
                <a:srgbClr val="000099"/>
              </a:buClr>
              <a:buNone/>
              <a:defRPr/>
            </a:pPr>
            <a:r>
              <a:rPr lang="cs-CZ" altLang="cs-CZ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Zásady:</a:t>
            </a:r>
          </a:p>
          <a:p>
            <a:pPr fontAlgn="auto">
              <a:lnSpc>
                <a:spcPct val="100000"/>
              </a:lnSpc>
              <a:spcAft>
                <a:spcPts val="600"/>
              </a:spcAft>
              <a:buClr>
                <a:srgbClr val="000099"/>
              </a:buClr>
              <a:defRPr/>
            </a:pP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Mlčenlivost   </a:t>
            </a:r>
          </a:p>
          <a:p>
            <a:pPr fontAlgn="auto">
              <a:lnSpc>
                <a:spcPct val="100000"/>
              </a:lnSpc>
              <a:spcAft>
                <a:spcPts val="600"/>
              </a:spcAft>
              <a:buClr>
                <a:srgbClr val="000099"/>
              </a:buClr>
              <a:defRPr/>
            </a:pP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Bezpečí          </a:t>
            </a:r>
            <a:endParaRPr lang="cs-CZ" altLang="cs-CZ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ts val="600"/>
              </a:spcAft>
              <a:buClr>
                <a:srgbClr val="000099"/>
              </a:buClr>
              <a:defRPr/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Dobrý dosah </a:t>
            </a:r>
            <a:endParaRPr lang="cs-CZ" altLang="cs-CZ" sz="2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B170A132-DDEA-4E75-ACAB-E17D40CBDE1D}"/>
              </a:ext>
            </a:extLst>
          </p:cNvPr>
          <p:cNvSpPr txBox="1">
            <a:spLocks/>
          </p:cNvSpPr>
          <p:nvPr/>
        </p:nvSpPr>
        <p:spPr bwMode="auto">
          <a:xfrm>
            <a:off x="47553" y="269776"/>
            <a:ext cx="90609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40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KOLEGIÁLNÍ „PEER“ PODPORA </a:t>
            </a:r>
            <a:endParaRPr lang="cs-CZ" altLang="cs-CZ" sz="4000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Picture 10" descr="Obrázek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r="12480"/>
          <a:stretch/>
        </p:blipFill>
        <p:spPr bwMode="auto">
          <a:xfrm>
            <a:off x="3275856" y="3573016"/>
            <a:ext cx="5041180" cy="302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5148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xmlns="" id="{8BD5A768-3AF5-4AA2-B2B0-314AA500B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ZÁCHRANÁŘI O </a:t>
            </a:r>
            <a:r>
              <a:rPr lang="cs-CZ" altLang="cs-CZ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SEBE POTŘEBUJÍ PEČOVAT</a:t>
            </a:r>
          </a:p>
        </p:txBody>
      </p:sp>
      <p:pic>
        <p:nvPicPr>
          <p:cNvPr id="126979" name="Picture 5" descr="O206587-bf623">
            <a:extLst>
              <a:ext uri="{FF2B5EF4-FFF2-40B4-BE49-F238E27FC236}">
                <a16:creationId xmlns:a16="http://schemas.microsoft.com/office/drawing/2014/main" xmlns="" id="{84AE0079-C2E9-4D64-83E6-3945C32AD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2780928"/>
            <a:ext cx="31686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230C06A3-01CC-4C17-B0F1-9439892BC4E1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2095501"/>
            <a:ext cx="6278463" cy="476249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Událost s úmrtím dítěte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Napadení zdravotníka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Smrt/zranění kolegy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Profesní přetížení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Pocit selhání…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Psychické obtíže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Profesní pochybení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Tragické úmrtí v rodině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Obtížná situace v týmu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Déle dobé profesní obtíže…</a:t>
            </a:r>
            <a:endParaRPr lang="cs-CZ" altLang="cs-CZ" sz="24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1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xmlns="" id="{107CB9A4-D89F-4B8F-A477-D8E34E54C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 KOHO JE</a:t>
            </a:r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xmlns="" id="{1F308CD8-E0C8-44EE-81B3-1FAE88336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499350" cy="4484688"/>
          </a:xfrm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</a:t>
            </a: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ro zdravotníky - profesionály</a:t>
            </a:r>
            <a:endParaRPr lang="cs-CZ" altLang="cs-CZ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kteří v zaměstnání prošli kritickou událostí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kteří potřebují podporu při dlouhodobé zátěži </a:t>
            </a:r>
          </a:p>
          <a:p>
            <a:pPr eaLnBrk="1" hangingPunct="1">
              <a:lnSpc>
                <a:spcPct val="80000"/>
              </a:lnSpc>
              <a:buClr>
                <a:srgbClr val="0B0D0F"/>
              </a:buClr>
            </a:pPr>
            <a:endParaRPr lang="cs-CZ" altLang="cs-CZ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B0D0F"/>
              </a:buClr>
            </a:pPr>
            <a:endParaRPr lang="cs-CZ" altLang="cs-CZ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00099"/>
              </a:buClr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Lékaři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Záchranáři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Zdravotní sestry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Řidiči ZZS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Management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Operátorky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5"/>
          <a:stretch/>
        </p:blipFill>
        <p:spPr>
          <a:xfrm>
            <a:off x="4588538" y="3425151"/>
            <a:ext cx="4087366" cy="30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4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xmlns="" id="{509AA8A8-56EC-4863-9F18-D137B737A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KDO POSKYTUJE</a:t>
            </a:r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xmlns="" id="{394F25EB-9F5E-41C8-8E7F-583F6C145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6337300" cy="4114800"/>
          </a:xfrm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99"/>
              </a:buClr>
              <a:defRPr/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Peeři – základní a nejdůležitější rovina</a:t>
            </a:r>
          </a:p>
          <a:p>
            <a:pPr marL="0" indent="0" eaLnBrk="1" hangingPunct="1">
              <a:lnSpc>
                <a:spcPct val="80000"/>
              </a:lnSpc>
              <a:buClr>
                <a:srgbClr val="000099"/>
              </a:buClr>
              <a:buFontTx/>
              <a:buNone/>
              <a:defRPr/>
            </a:pPr>
            <a:r>
              <a:rPr lang="cs-CZ" altLang="cs-CZ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 důvěra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- prostorová blízkost,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- orientace v organizaci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defRPr/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Psycholog</a:t>
            </a:r>
          </a:p>
          <a:p>
            <a:pPr eaLnBrk="1" hangingPunct="1">
              <a:lnSpc>
                <a:spcPct val="80000"/>
              </a:lnSpc>
              <a:buClr>
                <a:srgbClr val="0066FF"/>
              </a:buClr>
              <a:defRPr/>
            </a:pPr>
            <a:endParaRPr lang="cs-CZ" altLang="cs-CZ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defRPr/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Koordinátor</a:t>
            </a:r>
          </a:p>
          <a:p>
            <a:pPr marL="0" indent="0" eaLnBrk="1" hangingPunct="1">
              <a:lnSpc>
                <a:spcPct val="80000"/>
              </a:lnSpc>
              <a:buClr>
                <a:srgbClr val="0066FF"/>
              </a:buClr>
              <a:buFontTx/>
              <a:buNone/>
              <a:defRPr/>
            </a:pPr>
            <a:endParaRPr lang="cs-CZ" altLang="cs-CZ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defRPr/>
            </a:pPr>
            <a:r>
              <a:rPr lang="cs-CZ" altLang="cs-CZ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Odborný garant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4061074" cy="27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2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75BB90-85D3-4B1D-9655-3982DAED6119}"/>
              </a:ext>
            </a:extLst>
          </p:cNvPr>
          <p:cNvSpPr txBox="1">
            <a:spLocks/>
          </p:cNvSpPr>
          <p:nvPr/>
        </p:nvSpPr>
        <p:spPr bwMode="auto">
          <a:xfrm>
            <a:off x="1116012" y="404813"/>
            <a:ext cx="748843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PEER LINKA </a:t>
            </a:r>
            <a:endParaRPr lang="cs-CZ" altLang="cs-CZ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412712" cy="416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4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3C75BB90-85D3-4B1D-9655-3982DAED61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1498" y="47599"/>
            <a:ext cx="7488435" cy="11430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PEER </a:t>
            </a:r>
            <a:r>
              <a:rPr lang="cs-CZ" altLang="cs-CZ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PODPORA  2010-2023</a:t>
            </a:r>
            <a:endParaRPr lang="cs-CZ" altLang="cs-CZ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928992" cy="536256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181598E6-E3BE-4E93-B711-77EF5F1760B6}"/>
              </a:ext>
            </a:extLst>
          </p:cNvPr>
          <p:cNvSpPr txBox="1">
            <a:spLocks/>
          </p:cNvSpPr>
          <p:nvPr/>
        </p:nvSpPr>
        <p:spPr bwMode="auto">
          <a:xfrm>
            <a:off x="107504" y="1988840"/>
            <a:ext cx="6696075" cy="1223963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cs-CZ" altLang="cs-CZ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Proběhlo                 </a:t>
            </a:r>
            <a:r>
              <a:rPr lang="cs-CZ" alt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1533 intervencí </a:t>
            </a:r>
          </a:p>
          <a:p>
            <a:pPr eaLnBrk="1" hangingPunct="1">
              <a:defRPr/>
            </a:pPr>
            <a:r>
              <a:rPr lang="cs-CZ" altLang="cs-CZ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Celkem ošetřeno    </a:t>
            </a:r>
            <a:r>
              <a:rPr lang="cs-CZ" alt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2034</a:t>
            </a:r>
            <a:r>
              <a:rPr lang="cs-CZ" altLang="cs-CZ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cs-CZ" alt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zdravotníků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</a:t>
            </a:r>
            <a:endParaRPr lang="cs-CZ" altLang="cs-CZ" sz="28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132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6904</TotalTime>
  <Words>403</Words>
  <Application>Microsoft Office PowerPoint</Application>
  <PresentationFormat>Předvádění na obrazovce (4:3)</PresentationFormat>
  <Paragraphs>161</Paragraphs>
  <Slides>20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Motiv Office</vt:lpstr>
      <vt:lpstr>Acrobat Document</vt:lpstr>
      <vt:lpstr>SPIS</vt:lpstr>
      <vt:lpstr>Prezentace aplikace PowerPoint</vt:lpstr>
      <vt:lpstr>Prezentace aplikace PowerPoint</vt:lpstr>
      <vt:lpstr>Prezentace aplikace PowerPoint</vt:lpstr>
      <vt:lpstr>ZÁCHRANÁŘI O SEBE POTŘEBUJÍ PEČOVAT</vt:lpstr>
      <vt:lpstr>PRO KOHO JE</vt:lpstr>
      <vt:lpstr>KDO POSKYTUJE</vt:lpstr>
      <vt:lpstr>Prezentace aplikace PowerPoint</vt:lpstr>
      <vt:lpstr>PEER PODPORA  2010-2023</vt:lpstr>
      <vt:lpstr>Prezentace aplikace PowerPoint</vt:lpstr>
      <vt:lpstr>ZDRAVOTNICKÝ INTERVENT </vt:lpstr>
      <vt:lpstr>KDY NEJČASTĚJI</vt:lpstr>
      <vt:lpstr>INTLIN – LETÁK  </vt:lpstr>
      <vt:lpstr>PŘÍNOSY </vt:lpstr>
      <vt:lpstr>Prezentace aplikace PowerPoint</vt:lpstr>
      <vt:lpstr>Prezentace aplikace PowerPoint</vt:lpstr>
      <vt:lpstr>MÚ – STŘELBA PRAHA 2023 </vt:lpstr>
      <vt:lpstr>MÚ – STŘELBA PRAHA 2023 </vt:lpstr>
      <vt:lpstr>POTŘEBY A ROZVOJ 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Lukáš</dc:creator>
  <cp:lastModifiedBy>Lukáš Humpl</cp:lastModifiedBy>
  <cp:revision>336</cp:revision>
  <dcterms:created xsi:type="dcterms:W3CDTF">1601-01-01T00:00:00Z</dcterms:created>
  <dcterms:modified xsi:type="dcterms:W3CDTF">2024-04-15T09:30:37Z</dcterms:modified>
</cp:coreProperties>
</file>