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3" r:id="rId2"/>
    <p:sldId id="280" r:id="rId3"/>
    <p:sldId id="304" r:id="rId4"/>
    <p:sldId id="293" r:id="rId5"/>
    <p:sldId id="305" r:id="rId6"/>
    <p:sldId id="302" r:id="rId7"/>
    <p:sldId id="311" r:id="rId8"/>
    <p:sldId id="282" r:id="rId9"/>
    <p:sldId id="292" r:id="rId10"/>
    <p:sldId id="286" r:id="rId11"/>
    <p:sldId id="294" r:id="rId12"/>
    <p:sldId id="265" r:id="rId13"/>
    <p:sldId id="266" r:id="rId14"/>
    <p:sldId id="297" r:id="rId15"/>
    <p:sldId id="298" r:id="rId16"/>
    <p:sldId id="296" r:id="rId17"/>
    <p:sldId id="278" r:id="rId18"/>
    <p:sldId id="301" r:id="rId19"/>
    <p:sldId id="310" r:id="rId20"/>
  </p:sldIdLst>
  <p:sldSz cx="18288000" cy="10287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Nourd" panose="020B0604020202020204" charset="-1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álková Michaela" initials="MM" lastIdx="1" clrIdx="0">
    <p:extLst>
      <p:ext uri="{19B8F6BF-5375-455C-9EA6-DF929625EA0E}">
        <p15:presenceInfo xmlns:p15="http://schemas.microsoft.com/office/powerpoint/2012/main" userId="S-1-5-21-1652171870-3424866010-1577960996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FFFF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B5CA0-39F3-4BDC-85F0-44D7B2433058}" v="173" dt="2024-04-10T20:40:31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2" autoAdjust="0"/>
    <p:restoredTop sz="91228" autoAdjust="0"/>
  </p:normalViewPr>
  <p:slideViewPr>
    <p:cSldViewPr>
      <p:cViewPr varScale="1">
        <p:scale>
          <a:sx n="49" d="100"/>
          <a:sy n="49" d="100"/>
        </p:scale>
        <p:origin x="102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bý Marek" userId="d98d7d85-3a58-4f71-9239-67f8b4eb4c1f" providerId="ADAL" clId="{3A5B5CA0-39F3-4BDC-85F0-44D7B2433058}"/>
    <pc:docChg chg="undo custSel addSld delSld modSld sldOrd">
      <pc:chgData name="Slabý Marek" userId="d98d7d85-3a58-4f71-9239-67f8b4eb4c1f" providerId="ADAL" clId="{3A5B5CA0-39F3-4BDC-85F0-44D7B2433058}" dt="2024-04-10T20:40:49.067" v="439" actId="20577"/>
      <pc:docMkLst>
        <pc:docMk/>
      </pc:docMkLst>
      <pc:sldChg chg="addSp modSp mod">
        <pc:chgData name="Slabý Marek" userId="d98d7d85-3a58-4f71-9239-67f8b4eb4c1f" providerId="ADAL" clId="{3A5B5CA0-39F3-4BDC-85F0-44D7B2433058}" dt="2024-04-10T20:40:49.067" v="439" actId="20577"/>
        <pc:sldMkLst>
          <pc:docMk/>
          <pc:sldMk cId="0" sldId="273"/>
        </pc:sldMkLst>
        <pc:spChg chg="mod">
          <ac:chgData name="Slabý Marek" userId="d98d7d85-3a58-4f71-9239-67f8b4eb4c1f" providerId="ADAL" clId="{3A5B5CA0-39F3-4BDC-85F0-44D7B2433058}" dt="2024-04-10T20:40:26.599" v="411" actId="20577"/>
          <ac:spMkLst>
            <pc:docMk/>
            <pc:sldMk cId="0" sldId="273"/>
            <ac:spMk id="5" creationId="{00000000-0000-0000-0000-000000000000}"/>
          </ac:spMkLst>
        </pc:spChg>
        <pc:spChg chg="mod">
          <ac:chgData name="Slabý Marek" userId="d98d7d85-3a58-4f71-9239-67f8b4eb4c1f" providerId="ADAL" clId="{3A5B5CA0-39F3-4BDC-85F0-44D7B2433058}" dt="2024-04-10T20:39:56.496" v="408" actId="1076"/>
          <ac:spMkLst>
            <pc:docMk/>
            <pc:sldMk cId="0" sldId="273"/>
            <ac:spMk id="19" creationId="{1F1FF4FB-4D3C-94B5-B575-0FC314F58289}"/>
          </ac:spMkLst>
        </pc:spChg>
        <pc:spChg chg="add mod">
          <ac:chgData name="Slabý Marek" userId="d98d7d85-3a58-4f71-9239-67f8b4eb4c1f" providerId="ADAL" clId="{3A5B5CA0-39F3-4BDC-85F0-44D7B2433058}" dt="2024-04-10T20:40:49.067" v="439" actId="20577"/>
          <ac:spMkLst>
            <pc:docMk/>
            <pc:sldMk cId="0" sldId="273"/>
            <ac:spMk id="20" creationId="{360DA408-0C79-B50D-6887-78E165F9BACE}"/>
          </ac:spMkLst>
        </pc:spChg>
        <pc:picChg chg="add mod">
          <ac:chgData name="Slabý Marek" userId="d98d7d85-3a58-4f71-9239-67f8b4eb4c1f" providerId="ADAL" clId="{3A5B5CA0-39F3-4BDC-85F0-44D7B2433058}" dt="2024-04-10T20:38:15.636" v="402" actId="1076"/>
          <ac:picMkLst>
            <pc:docMk/>
            <pc:sldMk cId="0" sldId="273"/>
            <ac:picMk id="21" creationId="{7141B711-0056-32DC-584E-961A2FA20633}"/>
          </ac:picMkLst>
        </pc:picChg>
        <pc:picChg chg="mod">
          <ac:chgData name="Slabý Marek" userId="d98d7d85-3a58-4f71-9239-67f8b4eb4c1f" providerId="ADAL" clId="{3A5B5CA0-39F3-4BDC-85F0-44D7B2433058}" dt="2024-04-10T20:40:06.525" v="410" actId="1076"/>
          <ac:picMkLst>
            <pc:docMk/>
            <pc:sldMk cId="0" sldId="273"/>
            <ac:picMk id="22" creationId="{1E58CCBD-F3C6-CFC3-1A0C-810CA26BEC7B}"/>
          </ac:picMkLst>
        </pc:picChg>
      </pc:sldChg>
      <pc:sldChg chg="ord">
        <pc:chgData name="Slabý Marek" userId="d98d7d85-3a58-4f71-9239-67f8b4eb4c1f" providerId="ADAL" clId="{3A5B5CA0-39F3-4BDC-85F0-44D7B2433058}" dt="2024-04-08T12:31:37.241" v="317"/>
        <pc:sldMkLst>
          <pc:docMk/>
          <pc:sldMk cId="1125822184" sldId="293"/>
        </pc:sldMkLst>
      </pc:sldChg>
      <pc:sldChg chg="del">
        <pc:chgData name="Slabý Marek" userId="d98d7d85-3a58-4f71-9239-67f8b4eb4c1f" providerId="ADAL" clId="{3A5B5CA0-39F3-4BDC-85F0-44D7B2433058}" dt="2024-04-08T12:24:51.556" v="312" actId="2696"/>
        <pc:sldMkLst>
          <pc:docMk/>
          <pc:sldMk cId="4256751425" sldId="299"/>
        </pc:sldMkLst>
      </pc:sldChg>
      <pc:sldChg chg="del">
        <pc:chgData name="Slabý Marek" userId="d98d7d85-3a58-4f71-9239-67f8b4eb4c1f" providerId="ADAL" clId="{3A5B5CA0-39F3-4BDC-85F0-44D7B2433058}" dt="2024-04-08T12:31:17.191" v="315" actId="2696"/>
        <pc:sldMkLst>
          <pc:docMk/>
          <pc:sldMk cId="1840739928" sldId="303"/>
        </pc:sldMkLst>
      </pc:sldChg>
      <pc:sldChg chg="del">
        <pc:chgData name="Slabý Marek" userId="d98d7d85-3a58-4f71-9239-67f8b4eb4c1f" providerId="ADAL" clId="{3A5B5CA0-39F3-4BDC-85F0-44D7B2433058}" dt="2024-04-08T12:25:57.774" v="314" actId="2696"/>
        <pc:sldMkLst>
          <pc:docMk/>
          <pc:sldMk cId="3803105842" sldId="307"/>
        </pc:sldMkLst>
      </pc:sldChg>
      <pc:sldChg chg="del">
        <pc:chgData name="Slabý Marek" userId="d98d7d85-3a58-4f71-9239-67f8b4eb4c1f" providerId="ADAL" clId="{3A5B5CA0-39F3-4BDC-85F0-44D7B2433058}" dt="2024-04-08T12:25:39.429" v="313" actId="2696"/>
        <pc:sldMkLst>
          <pc:docMk/>
          <pc:sldMk cId="2532184116" sldId="308"/>
        </pc:sldMkLst>
      </pc:sldChg>
      <pc:sldChg chg="addSp delSp modSp new del mod setBg delDesignElem">
        <pc:chgData name="Slabý Marek" userId="d98d7d85-3a58-4f71-9239-67f8b4eb4c1f" providerId="ADAL" clId="{3A5B5CA0-39F3-4BDC-85F0-44D7B2433058}" dt="2024-04-08T12:07:29.972" v="192" actId="2696"/>
        <pc:sldMkLst>
          <pc:docMk/>
          <pc:sldMk cId="1014725045" sldId="309"/>
        </pc:sldMkLst>
        <pc:spChg chg="add del">
          <ac:chgData name="Slabý Marek" userId="d98d7d85-3a58-4f71-9239-67f8b4eb4c1f" providerId="ADAL" clId="{3A5B5CA0-39F3-4BDC-85F0-44D7B2433058}" dt="2024-04-08T12:04:04.634" v="176"/>
          <ac:spMkLst>
            <pc:docMk/>
            <pc:sldMk cId="1014725045" sldId="309"/>
            <ac:spMk id="5" creationId="{AB8C311F-7253-4AED-9701-7FC0708C41C7}"/>
          </ac:spMkLst>
        </pc:spChg>
        <pc:spChg chg="add del">
          <ac:chgData name="Slabý Marek" userId="d98d7d85-3a58-4f71-9239-67f8b4eb4c1f" providerId="ADAL" clId="{3A5B5CA0-39F3-4BDC-85F0-44D7B2433058}" dt="2024-04-08T12:04:04.634" v="176"/>
          <ac:spMkLst>
            <pc:docMk/>
            <pc:sldMk cId="1014725045" sldId="309"/>
            <ac:spMk id="6" creationId="{E2384209-CB15-4CDF-9D31-C44FD9A3F20D}"/>
          </ac:spMkLst>
        </pc:spChg>
        <pc:spChg chg="add del">
          <ac:chgData name="Slabý Marek" userId="d98d7d85-3a58-4f71-9239-67f8b4eb4c1f" providerId="ADAL" clId="{3A5B5CA0-39F3-4BDC-85F0-44D7B2433058}" dt="2024-04-08T12:04:04.634" v="176"/>
          <ac:spMkLst>
            <pc:docMk/>
            <pc:sldMk cId="1014725045" sldId="309"/>
            <ac:spMk id="7" creationId="{2633B3B5-CC90-43F0-8714-D31D1F3F0209}"/>
          </ac:spMkLst>
        </pc:spChg>
        <pc:spChg chg="add del">
          <ac:chgData name="Slabý Marek" userId="d98d7d85-3a58-4f71-9239-67f8b4eb4c1f" providerId="ADAL" clId="{3A5B5CA0-39F3-4BDC-85F0-44D7B2433058}" dt="2024-04-08T11:59:58.873" v="7" actId="26606"/>
          <ac:spMkLst>
            <pc:docMk/>
            <pc:sldMk cId="1014725045" sldId="309"/>
            <ac:spMk id="8" creationId="{AB8C311F-7253-4AED-9701-7FC0708C41C7}"/>
          </ac:spMkLst>
        </pc:spChg>
        <pc:spChg chg="add del">
          <ac:chgData name="Slabý Marek" userId="d98d7d85-3a58-4f71-9239-67f8b4eb4c1f" providerId="ADAL" clId="{3A5B5CA0-39F3-4BDC-85F0-44D7B2433058}" dt="2024-04-08T12:04:04.634" v="176"/>
          <ac:spMkLst>
            <pc:docMk/>
            <pc:sldMk cId="1014725045" sldId="309"/>
            <ac:spMk id="9" creationId="{A8D57A06-A426-446D-B02C-A2DC6B62E45E}"/>
          </ac:spMkLst>
        </pc:spChg>
        <pc:spChg chg="add del">
          <ac:chgData name="Slabý Marek" userId="d98d7d85-3a58-4f71-9239-67f8b4eb4c1f" providerId="ADAL" clId="{3A5B5CA0-39F3-4BDC-85F0-44D7B2433058}" dt="2024-04-08T11:59:58.873" v="7" actId="26606"/>
          <ac:spMkLst>
            <pc:docMk/>
            <pc:sldMk cId="1014725045" sldId="309"/>
            <ac:spMk id="10" creationId="{E2384209-CB15-4CDF-9D31-C44FD9A3F20D}"/>
          </ac:spMkLst>
        </pc:spChg>
        <pc:spChg chg="add del">
          <ac:chgData name="Slabý Marek" userId="d98d7d85-3a58-4f71-9239-67f8b4eb4c1f" providerId="ADAL" clId="{3A5B5CA0-39F3-4BDC-85F0-44D7B2433058}" dt="2024-04-08T12:03:43.908" v="171" actId="26606"/>
          <ac:spMkLst>
            <pc:docMk/>
            <pc:sldMk cId="1014725045" sldId="309"/>
            <ac:spMk id="11" creationId="{0B761509-3B9A-49A6-A84B-C3D86811697D}"/>
          </ac:spMkLst>
        </pc:spChg>
        <pc:spChg chg="add del">
          <ac:chgData name="Slabý Marek" userId="d98d7d85-3a58-4f71-9239-67f8b4eb4c1f" providerId="ADAL" clId="{3A5B5CA0-39F3-4BDC-85F0-44D7B2433058}" dt="2024-04-08T11:59:58.873" v="7" actId="26606"/>
          <ac:spMkLst>
            <pc:docMk/>
            <pc:sldMk cId="1014725045" sldId="309"/>
            <ac:spMk id="12" creationId="{2633B3B5-CC90-43F0-8714-D31D1F3F0209}"/>
          </ac:spMkLst>
        </pc:spChg>
        <pc:spChg chg="add del">
          <ac:chgData name="Slabý Marek" userId="d98d7d85-3a58-4f71-9239-67f8b4eb4c1f" providerId="ADAL" clId="{3A5B5CA0-39F3-4BDC-85F0-44D7B2433058}" dt="2024-04-08T11:59:58.873" v="7" actId="26606"/>
          <ac:spMkLst>
            <pc:docMk/>
            <pc:sldMk cId="1014725045" sldId="309"/>
            <ac:spMk id="14" creationId="{A8D57A06-A426-446D-B02C-A2DC6B62E45E}"/>
          </ac:spMkLst>
        </pc:spChg>
        <pc:spChg chg="add del">
          <ac:chgData name="Slabý Marek" userId="d98d7d85-3a58-4f71-9239-67f8b4eb4c1f" providerId="ADAL" clId="{3A5B5CA0-39F3-4BDC-85F0-44D7B2433058}" dt="2024-04-08T12:03:43.908" v="171" actId="26606"/>
          <ac:spMkLst>
            <pc:docMk/>
            <pc:sldMk cId="1014725045" sldId="309"/>
            <ac:spMk id="15" creationId="{91DE43FD-EB47-414A-B0AB-169B0FFFA527}"/>
          </ac:spMkLst>
        </pc:spChg>
        <pc:spChg chg="add del">
          <ac:chgData name="Slabý Marek" userId="d98d7d85-3a58-4f71-9239-67f8b4eb4c1f" providerId="ADAL" clId="{3A5B5CA0-39F3-4BDC-85F0-44D7B2433058}" dt="2024-04-08T12:00:18.887" v="9" actId="26606"/>
          <ac:spMkLst>
            <pc:docMk/>
            <pc:sldMk cId="1014725045" sldId="309"/>
            <ac:spMk id="16" creationId="{8950AD4C-6AF3-49F8-94E1-DBCAFB39478B}"/>
          </ac:spMkLst>
        </pc:spChg>
        <pc:spChg chg="add del">
          <ac:chgData name="Slabý Marek" userId="d98d7d85-3a58-4f71-9239-67f8b4eb4c1f" providerId="ADAL" clId="{3A5B5CA0-39F3-4BDC-85F0-44D7B2433058}" dt="2024-04-08T12:00:18.887" v="9" actId="26606"/>
          <ac:spMkLst>
            <pc:docMk/>
            <pc:sldMk cId="1014725045" sldId="309"/>
            <ac:spMk id="17" creationId="{8DBEAE55-3EA1-41D7-A212-5F7D8986C1F2}"/>
          </ac:spMkLst>
        </pc:spChg>
        <pc:spChg chg="add del">
          <ac:chgData name="Slabý Marek" userId="d98d7d85-3a58-4f71-9239-67f8b4eb4c1f" providerId="ADAL" clId="{3A5B5CA0-39F3-4BDC-85F0-44D7B2433058}" dt="2024-04-08T12:00:18.887" v="9" actId="26606"/>
          <ac:spMkLst>
            <pc:docMk/>
            <pc:sldMk cId="1014725045" sldId="309"/>
            <ac:spMk id="18" creationId="{CFC5F0E7-644F-4101-BE72-12825CF537E7}"/>
          </ac:spMkLst>
        </pc:spChg>
        <pc:spChg chg="add del">
          <ac:chgData name="Slabý Marek" userId="d98d7d85-3a58-4f71-9239-67f8b4eb4c1f" providerId="ADAL" clId="{3A5B5CA0-39F3-4BDC-85F0-44D7B2433058}" dt="2024-04-08T12:00:18.887" v="9" actId="26606"/>
          <ac:spMkLst>
            <pc:docMk/>
            <pc:sldMk cId="1014725045" sldId="309"/>
            <ac:spMk id="19" creationId="{B1F9B6B4-B0C4-45C6-A086-901C960D03E7}"/>
          </ac:spMkLst>
        </pc:spChg>
        <pc:spChg chg="add del">
          <ac:chgData name="Slabý Marek" userId="d98d7d85-3a58-4f71-9239-67f8b4eb4c1f" providerId="ADAL" clId="{3A5B5CA0-39F3-4BDC-85F0-44D7B2433058}" dt="2024-04-08T12:04:03.251" v="175" actId="26606"/>
          <ac:spMkLst>
            <pc:docMk/>
            <pc:sldMk cId="1014725045" sldId="309"/>
            <ac:spMk id="21" creationId="{0B761509-3B9A-49A6-A84B-C3D86811697D}"/>
          </ac:spMkLst>
        </pc:spChg>
        <pc:spChg chg="add del">
          <ac:chgData name="Slabý Marek" userId="d98d7d85-3a58-4f71-9239-67f8b4eb4c1f" providerId="ADAL" clId="{3A5B5CA0-39F3-4BDC-85F0-44D7B2433058}" dt="2024-04-08T12:04:03.251" v="175" actId="26606"/>
          <ac:spMkLst>
            <pc:docMk/>
            <pc:sldMk cId="1014725045" sldId="309"/>
            <ac:spMk id="22" creationId="{91DE43FD-EB47-414A-B0AB-169B0FFFA527}"/>
          </ac:spMkLst>
        </pc:spChg>
        <pc:spChg chg="add del">
          <ac:chgData name="Slabý Marek" userId="d98d7d85-3a58-4f71-9239-67f8b4eb4c1f" providerId="ADAL" clId="{3A5B5CA0-39F3-4BDC-85F0-44D7B2433058}" dt="2024-04-08T12:03:50.753" v="173" actId="26606"/>
          <ac:spMkLst>
            <pc:docMk/>
            <pc:sldMk cId="1014725045" sldId="309"/>
            <ac:spMk id="23" creationId="{AB8C311F-7253-4AED-9701-7FC0708C41C7}"/>
          </ac:spMkLst>
        </pc:spChg>
        <pc:spChg chg="add del">
          <ac:chgData name="Slabý Marek" userId="d98d7d85-3a58-4f71-9239-67f8b4eb4c1f" providerId="ADAL" clId="{3A5B5CA0-39F3-4BDC-85F0-44D7B2433058}" dt="2024-04-08T12:03:50.753" v="173" actId="26606"/>
          <ac:spMkLst>
            <pc:docMk/>
            <pc:sldMk cId="1014725045" sldId="309"/>
            <ac:spMk id="24" creationId="{FD073016-B734-483B-8953-5BADEE145112}"/>
          </ac:spMkLst>
        </pc:spChg>
        <pc:spChg chg="add del">
          <ac:chgData name="Slabý Marek" userId="d98d7d85-3a58-4f71-9239-67f8b4eb4c1f" providerId="ADAL" clId="{3A5B5CA0-39F3-4BDC-85F0-44D7B2433058}" dt="2024-04-08T12:03:50.753" v="173" actId="26606"/>
          <ac:spMkLst>
            <pc:docMk/>
            <pc:sldMk cId="1014725045" sldId="309"/>
            <ac:spMk id="25" creationId="{90A7EAB6-59D3-4325-8DE6-E0CA4009CE53}"/>
          </ac:spMkLst>
        </pc:spChg>
        <pc:spChg chg="add del">
          <ac:chgData name="Slabý Marek" userId="d98d7d85-3a58-4f71-9239-67f8b4eb4c1f" providerId="ADAL" clId="{3A5B5CA0-39F3-4BDC-85F0-44D7B2433058}" dt="2024-04-08T12:03:50.753" v="173" actId="26606"/>
          <ac:spMkLst>
            <pc:docMk/>
            <pc:sldMk cId="1014725045" sldId="309"/>
            <ac:spMk id="26" creationId="{A8D57A06-A426-446D-B02C-A2DC6B62E45E}"/>
          </ac:spMkLst>
        </pc:spChg>
        <pc:grpChg chg="add del">
          <ac:chgData name="Slabý Marek" userId="d98d7d85-3a58-4f71-9239-67f8b4eb4c1f" providerId="ADAL" clId="{3A5B5CA0-39F3-4BDC-85F0-44D7B2433058}" dt="2024-04-08T12:03:43.908" v="171" actId="26606"/>
          <ac:grpSpMkLst>
            <pc:docMk/>
            <pc:sldMk cId="1014725045" sldId="309"/>
            <ac:grpSpMk id="20" creationId="{58495BCC-CE77-4CC2-952E-846F41119FD5}"/>
          </ac:grpSpMkLst>
        </pc:grpChg>
        <pc:grpChg chg="add del">
          <ac:chgData name="Slabý Marek" userId="d98d7d85-3a58-4f71-9239-67f8b4eb4c1f" providerId="ADAL" clId="{3A5B5CA0-39F3-4BDC-85F0-44D7B2433058}" dt="2024-04-08T12:04:03.251" v="175" actId="26606"/>
          <ac:grpSpMkLst>
            <pc:docMk/>
            <pc:sldMk cId="1014725045" sldId="309"/>
            <ac:grpSpMk id="27" creationId="{58495BCC-CE77-4CC2-952E-846F41119FD5}"/>
          </ac:grpSpMkLst>
        </pc:grpChg>
        <pc:picChg chg="add mod">
          <ac:chgData name="Slabý Marek" userId="d98d7d85-3a58-4f71-9239-67f8b4eb4c1f" providerId="ADAL" clId="{3A5B5CA0-39F3-4BDC-85F0-44D7B2433058}" dt="2024-04-08T12:04:03.251" v="175" actId="26606"/>
          <ac:picMkLst>
            <pc:docMk/>
            <pc:sldMk cId="1014725045" sldId="309"/>
            <ac:picMk id="3" creationId="{03AC5EB6-394F-0A5C-E717-4B4E4ECB8DAD}"/>
          </ac:picMkLst>
        </pc:picChg>
      </pc:sldChg>
      <pc:sldChg chg="addSp delSp modSp add mod">
        <pc:chgData name="Slabý Marek" userId="d98d7d85-3a58-4f71-9239-67f8b4eb4c1f" providerId="ADAL" clId="{3A5B5CA0-39F3-4BDC-85F0-44D7B2433058}" dt="2024-04-08T12:19:39.214" v="304" actId="14100"/>
        <pc:sldMkLst>
          <pc:docMk/>
          <pc:sldMk cId="4136196527" sldId="310"/>
        </pc:sldMkLst>
        <pc:spChg chg="mod">
          <ac:chgData name="Slabý Marek" userId="d98d7d85-3a58-4f71-9239-67f8b4eb4c1f" providerId="ADAL" clId="{3A5B5CA0-39F3-4BDC-85F0-44D7B2433058}" dt="2024-04-08T12:18:21.529" v="296" actId="14100"/>
          <ac:spMkLst>
            <pc:docMk/>
            <pc:sldMk cId="4136196527" sldId="310"/>
            <ac:spMk id="5" creationId="{00000000-0000-0000-0000-000000000000}"/>
          </ac:spMkLst>
        </pc:spChg>
        <pc:spChg chg="mod">
          <ac:chgData name="Slabý Marek" userId="d98d7d85-3a58-4f71-9239-67f8b4eb4c1f" providerId="ADAL" clId="{3A5B5CA0-39F3-4BDC-85F0-44D7B2433058}" dt="2024-04-08T12:18:32.011" v="297" actId="14100"/>
          <ac:spMkLst>
            <pc:docMk/>
            <pc:sldMk cId="4136196527" sldId="310"/>
            <ac:spMk id="18" creationId="{00000000-0000-0000-0000-000000000000}"/>
          </ac:spMkLst>
        </pc:spChg>
        <pc:spChg chg="del mod">
          <ac:chgData name="Slabý Marek" userId="d98d7d85-3a58-4f71-9239-67f8b4eb4c1f" providerId="ADAL" clId="{3A5B5CA0-39F3-4BDC-85F0-44D7B2433058}" dt="2024-04-08T12:06:10.724" v="181" actId="21"/>
          <ac:spMkLst>
            <pc:docMk/>
            <pc:sldMk cId="4136196527" sldId="310"/>
            <ac:spMk id="19" creationId="{1F1FF4FB-4D3C-94B5-B575-0FC314F58289}"/>
          </ac:spMkLst>
        </pc:spChg>
        <pc:grpChg chg="mod">
          <ac:chgData name="Slabý Marek" userId="d98d7d85-3a58-4f71-9239-67f8b4eb4c1f" providerId="ADAL" clId="{3A5B5CA0-39F3-4BDC-85F0-44D7B2433058}" dt="2024-04-08T12:19:09.624" v="300" actId="14100"/>
          <ac:grpSpMkLst>
            <pc:docMk/>
            <pc:sldMk cId="4136196527" sldId="310"/>
            <ac:grpSpMk id="2" creationId="{00000000-0000-0000-0000-000000000000}"/>
          </ac:grpSpMkLst>
        </pc:grpChg>
        <pc:grpChg chg="del">
          <ac:chgData name="Slabý Marek" userId="d98d7d85-3a58-4f71-9239-67f8b4eb4c1f" providerId="ADAL" clId="{3A5B5CA0-39F3-4BDC-85F0-44D7B2433058}" dt="2024-04-08T12:05:42.340" v="178" actId="21"/>
          <ac:grpSpMkLst>
            <pc:docMk/>
            <pc:sldMk cId="4136196527" sldId="310"/>
            <ac:grpSpMk id="6" creationId="{00000000-0000-0000-0000-000000000000}"/>
          </ac:grpSpMkLst>
        </pc:grpChg>
        <pc:graphicFrameChg chg="add del modGraphic">
          <ac:chgData name="Slabý Marek" userId="d98d7d85-3a58-4f71-9239-67f8b4eb4c1f" providerId="ADAL" clId="{3A5B5CA0-39F3-4BDC-85F0-44D7B2433058}" dt="2024-04-08T12:06:25.225" v="183" actId="21"/>
          <ac:graphicFrameMkLst>
            <pc:docMk/>
            <pc:sldMk cId="4136196527" sldId="310"/>
            <ac:graphicFrameMk id="21" creationId="{3FCBC7E4-DC6E-7B80-6376-907894B58552}"/>
          </ac:graphicFrameMkLst>
        </pc:graphicFrameChg>
        <pc:picChg chg="del">
          <ac:chgData name="Slabý Marek" userId="d98d7d85-3a58-4f71-9239-67f8b4eb4c1f" providerId="ADAL" clId="{3A5B5CA0-39F3-4BDC-85F0-44D7B2433058}" dt="2024-04-08T12:05:58.604" v="179" actId="21"/>
          <ac:picMkLst>
            <pc:docMk/>
            <pc:sldMk cId="4136196527" sldId="310"/>
            <ac:picMk id="22" creationId="{1E58CCBD-F3C6-CFC3-1A0C-810CA26BEC7B}"/>
          </ac:picMkLst>
        </pc:picChg>
        <pc:picChg chg="add del mod">
          <ac:chgData name="Slabý Marek" userId="d98d7d85-3a58-4f71-9239-67f8b4eb4c1f" providerId="ADAL" clId="{3A5B5CA0-39F3-4BDC-85F0-44D7B2433058}" dt="2024-04-08T12:13:13.553" v="208" actId="21"/>
          <ac:picMkLst>
            <pc:docMk/>
            <pc:sldMk cId="4136196527" sldId="310"/>
            <ac:picMk id="24" creationId="{AA6640DC-7C93-492F-4EEF-E2A7F3E823A6}"/>
          </ac:picMkLst>
        </pc:picChg>
        <pc:picChg chg="add del mod">
          <ac:chgData name="Slabý Marek" userId="d98d7d85-3a58-4f71-9239-67f8b4eb4c1f" providerId="ADAL" clId="{3A5B5CA0-39F3-4BDC-85F0-44D7B2433058}" dt="2024-04-08T12:19:39.214" v="304" actId="14100"/>
          <ac:picMkLst>
            <pc:docMk/>
            <pc:sldMk cId="4136196527" sldId="310"/>
            <ac:picMk id="26" creationId="{410A3A2C-C714-4D45-D093-0C97F2D6B645}"/>
          </ac:picMkLst>
        </pc:picChg>
        <pc:picChg chg="add mod">
          <ac:chgData name="Slabý Marek" userId="d98d7d85-3a58-4f71-9239-67f8b4eb4c1f" providerId="ADAL" clId="{3A5B5CA0-39F3-4BDC-85F0-44D7B2433058}" dt="2024-04-08T12:11:42.993" v="206" actId="931"/>
          <ac:picMkLst>
            <pc:docMk/>
            <pc:sldMk cId="4136196527" sldId="310"/>
            <ac:picMk id="28" creationId="{0D929AE1-CF98-3A75-4DFB-92DA352603C0}"/>
          </ac:picMkLst>
        </pc:picChg>
        <pc:picChg chg="add del mod">
          <ac:chgData name="Slabý Marek" userId="d98d7d85-3a58-4f71-9239-67f8b4eb4c1f" providerId="ADAL" clId="{3A5B5CA0-39F3-4BDC-85F0-44D7B2433058}" dt="2024-04-08T12:15:50.533" v="217" actId="21"/>
          <ac:picMkLst>
            <pc:docMk/>
            <pc:sldMk cId="4136196527" sldId="310"/>
            <ac:picMk id="30" creationId="{C12E6B7A-8A11-92BF-B8A7-CD4B96211ED5}"/>
          </ac:picMkLst>
        </pc:picChg>
        <pc:picChg chg="add mod">
          <ac:chgData name="Slabý Marek" userId="d98d7d85-3a58-4f71-9239-67f8b4eb4c1f" providerId="ADAL" clId="{3A5B5CA0-39F3-4BDC-85F0-44D7B2433058}" dt="2024-04-08T12:16:33.416" v="225" actId="1076"/>
          <ac:picMkLst>
            <pc:docMk/>
            <pc:sldMk cId="4136196527" sldId="310"/>
            <ac:picMk id="32" creationId="{42E4EF78-40B0-DA8F-8180-9A63E6ADBAFE}"/>
          </ac:picMkLst>
        </pc:picChg>
      </pc:sldChg>
      <pc:sldChg chg="addSp modSp new del mod">
        <pc:chgData name="Slabý Marek" userId="d98d7d85-3a58-4f71-9239-67f8b4eb4c1f" providerId="ADAL" clId="{3A5B5CA0-39F3-4BDC-85F0-44D7B2433058}" dt="2024-04-08T12:32:40.859" v="324" actId="2696"/>
        <pc:sldMkLst>
          <pc:docMk/>
          <pc:sldMk cId="1238433402" sldId="311"/>
        </pc:sldMkLst>
        <pc:picChg chg="add mod">
          <ac:chgData name="Slabý Marek" userId="d98d7d85-3a58-4f71-9239-67f8b4eb4c1f" providerId="ADAL" clId="{3A5B5CA0-39F3-4BDC-85F0-44D7B2433058}" dt="2024-04-08T12:32:24.719" v="323" actId="1076"/>
          <ac:picMkLst>
            <pc:docMk/>
            <pc:sldMk cId="1238433402" sldId="311"/>
            <ac:picMk id="3" creationId="{C351B1EB-8FB6-6851-86F5-71F6EAFC12F2}"/>
          </ac:picMkLst>
        </pc:picChg>
      </pc:sldChg>
      <pc:sldChg chg="addSp delSp modSp add mod setBg">
        <pc:chgData name="Slabý Marek" userId="d98d7d85-3a58-4f71-9239-67f8b4eb4c1f" providerId="ADAL" clId="{3A5B5CA0-39F3-4BDC-85F0-44D7B2433058}" dt="2024-04-08T12:37:15.103" v="372" actId="1076"/>
        <pc:sldMkLst>
          <pc:docMk/>
          <pc:sldMk cId="2892355396" sldId="311"/>
        </pc:sldMkLst>
        <pc:spChg chg="mod">
          <ac:chgData name="Slabý Marek" userId="d98d7d85-3a58-4f71-9239-67f8b4eb4c1f" providerId="ADAL" clId="{3A5B5CA0-39F3-4BDC-85F0-44D7B2433058}" dt="2024-04-08T12:36:19.926" v="366" actId="1076"/>
          <ac:spMkLst>
            <pc:docMk/>
            <pc:sldMk cId="2892355396" sldId="311"/>
            <ac:spMk id="5" creationId="{994BF64B-65B5-9596-5D07-B25C1FF5A96F}"/>
          </ac:spMkLst>
        </pc:spChg>
        <pc:graphicFrameChg chg="del">
          <ac:chgData name="Slabý Marek" userId="d98d7d85-3a58-4f71-9239-67f8b4eb4c1f" providerId="ADAL" clId="{3A5B5CA0-39F3-4BDC-85F0-44D7B2433058}" dt="2024-04-08T12:33:19.725" v="326" actId="21"/>
          <ac:graphicFrameMkLst>
            <pc:docMk/>
            <pc:sldMk cId="2892355396" sldId="311"/>
            <ac:graphicFrameMk id="3" creationId="{5122E7D1-8DD3-C91A-4518-4C2E98FE7C6B}"/>
          </ac:graphicFrameMkLst>
        </pc:graphicFrameChg>
        <pc:picChg chg="add mod">
          <ac:chgData name="Slabý Marek" userId="d98d7d85-3a58-4f71-9239-67f8b4eb4c1f" providerId="ADAL" clId="{3A5B5CA0-39F3-4BDC-85F0-44D7B2433058}" dt="2024-04-08T12:37:15.103" v="372" actId="1076"/>
          <ac:picMkLst>
            <pc:docMk/>
            <pc:sldMk cId="2892355396" sldId="311"/>
            <ac:picMk id="7" creationId="{A591CA69-4E5F-2EF3-6A05-5C1FE86E4C9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>
                <a:solidFill>
                  <a:schemeClr val="tx1"/>
                </a:solidFill>
                <a:latin typeface="Arial Black" panose="020B0A04020102020204" pitchFamily="34" charset="0"/>
              </a:rPr>
              <a:t>Vývoj</a:t>
            </a:r>
            <a:r>
              <a:rPr lang="cs-CZ" sz="24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celkového počtu výjezdových skupin a základen v letech 2008 - 2023</a:t>
            </a:r>
            <a:endParaRPr lang="cs-CZ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13019410204614476"/>
          <c:y val="7.78193999229649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'Med. tab.'!$A$29</c:f>
              <c:strCache>
                <c:ptCount val="1"/>
                <c:pt idx="0">
                  <c:v>Počet výjezdových základen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tx>
                <c:rich>
                  <a:bodyPr/>
                  <a:lstStyle/>
                  <a:p>
                    <a:fld id="{15EE2CDC-C18F-4E0F-83A0-5255D0CB6727}" type="VALUE">
                      <a:rPr lang="en-US" baseline="0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25C-40CB-9233-DDF7CDB893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'Med. tab.'!$B$28:$Q$28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'Med. tab.'!$B$29:$Q$29</c:f>
              <c:numCache>
                <c:formatCode>General</c:formatCode>
                <c:ptCount val="16"/>
                <c:pt idx="0">
                  <c:v>273</c:v>
                </c:pt>
                <c:pt idx="1">
                  <c:v>275</c:v>
                </c:pt>
                <c:pt idx="2">
                  <c:v>280</c:v>
                </c:pt>
                <c:pt idx="3">
                  <c:v>281</c:v>
                </c:pt>
                <c:pt idx="4">
                  <c:v>286</c:v>
                </c:pt>
                <c:pt idx="5">
                  <c:v>293</c:v>
                </c:pt>
                <c:pt idx="6">
                  <c:v>295</c:v>
                </c:pt>
                <c:pt idx="7">
                  <c:v>299</c:v>
                </c:pt>
                <c:pt idx="8">
                  <c:v>306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315</c:v>
                </c:pt>
                <c:pt idx="13">
                  <c:v>315</c:v>
                </c:pt>
                <c:pt idx="14">
                  <c:v>318</c:v>
                </c:pt>
                <c:pt idx="15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5C-40CB-9233-DDF7CDB89345}"/>
            </c:ext>
          </c:extLst>
        </c:ser>
        <c:ser>
          <c:idx val="1"/>
          <c:order val="1"/>
          <c:tx>
            <c:strRef>
              <c:f>'Med. tab.'!$A$30</c:f>
              <c:strCache>
                <c:ptCount val="1"/>
                <c:pt idx="0">
                  <c:v>Počet výjezdových skupin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15"/>
              <c:tx>
                <c:rich>
                  <a:bodyPr/>
                  <a:lstStyle/>
                  <a:p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8E8CEC2F-2217-4C7E-A273-C09AC7FCB86C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25C-40CB-9233-DDF7CDB893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'Med. tab.'!$B$28:$Q$28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'Med. tab.'!$B$30:$Q$30</c:f>
              <c:numCache>
                <c:formatCode>General</c:formatCode>
                <c:ptCount val="16"/>
                <c:pt idx="0">
                  <c:v>476</c:v>
                </c:pt>
                <c:pt idx="1">
                  <c:v>478</c:v>
                </c:pt>
                <c:pt idx="2">
                  <c:v>502</c:v>
                </c:pt>
                <c:pt idx="3">
                  <c:v>514</c:v>
                </c:pt>
                <c:pt idx="4">
                  <c:v>530</c:v>
                </c:pt>
                <c:pt idx="5">
                  <c:v>546</c:v>
                </c:pt>
                <c:pt idx="6">
                  <c:v>554</c:v>
                </c:pt>
                <c:pt idx="7">
                  <c:v>566</c:v>
                </c:pt>
                <c:pt idx="8">
                  <c:v>579</c:v>
                </c:pt>
                <c:pt idx="9">
                  <c:v>583</c:v>
                </c:pt>
                <c:pt idx="10">
                  <c:v>588</c:v>
                </c:pt>
                <c:pt idx="11">
                  <c:v>597</c:v>
                </c:pt>
                <c:pt idx="12">
                  <c:v>596</c:v>
                </c:pt>
                <c:pt idx="13">
                  <c:v>597</c:v>
                </c:pt>
                <c:pt idx="14">
                  <c:v>612</c:v>
                </c:pt>
                <c:pt idx="15">
                  <c:v>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5C-40CB-9233-DDF7CDB89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645120"/>
        <c:axId val="204646656"/>
      </c:barChart>
      <c:catAx>
        <c:axId val="2046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64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646656"/>
        <c:crosses val="autoZero"/>
        <c:auto val="1"/>
        <c:lblAlgn val="ctr"/>
        <c:lblOffset val="100"/>
        <c:noMultiLvlLbl val="0"/>
      </c:catAx>
      <c:valAx>
        <c:axId val="20464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46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>
                <a:solidFill>
                  <a:schemeClr val="tx1"/>
                </a:solidFill>
                <a:latin typeface="Arial Black" panose="020B0A04020102020204" pitchFamily="34" charset="0"/>
              </a:rPr>
              <a:t>Počet ošetřených</a:t>
            </a:r>
            <a:r>
              <a:rPr lang="cs-CZ" sz="18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pacientů s AIM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porovnání 2013 vs. 2023</a:t>
            </a:r>
            <a:endParaRPr lang="cs-CZ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List1!$B$91:$B$92</c:f>
              <c:strCache>
                <c:ptCount val="2"/>
                <c:pt idx="0">
                  <c:v>Počet pacientů s</c:v>
                </c:pt>
                <c:pt idx="1">
                  <c:v>AIM (AKS)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List1!$A$93:$A$106</c:f>
              <c:strCache>
                <c:ptCount val="14"/>
                <c:pt idx="0">
                  <c:v>ZZS hlavního města Prahy</c:v>
                </c:pt>
                <c:pt idx="1">
                  <c:v>ZZS Moravskoslezského kraje</c:v>
                </c:pt>
                <c:pt idx="2">
                  <c:v>ZZS Středočeského kraje</c:v>
                </c:pt>
                <c:pt idx="3">
                  <c:v>ZZS Jihomoravského kraje</c:v>
                </c:pt>
                <c:pt idx="4">
                  <c:v>ZZS Ústeckého kraje</c:v>
                </c:pt>
                <c:pt idx="5">
                  <c:v>ZZS Jihočeského kraje</c:v>
                </c:pt>
                <c:pt idx="6">
                  <c:v>ZZS Libereckého kraje</c:v>
                </c:pt>
                <c:pt idx="7">
                  <c:v>ZZS Plzeňského kraje</c:v>
                </c:pt>
                <c:pt idx="8">
                  <c:v>ZZS Zlínského kraje</c:v>
                </c:pt>
                <c:pt idx="9">
                  <c:v>ZZS Olomouckého kraje</c:v>
                </c:pt>
                <c:pt idx="10">
                  <c:v>ZZS Královéhradeckého kraje</c:v>
                </c:pt>
                <c:pt idx="11">
                  <c:v>ZZS Pardubického kraje</c:v>
                </c:pt>
                <c:pt idx="12">
                  <c:v>ZZS Kraje Vysočina</c:v>
                </c:pt>
                <c:pt idx="13">
                  <c:v>ZZS Karlovarského kraje</c:v>
                </c:pt>
              </c:strCache>
            </c:strRef>
          </c:cat>
          <c:val>
            <c:numRef>
              <c:f>List1!$B$93:$B$106</c:f>
              <c:numCache>
                <c:formatCode>#,##0</c:formatCode>
                <c:ptCount val="14"/>
                <c:pt idx="0">
                  <c:v>608</c:v>
                </c:pt>
                <c:pt idx="1">
                  <c:v>2646</c:v>
                </c:pt>
                <c:pt idx="2">
                  <c:v>2292</c:v>
                </c:pt>
                <c:pt idx="3">
                  <c:v>1113</c:v>
                </c:pt>
                <c:pt idx="4">
                  <c:v>934</c:v>
                </c:pt>
                <c:pt idx="5">
                  <c:v>2185</c:v>
                </c:pt>
                <c:pt idx="6">
                  <c:v>885</c:v>
                </c:pt>
                <c:pt idx="7">
                  <c:v>976</c:v>
                </c:pt>
                <c:pt idx="8">
                  <c:v>638</c:v>
                </c:pt>
                <c:pt idx="9">
                  <c:v>957</c:v>
                </c:pt>
                <c:pt idx="10">
                  <c:v>882</c:v>
                </c:pt>
                <c:pt idx="11">
                  <c:v>428</c:v>
                </c:pt>
                <c:pt idx="12">
                  <c:v>1301</c:v>
                </c:pt>
                <c:pt idx="13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1-4271-B8AB-9A983F20EF24}"/>
            </c:ext>
          </c:extLst>
        </c:ser>
        <c:ser>
          <c:idx val="1"/>
          <c:order val="1"/>
          <c:tx>
            <c:strRef>
              <c:f>List1!$C$91:$C$92</c:f>
              <c:strCache>
                <c:ptCount val="2"/>
                <c:pt idx="0">
                  <c:v>Počet pacientů s</c:v>
                </c:pt>
                <c:pt idx="1">
                  <c:v>AIM (AKS) 2023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4963731613819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E1-4271-B8AB-9A983F20EF24}"/>
                </c:ext>
              </c:extLst>
            </c:dLbl>
            <c:dLbl>
              <c:idx val="1"/>
              <c:layout>
                <c:manualLayout>
                  <c:x val="1.5620466451727408E-2"/>
                  <c:y val="-1.4895346119170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E1-4271-B8AB-9A983F20EF24}"/>
                </c:ext>
              </c:extLst>
            </c:dLbl>
            <c:dLbl>
              <c:idx val="2"/>
              <c:layout>
                <c:manualLayout>
                  <c:x val="2.1868653032418372E-2"/>
                  <c:y val="-2.9790692238340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E1-4271-B8AB-9A983F20EF24}"/>
                </c:ext>
              </c:extLst>
            </c:dLbl>
            <c:dLbl>
              <c:idx val="3"/>
              <c:layout>
                <c:manualLayout>
                  <c:x val="1.4058419806554668E-2"/>
                  <c:y val="4.4686038357510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E1-4271-B8AB-9A983F20EF24}"/>
                </c:ext>
              </c:extLst>
            </c:dLbl>
            <c:dLbl>
              <c:idx val="4"/>
              <c:layout>
                <c:manualLayout>
                  <c:x val="7.81023322586370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E1-4271-B8AB-9A983F20EF24}"/>
                </c:ext>
              </c:extLst>
            </c:dLbl>
            <c:dLbl>
              <c:idx val="5"/>
              <c:layout>
                <c:manualLayout>
                  <c:x val="1.2496373161381927E-2"/>
                  <c:y val="-1.092312763582214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E1-4271-B8AB-9A983F20EF24}"/>
                </c:ext>
              </c:extLst>
            </c:dLbl>
            <c:dLbl>
              <c:idx val="6"/>
              <c:layout>
                <c:manualLayout>
                  <c:x val="7.8102332258637042E-3"/>
                  <c:y val="2.9790692238338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E1-4271-B8AB-9A983F20EF24}"/>
                </c:ext>
              </c:extLst>
            </c:dLbl>
            <c:dLbl>
              <c:idx val="7"/>
              <c:layout>
                <c:manualLayout>
                  <c:x val="1.7182513096900148E-2"/>
                  <c:y val="-1.4895346119170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E1-4271-B8AB-9A983F20EF24}"/>
                </c:ext>
              </c:extLst>
            </c:dLbl>
            <c:dLbl>
              <c:idx val="8"/>
              <c:layout>
                <c:manualLayout>
                  <c:x val="1.2496373161381927E-2"/>
                  <c:y val="-7.4476730595850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E1-4271-B8AB-9A983F20EF24}"/>
                </c:ext>
              </c:extLst>
            </c:dLbl>
            <c:dLbl>
              <c:idx val="9"/>
              <c:layout>
                <c:manualLayout>
                  <c:x val="1.8744559742072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E1-4271-B8AB-9A983F20EF24}"/>
                </c:ext>
              </c:extLst>
            </c:dLbl>
            <c:dLbl>
              <c:idx val="10"/>
              <c:layout>
                <c:manualLayout>
                  <c:x val="1.2496373161381812E-2"/>
                  <c:y val="2.9790692238338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E1-4271-B8AB-9A983F20EF24}"/>
                </c:ext>
              </c:extLst>
            </c:dLbl>
            <c:dLbl>
              <c:idx val="12"/>
              <c:layout>
                <c:manualLayout>
                  <c:x val="9.37227987103644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E1-4271-B8AB-9A983F20EF24}"/>
                </c:ext>
              </c:extLst>
            </c:dLbl>
            <c:dLbl>
              <c:idx val="13"/>
              <c:layout>
                <c:manualLayout>
                  <c:x val="2.1868653032418257E-2"/>
                  <c:y val="-2.9790692238340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E1-4271-B8AB-9A983F20E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List1!$A$93:$A$106</c:f>
              <c:strCache>
                <c:ptCount val="14"/>
                <c:pt idx="0">
                  <c:v>ZZS hlavního města Prahy</c:v>
                </c:pt>
                <c:pt idx="1">
                  <c:v>ZZS Moravskoslezského kraje</c:v>
                </c:pt>
                <c:pt idx="2">
                  <c:v>ZZS Středočeského kraje</c:v>
                </c:pt>
                <c:pt idx="3">
                  <c:v>ZZS Jihomoravského kraje</c:v>
                </c:pt>
                <c:pt idx="4">
                  <c:v>ZZS Ústeckého kraje</c:v>
                </c:pt>
                <c:pt idx="5">
                  <c:v>ZZS Jihočeského kraje</c:v>
                </c:pt>
                <c:pt idx="6">
                  <c:v>ZZS Libereckého kraje</c:v>
                </c:pt>
                <c:pt idx="7">
                  <c:v>ZZS Plzeňského kraje</c:v>
                </c:pt>
                <c:pt idx="8">
                  <c:v>ZZS Zlínského kraje</c:v>
                </c:pt>
                <c:pt idx="9">
                  <c:v>ZZS Olomouckého kraje</c:v>
                </c:pt>
                <c:pt idx="10">
                  <c:v>ZZS Královéhradeckého kraje</c:v>
                </c:pt>
                <c:pt idx="11">
                  <c:v>ZZS Pardubického kraje</c:v>
                </c:pt>
                <c:pt idx="12">
                  <c:v>ZZS Kraje Vysočina</c:v>
                </c:pt>
                <c:pt idx="13">
                  <c:v>ZZS Karlovarského kraje</c:v>
                </c:pt>
              </c:strCache>
            </c:strRef>
          </c:cat>
          <c:val>
            <c:numRef>
              <c:f>List1!$C$93:$C$106</c:f>
              <c:numCache>
                <c:formatCode>#,##0</c:formatCode>
                <c:ptCount val="14"/>
                <c:pt idx="0">
                  <c:v>322</c:v>
                </c:pt>
                <c:pt idx="1">
                  <c:v>1017</c:v>
                </c:pt>
                <c:pt idx="2">
                  <c:v>1359</c:v>
                </c:pt>
                <c:pt idx="3">
                  <c:v>764</c:v>
                </c:pt>
                <c:pt idx="4">
                  <c:v>690</c:v>
                </c:pt>
                <c:pt idx="5">
                  <c:v>491</c:v>
                </c:pt>
                <c:pt idx="6">
                  <c:v>796</c:v>
                </c:pt>
                <c:pt idx="7">
                  <c:v>687</c:v>
                </c:pt>
                <c:pt idx="8">
                  <c:v>405</c:v>
                </c:pt>
                <c:pt idx="9">
                  <c:v>449</c:v>
                </c:pt>
                <c:pt idx="10">
                  <c:v>545</c:v>
                </c:pt>
                <c:pt idx="11">
                  <c:v>852</c:v>
                </c:pt>
                <c:pt idx="12">
                  <c:v>652</c:v>
                </c:pt>
                <c:pt idx="13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E1-4271-B8AB-9A983F20E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6051216"/>
        <c:axId val="396049776"/>
        <c:axId val="0"/>
      </c:bar3DChart>
      <c:catAx>
        <c:axId val="39605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6049776"/>
        <c:crosses val="autoZero"/>
        <c:auto val="1"/>
        <c:lblAlgn val="ctr"/>
        <c:lblOffset val="100"/>
        <c:noMultiLvlLbl val="0"/>
      </c:catAx>
      <c:valAx>
        <c:axId val="39604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605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>
                <a:solidFill>
                  <a:schemeClr val="tx1"/>
                </a:solidFill>
                <a:latin typeface="Arial Black" panose="020B0A04020102020204" pitchFamily="34" charset="0"/>
              </a:rPr>
              <a:t>Počet ošetřených</a:t>
            </a:r>
            <a:r>
              <a:rPr lang="cs-CZ" sz="18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pacientů s CMP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cs-CZ" sz="18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porovnání 2013 vs. 2023</a:t>
            </a:r>
            <a:endParaRPr lang="cs-CZ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2590204875167941"/>
          <c:y val="9.46837964897732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List1!$B$108:$B$109</c:f>
              <c:strCache>
                <c:ptCount val="2"/>
                <c:pt idx="0">
                  <c:v>Počet pacientů s</c:v>
                </c:pt>
                <c:pt idx="1">
                  <c:v>CMP 2013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List1!$A$110:$A$123</c:f>
              <c:strCache>
                <c:ptCount val="14"/>
                <c:pt idx="0">
                  <c:v>ZZS hlavního města Prahy</c:v>
                </c:pt>
                <c:pt idx="1">
                  <c:v>ZZS Moravskoslezského kraje</c:v>
                </c:pt>
                <c:pt idx="2">
                  <c:v>ZZS Středočeského kraje</c:v>
                </c:pt>
                <c:pt idx="3">
                  <c:v>ZZS Jihomoravského kraje</c:v>
                </c:pt>
                <c:pt idx="4">
                  <c:v>ZZS Ústeckého kraje</c:v>
                </c:pt>
                <c:pt idx="5">
                  <c:v>ZZS Jihočeského kraje</c:v>
                </c:pt>
                <c:pt idx="6">
                  <c:v>ZZS Libereckého kraje</c:v>
                </c:pt>
                <c:pt idx="7">
                  <c:v>ZZS Plzeňského kraje</c:v>
                </c:pt>
                <c:pt idx="8">
                  <c:v>ZZS Zlínského kraje</c:v>
                </c:pt>
                <c:pt idx="9">
                  <c:v>ZZS Olomouckého kraje</c:v>
                </c:pt>
                <c:pt idx="10">
                  <c:v>ZZS Královéhradeckého kraje</c:v>
                </c:pt>
                <c:pt idx="11">
                  <c:v>ZZS Pardubického kraje</c:v>
                </c:pt>
                <c:pt idx="12">
                  <c:v>ZZS Kraje Vysočina</c:v>
                </c:pt>
                <c:pt idx="13">
                  <c:v>ZZS Karlovarského kraje</c:v>
                </c:pt>
              </c:strCache>
            </c:strRef>
          </c:cat>
          <c:val>
            <c:numRef>
              <c:f>List1!$B$110:$B$123</c:f>
              <c:numCache>
                <c:formatCode>#,##0</c:formatCode>
                <c:ptCount val="14"/>
                <c:pt idx="0">
                  <c:v>2980</c:v>
                </c:pt>
                <c:pt idx="1">
                  <c:v>3875</c:v>
                </c:pt>
                <c:pt idx="2">
                  <c:v>3350</c:v>
                </c:pt>
                <c:pt idx="3">
                  <c:v>2284</c:v>
                </c:pt>
                <c:pt idx="4">
                  <c:v>1887</c:v>
                </c:pt>
                <c:pt idx="5">
                  <c:v>1729</c:v>
                </c:pt>
                <c:pt idx="6">
                  <c:v>1736</c:v>
                </c:pt>
                <c:pt idx="7">
                  <c:v>1336</c:v>
                </c:pt>
                <c:pt idx="8">
                  <c:v>2821</c:v>
                </c:pt>
                <c:pt idx="9">
                  <c:v>1759</c:v>
                </c:pt>
                <c:pt idx="10">
                  <c:v>1115</c:v>
                </c:pt>
                <c:pt idx="11">
                  <c:v>965</c:v>
                </c:pt>
                <c:pt idx="12">
                  <c:v>2251</c:v>
                </c:pt>
                <c:pt idx="13">
                  <c:v>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C-4027-B04F-D966BD5D0D09}"/>
            </c:ext>
          </c:extLst>
        </c:ser>
        <c:ser>
          <c:idx val="1"/>
          <c:order val="1"/>
          <c:tx>
            <c:strRef>
              <c:f>List1!$C$108:$C$109</c:f>
              <c:strCache>
                <c:ptCount val="2"/>
                <c:pt idx="0">
                  <c:v>Počet pacientů s</c:v>
                </c:pt>
                <c:pt idx="1">
                  <c:v>CMP 2023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908589995644784E-2"/>
                  <c:y val="-7.3960327447411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FC-4027-B04F-D966BD5D0D09}"/>
                </c:ext>
              </c:extLst>
            </c:dLbl>
            <c:dLbl>
              <c:idx val="1"/>
              <c:layout>
                <c:manualLayout>
                  <c:x val="1.3252079996128723E-2"/>
                  <c:y val="-5.9168261957929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FC-4027-B04F-D966BD5D0D09}"/>
                </c:ext>
              </c:extLst>
            </c:dLbl>
            <c:dLbl>
              <c:idx val="2"/>
              <c:layout>
                <c:manualLayout>
                  <c:x val="1.1595569996612633E-2"/>
                  <c:y val="-2.9584130978964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FC-4027-B04F-D966BD5D0D09}"/>
                </c:ext>
              </c:extLst>
            </c:dLbl>
            <c:dLbl>
              <c:idx val="7"/>
              <c:layout>
                <c:manualLayout>
                  <c:x val="1.9878119994193085E-2"/>
                  <c:y val="-1.479206548948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FC-4027-B04F-D966BD5D0D09}"/>
                </c:ext>
              </c:extLst>
            </c:dLbl>
            <c:dLbl>
              <c:idx val="8"/>
              <c:layout>
                <c:manualLayout>
                  <c:x val="1.4908589995644813E-2"/>
                  <c:y val="-1.4792065489482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FC-4027-B04F-D966BD5D0D09}"/>
                </c:ext>
              </c:extLst>
            </c:dLbl>
            <c:dLbl>
              <c:idx val="9"/>
              <c:layout>
                <c:manualLayout>
                  <c:x val="1.4908589995644692E-2"/>
                  <c:y val="-2.9584130978964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FC-4027-B04F-D966BD5D0D09}"/>
                </c:ext>
              </c:extLst>
            </c:dLbl>
            <c:dLbl>
              <c:idx val="12"/>
              <c:layout>
                <c:manualLayout>
                  <c:x val="1.9878119994192964E-2"/>
                  <c:y val="-2.9584130978964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FC-4027-B04F-D966BD5D0D09}"/>
                </c:ext>
              </c:extLst>
            </c:dLbl>
            <c:dLbl>
              <c:idx val="13"/>
              <c:layout>
                <c:manualLayout>
                  <c:x val="9.9390599970965426E-3"/>
                  <c:y val="-4.4376196468447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FC-4027-B04F-D966BD5D0D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List1!$A$110:$A$123</c:f>
              <c:strCache>
                <c:ptCount val="14"/>
                <c:pt idx="0">
                  <c:v>ZZS hlavního města Prahy</c:v>
                </c:pt>
                <c:pt idx="1">
                  <c:v>ZZS Moravskoslezského kraje</c:v>
                </c:pt>
                <c:pt idx="2">
                  <c:v>ZZS Středočeského kraje</c:v>
                </c:pt>
                <c:pt idx="3">
                  <c:v>ZZS Jihomoravského kraje</c:v>
                </c:pt>
                <c:pt idx="4">
                  <c:v>ZZS Ústeckého kraje</c:v>
                </c:pt>
                <c:pt idx="5">
                  <c:v>ZZS Jihočeského kraje</c:v>
                </c:pt>
                <c:pt idx="6">
                  <c:v>ZZS Libereckého kraje</c:v>
                </c:pt>
                <c:pt idx="7">
                  <c:v>ZZS Plzeňského kraje</c:v>
                </c:pt>
                <c:pt idx="8">
                  <c:v>ZZS Zlínského kraje</c:v>
                </c:pt>
                <c:pt idx="9">
                  <c:v>ZZS Olomouckého kraje</c:v>
                </c:pt>
                <c:pt idx="10">
                  <c:v>ZZS Královéhradeckého kraje</c:v>
                </c:pt>
                <c:pt idx="11">
                  <c:v>ZZS Pardubického kraje</c:v>
                </c:pt>
                <c:pt idx="12">
                  <c:v>ZZS Kraje Vysočina</c:v>
                </c:pt>
                <c:pt idx="13">
                  <c:v>ZZS Karlovarského kraje</c:v>
                </c:pt>
              </c:strCache>
            </c:strRef>
          </c:cat>
          <c:val>
            <c:numRef>
              <c:f>List1!$C$110:$C$123</c:f>
              <c:numCache>
                <c:formatCode>#,##0</c:formatCode>
                <c:ptCount val="14"/>
                <c:pt idx="0">
                  <c:v>2055</c:v>
                </c:pt>
                <c:pt idx="1">
                  <c:v>2641</c:v>
                </c:pt>
                <c:pt idx="2">
                  <c:v>2527</c:v>
                </c:pt>
                <c:pt idx="3">
                  <c:v>2605</c:v>
                </c:pt>
                <c:pt idx="4">
                  <c:v>2101</c:v>
                </c:pt>
                <c:pt idx="5">
                  <c:v>1513</c:v>
                </c:pt>
                <c:pt idx="6">
                  <c:v>1233</c:v>
                </c:pt>
                <c:pt idx="7">
                  <c:v>1335</c:v>
                </c:pt>
                <c:pt idx="8">
                  <c:v>1328</c:v>
                </c:pt>
                <c:pt idx="9">
                  <c:v>1167</c:v>
                </c:pt>
                <c:pt idx="10">
                  <c:v>1539</c:v>
                </c:pt>
                <c:pt idx="11">
                  <c:v>1254</c:v>
                </c:pt>
                <c:pt idx="12">
                  <c:v>934</c:v>
                </c:pt>
                <c:pt idx="13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FC-4027-B04F-D966BD5D0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7838432"/>
        <c:axId val="657836272"/>
        <c:axId val="0"/>
      </c:bar3DChart>
      <c:catAx>
        <c:axId val="6578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7836272"/>
        <c:crosses val="autoZero"/>
        <c:auto val="1"/>
        <c:lblAlgn val="ctr"/>
        <c:lblOffset val="100"/>
        <c:noMultiLvlLbl val="0"/>
      </c:catAx>
      <c:valAx>
        <c:axId val="65783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78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>
                <a:solidFill>
                  <a:schemeClr val="tx1"/>
                </a:solidFill>
                <a:latin typeface="Arial Black" panose="020B0A04020102020204" pitchFamily="34" charset="0"/>
              </a:rPr>
              <a:t>Počet zahájených</a:t>
            </a:r>
            <a:r>
              <a:rPr lang="cs-CZ" sz="24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KPR </a:t>
            </a:r>
          </a:p>
          <a:p>
            <a:pPr>
              <a:defRPr/>
            </a:pPr>
            <a:r>
              <a:rPr lang="cs-CZ" sz="24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porovnání 2013 vs. 2023</a:t>
            </a:r>
            <a:endParaRPr lang="cs-CZ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List1!$B$69:$B$70</c:f>
              <c:strCache>
                <c:ptCount val="2"/>
                <c:pt idx="0">
                  <c:v>Počet </c:v>
                </c:pt>
                <c:pt idx="1">
                  <c:v>zahájených KPR 2013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List1!$A$71:$A$84</c:f>
              <c:strCache>
                <c:ptCount val="14"/>
                <c:pt idx="0">
                  <c:v>ZZS Moravskoslezského kraje</c:v>
                </c:pt>
                <c:pt idx="1">
                  <c:v>ZZS hlavního města Prahy</c:v>
                </c:pt>
                <c:pt idx="2">
                  <c:v>ZZS Pardubického kraje</c:v>
                </c:pt>
                <c:pt idx="3">
                  <c:v>ZZS Středočeského kraje</c:v>
                </c:pt>
                <c:pt idx="4">
                  <c:v>ZZS Jihomoravského kraje</c:v>
                </c:pt>
                <c:pt idx="5">
                  <c:v>ZZS Karlovarského kraje</c:v>
                </c:pt>
                <c:pt idx="6">
                  <c:v>ZZS Královéhradeckého kraje</c:v>
                </c:pt>
                <c:pt idx="7">
                  <c:v>ZZS Plzeňského kraje</c:v>
                </c:pt>
                <c:pt idx="8">
                  <c:v>ZZS Olomouckého kraje</c:v>
                </c:pt>
                <c:pt idx="9">
                  <c:v>ZZS Jihočeského kraje</c:v>
                </c:pt>
                <c:pt idx="10">
                  <c:v>ZZS Kraje Vysočina</c:v>
                </c:pt>
                <c:pt idx="11">
                  <c:v>ZZS Libereckého kraje</c:v>
                </c:pt>
                <c:pt idx="12">
                  <c:v>ZZS Ústeckého kraje</c:v>
                </c:pt>
                <c:pt idx="13">
                  <c:v>ZZS Zlínského kraje</c:v>
                </c:pt>
              </c:strCache>
            </c:strRef>
          </c:cat>
          <c:val>
            <c:numRef>
              <c:f>List1!$B$71:$B$84</c:f>
              <c:numCache>
                <c:formatCode>#,##0</c:formatCode>
                <c:ptCount val="14"/>
                <c:pt idx="0">
                  <c:v>1055</c:v>
                </c:pt>
                <c:pt idx="1">
                  <c:v>554</c:v>
                </c:pt>
                <c:pt idx="2">
                  <c:v>410</c:v>
                </c:pt>
                <c:pt idx="3">
                  <c:v>795</c:v>
                </c:pt>
                <c:pt idx="4">
                  <c:v>639</c:v>
                </c:pt>
                <c:pt idx="5">
                  <c:v>263</c:v>
                </c:pt>
                <c:pt idx="6">
                  <c:v>497</c:v>
                </c:pt>
                <c:pt idx="7">
                  <c:v>300</c:v>
                </c:pt>
                <c:pt idx="8">
                  <c:v>369</c:v>
                </c:pt>
                <c:pt idx="9">
                  <c:v>575</c:v>
                </c:pt>
                <c:pt idx="10">
                  <c:v>541</c:v>
                </c:pt>
                <c:pt idx="11">
                  <c:v>1097</c:v>
                </c:pt>
                <c:pt idx="12">
                  <c:v>992</c:v>
                </c:pt>
                <c:pt idx="13">
                  <c:v>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4-455B-9182-95738F4308E5}"/>
            </c:ext>
          </c:extLst>
        </c:ser>
        <c:ser>
          <c:idx val="1"/>
          <c:order val="1"/>
          <c:tx>
            <c:strRef>
              <c:f>List1!$C$69:$C$70</c:f>
              <c:strCache>
                <c:ptCount val="2"/>
                <c:pt idx="0">
                  <c:v>Počet </c:v>
                </c:pt>
                <c:pt idx="1">
                  <c:v>zahájených KPR 2023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List1!$A$71:$A$84</c:f>
              <c:strCache>
                <c:ptCount val="14"/>
                <c:pt idx="0">
                  <c:v>ZZS Moravskoslezského kraje</c:v>
                </c:pt>
                <c:pt idx="1">
                  <c:v>ZZS hlavního města Prahy</c:v>
                </c:pt>
                <c:pt idx="2">
                  <c:v>ZZS Pardubického kraje</c:v>
                </c:pt>
                <c:pt idx="3">
                  <c:v>ZZS Středočeského kraje</c:v>
                </c:pt>
                <c:pt idx="4">
                  <c:v>ZZS Jihomoravského kraje</c:v>
                </c:pt>
                <c:pt idx="5">
                  <c:v>ZZS Karlovarského kraje</c:v>
                </c:pt>
                <c:pt idx="6">
                  <c:v>ZZS Královéhradeckého kraje</c:v>
                </c:pt>
                <c:pt idx="7">
                  <c:v>ZZS Plzeňského kraje</c:v>
                </c:pt>
                <c:pt idx="8">
                  <c:v>ZZS Olomouckého kraje</c:v>
                </c:pt>
                <c:pt idx="9">
                  <c:v>ZZS Jihočeského kraje</c:v>
                </c:pt>
                <c:pt idx="10">
                  <c:v>ZZS Kraje Vysočina</c:v>
                </c:pt>
                <c:pt idx="11">
                  <c:v>ZZS Libereckého kraje</c:v>
                </c:pt>
                <c:pt idx="12">
                  <c:v>ZZS Ústeckého kraje</c:v>
                </c:pt>
                <c:pt idx="13">
                  <c:v>ZZS Zlínského kraje</c:v>
                </c:pt>
              </c:strCache>
            </c:strRef>
          </c:cat>
          <c:val>
            <c:numRef>
              <c:f>List1!$C$71:$C$84</c:f>
              <c:numCache>
                <c:formatCode>#,##0</c:formatCode>
                <c:ptCount val="14"/>
                <c:pt idx="0">
                  <c:v>843</c:v>
                </c:pt>
                <c:pt idx="1">
                  <c:v>832</c:v>
                </c:pt>
                <c:pt idx="2">
                  <c:v>753</c:v>
                </c:pt>
                <c:pt idx="3">
                  <c:v>732</c:v>
                </c:pt>
                <c:pt idx="4">
                  <c:v>715</c:v>
                </c:pt>
                <c:pt idx="5">
                  <c:v>658</c:v>
                </c:pt>
                <c:pt idx="6">
                  <c:v>557</c:v>
                </c:pt>
                <c:pt idx="7">
                  <c:v>532</c:v>
                </c:pt>
                <c:pt idx="8">
                  <c:v>511</c:v>
                </c:pt>
                <c:pt idx="9">
                  <c:v>489</c:v>
                </c:pt>
                <c:pt idx="10">
                  <c:v>484</c:v>
                </c:pt>
                <c:pt idx="11">
                  <c:v>471</c:v>
                </c:pt>
                <c:pt idx="12">
                  <c:v>397</c:v>
                </c:pt>
                <c:pt idx="13">
                  <c:v>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4-455B-9182-95738F430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1921832"/>
        <c:axId val="695444776"/>
      </c:barChart>
      <c:catAx>
        <c:axId val="65192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95444776"/>
        <c:crosses val="autoZero"/>
        <c:auto val="1"/>
        <c:lblAlgn val="ctr"/>
        <c:lblOffset val="100"/>
        <c:noMultiLvlLbl val="0"/>
      </c:catAx>
      <c:valAx>
        <c:axId val="69544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192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43814548720254"/>
          <c:y val="2.3219891528930704E-2"/>
          <c:w val="0.7434899389637023"/>
          <c:h val="0.855425867015419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List1!$T$41:$T$42</c:f>
              <c:strCache>
                <c:ptCount val="2"/>
                <c:pt idx="0">
                  <c:v>Počet výjezdů</c:v>
                </c:pt>
                <c:pt idx="1">
                  <c:v>k DN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List1!$S$43:$S$56</c:f>
              <c:strCache>
                <c:ptCount val="14"/>
                <c:pt idx="0">
                  <c:v>ZZS Středočeského kraje</c:v>
                </c:pt>
                <c:pt idx="1">
                  <c:v>ZZS Jihomoravského kraje</c:v>
                </c:pt>
                <c:pt idx="2">
                  <c:v>ZZS Jihočeského kraje</c:v>
                </c:pt>
                <c:pt idx="3">
                  <c:v>ZZS hlavního města Prahy</c:v>
                </c:pt>
                <c:pt idx="4">
                  <c:v>ZZS Ústeckého kraje</c:v>
                </c:pt>
                <c:pt idx="5">
                  <c:v>ZZS Plzeňského kraje</c:v>
                </c:pt>
                <c:pt idx="6">
                  <c:v>ZZS Kraje Vysočina</c:v>
                </c:pt>
                <c:pt idx="7">
                  <c:v>ZZS Královéhradeckého kraje</c:v>
                </c:pt>
                <c:pt idx="8">
                  <c:v>ZZS Olomouckého kraje</c:v>
                </c:pt>
                <c:pt idx="9">
                  <c:v>ZZS Moravskoslezského kraje</c:v>
                </c:pt>
                <c:pt idx="10">
                  <c:v>ZZS Pardubického kraje</c:v>
                </c:pt>
                <c:pt idx="11">
                  <c:v>ZZS Zlínského kraje</c:v>
                </c:pt>
                <c:pt idx="12">
                  <c:v>ZZS Libereckého kraje</c:v>
                </c:pt>
                <c:pt idx="13">
                  <c:v>ZZS Karlovarského kraje</c:v>
                </c:pt>
              </c:strCache>
            </c:strRef>
          </c:cat>
          <c:val>
            <c:numRef>
              <c:f>List1!$T$43:$T$56</c:f>
              <c:numCache>
                <c:formatCode>#,##0</c:formatCode>
                <c:ptCount val="14"/>
                <c:pt idx="0">
                  <c:v>5010</c:v>
                </c:pt>
                <c:pt idx="1">
                  <c:v>3901</c:v>
                </c:pt>
                <c:pt idx="2">
                  <c:v>3185</c:v>
                </c:pt>
                <c:pt idx="3">
                  <c:v>2843</c:v>
                </c:pt>
                <c:pt idx="4">
                  <c:v>2444</c:v>
                </c:pt>
                <c:pt idx="5">
                  <c:v>2308</c:v>
                </c:pt>
                <c:pt idx="6">
                  <c:v>1811</c:v>
                </c:pt>
                <c:pt idx="7">
                  <c:v>1694</c:v>
                </c:pt>
                <c:pt idx="8">
                  <c:v>1728</c:v>
                </c:pt>
                <c:pt idx="9">
                  <c:v>1584</c:v>
                </c:pt>
                <c:pt idx="10">
                  <c:v>1484</c:v>
                </c:pt>
                <c:pt idx="11">
                  <c:v>1395</c:v>
                </c:pt>
                <c:pt idx="12">
                  <c:v>1069</c:v>
                </c:pt>
                <c:pt idx="13">
                  <c:v>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4-4F55-8ECA-F3B01150A9D9}"/>
            </c:ext>
          </c:extLst>
        </c:ser>
        <c:ser>
          <c:idx val="1"/>
          <c:order val="1"/>
          <c:tx>
            <c:strRef>
              <c:f>List1!$U$41:$U$42</c:f>
              <c:strCache>
                <c:ptCount val="2"/>
                <c:pt idx="0">
                  <c:v>Počet letů </c:v>
                </c:pt>
                <c:pt idx="1">
                  <c:v>k DN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List1!$S$43:$S$56</c:f>
              <c:strCache>
                <c:ptCount val="14"/>
                <c:pt idx="0">
                  <c:v>ZZS Středočeského kraje</c:v>
                </c:pt>
                <c:pt idx="1">
                  <c:v>ZZS Jihomoravského kraje</c:v>
                </c:pt>
                <c:pt idx="2">
                  <c:v>ZZS Jihočeského kraje</c:v>
                </c:pt>
                <c:pt idx="3">
                  <c:v>ZZS hlavního města Prahy</c:v>
                </c:pt>
                <c:pt idx="4">
                  <c:v>ZZS Ústeckého kraje</c:v>
                </c:pt>
                <c:pt idx="5">
                  <c:v>ZZS Plzeňského kraje</c:v>
                </c:pt>
                <c:pt idx="6">
                  <c:v>ZZS Kraje Vysočina</c:v>
                </c:pt>
                <c:pt idx="7">
                  <c:v>ZZS Královéhradeckého kraje</c:v>
                </c:pt>
                <c:pt idx="8">
                  <c:v>ZZS Olomouckého kraje</c:v>
                </c:pt>
                <c:pt idx="9">
                  <c:v>ZZS Moravskoslezského kraje</c:v>
                </c:pt>
                <c:pt idx="10">
                  <c:v>ZZS Pardubického kraje</c:v>
                </c:pt>
                <c:pt idx="11">
                  <c:v>ZZS Zlínského kraje</c:v>
                </c:pt>
                <c:pt idx="12">
                  <c:v>ZZS Libereckého kraje</c:v>
                </c:pt>
                <c:pt idx="13">
                  <c:v>ZZS Karlovarského kraje</c:v>
                </c:pt>
              </c:strCache>
            </c:strRef>
          </c:cat>
          <c:val>
            <c:numRef>
              <c:f>List1!$U$43:$U$56</c:f>
              <c:numCache>
                <c:formatCode>#,##0</c:formatCode>
                <c:ptCount val="14"/>
                <c:pt idx="1">
                  <c:v>228</c:v>
                </c:pt>
                <c:pt idx="2">
                  <c:v>246</c:v>
                </c:pt>
                <c:pt idx="3" formatCode="General">
                  <c:v>304</c:v>
                </c:pt>
                <c:pt idx="4">
                  <c:v>177</c:v>
                </c:pt>
                <c:pt idx="5">
                  <c:v>212</c:v>
                </c:pt>
                <c:pt idx="6">
                  <c:v>216</c:v>
                </c:pt>
                <c:pt idx="7">
                  <c:v>267</c:v>
                </c:pt>
                <c:pt idx="8" formatCode="General">
                  <c:v>188</c:v>
                </c:pt>
                <c:pt idx="9" formatCode="General">
                  <c:v>245</c:v>
                </c:pt>
                <c:pt idx="12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4-4F55-8ECA-F3B01150A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9070559"/>
        <c:axId val="612377871"/>
      </c:barChart>
      <c:catAx>
        <c:axId val="6090705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cs-CZ"/>
          </a:p>
        </c:txPr>
        <c:crossAx val="612377871"/>
        <c:crosses val="autoZero"/>
        <c:auto val="1"/>
        <c:lblAlgn val="ctr"/>
        <c:lblOffset val="100"/>
        <c:noMultiLvlLbl val="0"/>
      </c:catAx>
      <c:valAx>
        <c:axId val="612377871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9070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99402847076334"/>
          <c:y val="0.62011616164499184"/>
          <c:w val="0.14400597152923669"/>
          <c:h val="9.3588568043745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ln>
                <a:noFill/>
              </a:ln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'Tís. vol. '!$B$33</c:f>
              <c:strCache>
                <c:ptCount val="1"/>
              </c:strCache>
            </c:strRef>
          </c:tx>
          <c:spPr>
            <a:gradFill>
              <a:gsLst>
                <a:gs pos="8000">
                  <a:srgbClr val="4BACC6">
                    <a:lumMod val="67000"/>
                  </a:srgbClr>
                </a:gs>
                <a:gs pos="48000">
                  <a:srgbClr val="4BACC6">
                    <a:lumMod val="97000"/>
                    <a:lumOff val="3000"/>
                  </a:srgbClr>
                </a:gs>
                <a:gs pos="100000">
                  <a:srgbClr val="4BACC6">
                    <a:lumMod val="60000"/>
                    <a:lumOff val="40000"/>
                  </a:srgbClr>
                </a:gs>
              </a:gsLst>
              <a:path path="circle">
                <a:fillToRect l="100000" t="100000"/>
              </a:path>
            </a:gradFill>
            <a:ln w="19050">
              <a:solidFill>
                <a:schemeClr val="accent1"/>
              </a:solidFill>
            </a:ln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</c:spPr>
          <c:dPt>
            <c:idx val="0"/>
            <c:bubble3D val="0"/>
            <c:spPr>
              <a:gradFill>
                <a:gsLst>
                  <a:gs pos="8000">
                    <a:srgbClr val="4BACC6">
                      <a:lumMod val="67000"/>
                    </a:srgbClr>
                  </a:gs>
                  <a:gs pos="48000">
                    <a:srgbClr val="4BACC6">
                      <a:lumMod val="97000"/>
                      <a:lumOff val="3000"/>
                    </a:srgbClr>
                  </a:gs>
                  <a:gs pos="100000">
                    <a:srgbClr val="4BACC6">
                      <a:lumMod val="60000"/>
                      <a:lumOff val="40000"/>
                    </a:srgbClr>
                  </a:gs>
                </a:gsLst>
                <a:path path="circle">
                  <a:fillToRect l="100000" t="100000"/>
                </a:path>
              </a:gradFill>
              <a:ln w="19050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59-4908-B343-29C839E71F9A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19050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59-4908-B343-29C839E71F9A}"/>
              </c:ext>
            </c:extLst>
          </c:dPt>
          <c:dLbls>
            <c:dLbl>
              <c:idx val="0"/>
              <c:layout>
                <c:manualLayout>
                  <c:x val="-0.15287484128177178"/>
                  <c:y val="-0.133762654668166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59-4908-B343-29C839E71F9A}"/>
                </c:ext>
              </c:extLst>
            </c:dLbl>
            <c:dLbl>
              <c:idx val="1"/>
              <c:layout>
                <c:manualLayout>
                  <c:x val="0.12889877798882723"/>
                  <c:y val="0.184107845894263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59-4908-B343-29C839E71F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'Tís. vol. '!$A$34:$A$35</c:f>
              <c:strCache>
                <c:ptCount val="2"/>
                <c:pt idx="0">
                  <c:v>přímo na 155</c:v>
                </c:pt>
                <c:pt idx="1">
                  <c:v>předáno ze 112</c:v>
                </c:pt>
              </c:strCache>
            </c:strRef>
          </c:cat>
          <c:val>
            <c:numRef>
              <c:f>'Tís. vol. '!$B$34:$B$35</c:f>
              <c:numCache>
                <c:formatCode>#,##0</c:formatCode>
                <c:ptCount val="2"/>
                <c:pt idx="0">
                  <c:v>1515974</c:v>
                </c:pt>
                <c:pt idx="1">
                  <c:v>209941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59-4908-B343-29C839E71F9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</a:defRPr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'Tís. vol. '!$B$37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rgbClr val="DCFAF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>
                <a:solidFill>
                  <a:srgbClr val="DCFAF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64-46A7-9565-48A06C197EF9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solidFill>
                  <a:srgbClr val="DCFAF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64-46A7-9565-48A06C197EF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rgbClr val="DCFAF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64-46A7-9565-48A06C197EF9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solidFill>
                  <a:srgbClr val="DCFAF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64-46A7-9565-48A06C197EF9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DCFAF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564-46A7-9565-48A06C197EF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564-46A7-9565-48A06C197EF9}"/>
                </c:ext>
              </c:extLst>
            </c:dLbl>
            <c:dLbl>
              <c:idx val="1"/>
              <c:layout>
                <c:manualLayout>
                  <c:x val="-1.4554887315047331E-2"/>
                  <c:y val="0.108012173233489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64-46A7-9565-48A06C197EF9}"/>
                </c:ext>
              </c:extLst>
            </c:dLbl>
            <c:dLbl>
              <c:idx val="2"/>
              <c:layout>
                <c:manualLayout>
                  <c:x val="-0.14139033391760272"/>
                  <c:y val="0.126353863027855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64-46A7-9565-48A06C197EF9}"/>
                </c:ext>
              </c:extLst>
            </c:dLbl>
            <c:dLbl>
              <c:idx val="3"/>
              <c:layout>
                <c:manualLayout>
                  <c:x val="0.15802449084908529"/>
                  <c:y val="-0.136543690691391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64-46A7-9565-48A06C197EF9}"/>
                </c:ext>
              </c:extLst>
            </c:dLbl>
            <c:dLbl>
              <c:idx val="4"/>
              <c:layout>
                <c:manualLayout>
                  <c:x val="4.1585392328706658E-2"/>
                  <c:y val="0.185454863476368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64-46A7-9565-48A06C197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'Tís. vol. '!$A$38:$A$42</c:f>
              <c:strCache>
                <c:ptCount val="5"/>
                <c:pt idx="0">
                  <c:v>ZZS ČR - celkový počet řešených událostí celkem</c:v>
                </c:pt>
                <c:pt idx="1">
                  <c:v>I. stupeň naléhavosti</c:v>
                </c:pt>
                <c:pt idx="2">
                  <c:v>II. stupeň naléhavosti</c:v>
                </c:pt>
                <c:pt idx="3">
                  <c:v>III. stupeň naléhavosti</c:v>
                </c:pt>
                <c:pt idx="4">
                  <c:v>IV. stupeň naléhavosti </c:v>
                </c:pt>
              </c:strCache>
            </c:strRef>
          </c:cat>
          <c:val>
            <c:numRef>
              <c:f>'Tís. vol. '!$B$38:$B$42</c:f>
              <c:numCache>
                <c:formatCode>#,##0</c:formatCode>
                <c:ptCount val="5"/>
                <c:pt idx="1">
                  <c:v>37556</c:v>
                </c:pt>
                <c:pt idx="2">
                  <c:v>264023</c:v>
                </c:pt>
                <c:pt idx="3">
                  <c:v>682691</c:v>
                </c:pt>
                <c:pt idx="4">
                  <c:v>37778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64-46A7-9565-48A06C197EF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>
                <a:solidFill>
                  <a:schemeClr val="tx1"/>
                </a:solidFill>
                <a:latin typeface="Arial Black" panose="020B0A04020102020204" pitchFamily="34" charset="0"/>
              </a:rPr>
              <a:t>Počet kmenových</a:t>
            </a:r>
            <a:r>
              <a:rPr lang="cs-CZ" sz="24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zaměstnanců dle kategorií  </a:t>
            </a:r>
          </a:p>
          <a:p>
            <a:pPr>
              <a:defRPr sz="2400"/>
            </a:pPr>
            <a:r>
              <a:rPr lang="cs-CZ" sz="24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porovnání 2013 vs. 2023</a:t>
            </a:r>
            <a:endParaRPr lang="cs-CZ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1CA4-439A-A975-B096BE41E188}"/>
              </c:ext>
            </c:extLst>
          </c:dPt>
          <c:cat>
            <c:strRef>
              <c:f>List1!$A$13:$A$17</c:f>
              <c:strCache>
                <c:ptCount val="5"/>
                <c:pt idx="0">
                  <c:v>lékaři</c:v>
                </c:pt>
                <c:pt idx="1">
                  <c:v>NLZP</c:v>
                </c:pt>
                <c:pt idx="2">
                  <c:v>řidiči</c:v>
                </c:pt>
                <c:pt idx="3">
                  <c:v>THP </c:v>
                </c:pt>
                <c:pt idx="4">
                  <c:v>ostatní </c:v>
                </c:pt>
              </c:strCache>
            </c:strRef>
          </c:cat>
          <c:val>
            <c:numRef>
              <c:f>List1!$B$13:$B$17</c:f>
              <c:numCache>
                <c:formatCode>#,##0</c:formatCode>
                <c:ptCount val="5"/>
                <c:pt idx="0">
                  <c:v>613.20000000000005</c:v>
                </c:pt>
                <c:pt idx="1">
                  <c:v>2795.8</c:v>
                </c:pt>
                <c:pt idx="2">
                  <c:v>2021.3</c:v>
                </c:pt>
                <c:pt idx="3">
                  <c:v>441.2</c:v>
                </c:pt>
                <c:pt idx="4">
                  <c:v>156.80000000000001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4-439A-A975-B096BE41E188}"/>
            </c:ext>
          </c:extLst>
        </c:ser>
        <c:ser>
          <c:idx val="1"/>
          <c:order val="1"/>
          <c:tx>
            <c:strRef>
              <c:f>List1!$C$12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List1!$A$13:$A$17</c:f>
              <c:strCache>
                <c:ptCount val="5"/>
                <c:pt idx="0">
                  <c:v>lékaři</c:v>
                </c:pt>
                <c:pt idx="1">
                  <c:v>NLZP</c:v>
                </c:pt>
                <c:pt idx="2">
                  <c:v>řidiči</c:v>
                </c:pt>
                <c:pt idx="3">
                  <c:v>THP </c:v>
                </c:pt>
                <c:pt idx="4">
                  <c:v>ostatní </c:v>
                </c:pt>
              </c:strCache>
            </c:strRef>
          </c:cat>
          <c:val>
            <c:numRef>
              <c:f>List1!$C$13:$C$17</c:f>
              <c:numCache>
                <c:formatCode>#,##0</c:formatCode>
                <c:ptCount val="5"/>
                <c:pt idx="0">
                  <c:v>597.6</c:v>
                </c:pt>
                <c:pt idx="1">
                  <c:v>3486.8</c:v>
                </c:pt>
                <c:pt idx="2">
                  <c:v>2105.6999999999998</c:v>
                </c:pt>
                <c:pt idx="3">
                  <c:v>544.9</c:v>
                </c:pt>
                <c:pt idx="4">
                  <c:v>155.5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A4-439A-A975-B096BE41E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1908496"/>
        <c:axId val="561906336"/>
        <c:axId val="0"/>
      </c:bar3DChart>
      <c:catAx>
        <c:axId val="56190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1906336"/>
        <c:crosses val="autoZero"/>
        <c:auto val="1"/>
        <c:lblAlgn val="ctr"/>
        <c:lblOffset val="100"/>
        <c:noMultiLvlLbl val="0"/>
      </c:catAx>
      <c:valAx>
        <c:axId val="561906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61908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cs-CZ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Celkový</a:t>
            </a:r>
            <a:r>
              <a:rPr lang="cs-CZ" sz="1800" b="1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Arial Black" panose="020B0A04020102020204" pitchFamily="34" charset="0"/>
              </a:rPr>
              <a:t>počet kmenových zaměstnanců  porovnání 2013</a:t>
            </a:r>
            <a:r>
              <a:rPr lang="cs-CZ" sz="1800" b="1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vs. 2023</a:t>
            </a:r>
            <a:endParaRPr lang="cs-CZ" sz="1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List1!$A$23</c:f>
              <c:strCache>
                <c:ptCount val="1"/>
                <c:pt idx="0">
                  <c:v>Přepočtený počet kmenových zaměstnanců 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2829E-3"/>
                  <c:y val="0.1064814814814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BD-4FCD-BA5C-0FCA9D2356B6}"/>
                </c:ext>
              </c:extLst>
            </c:dLbl>
            <c:dLbl>
              <c:idx val="1"/>
              <c:layout>
                <c:manualLayout>
                  <c:x val="-5.5555555555555558E-3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BD-4FCD-BA5C-0FCA9D2356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List1!$B$22:$C$22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List1!$B$23:$C$23</c:f>
              <c:numCache>
                <c:formatCode>#,##0</c:formatCode>
                <c:ptCount val="2"/>
                <c:pt idx="0">
                  <c:v>6028</c:v>
                </c:pt>
                <c:pt idx="1">
                  <c:v>6890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BD-4FCD-BA5C-0FCA9D235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1906696"/>
        <c:axId val="561909216"/>
        <c:axId val="0"/>
      </c:bar3DChart>
      <c:catAx>
        <c:axId val="56190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1909216"/>
        <c:crosses val="autoZero"/>
        <c:auto val="1"/>
        <c:lblAlgn val="ctr"/>
        <c:lblOffset val="100"/>
        <c:noMultiLvlLbl val="0"/>
      </c:catAx>
      <c:valAx>
        <c:axId val="5619092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6190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800" dirty="0"/>
              <a:t>2013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16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219996070817286E-4"/>
          <c:y val="5.7965879265091814E-4"/>
          <c:w val="0.99946777486147564"/>
          <c:h val="0.99275361182234612"/>
        </c:manualLayout>
      </c:layout>
      <c:pie3DChart>
        <c:varyColors val="1"/>
        <c:ser>
          <c:idx val="0"/>
          <c:order val="0"/>
          <c:tx>
            <c:strRef>
              <c:f>List1!$B$12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406-4795-A17E-70CBE3D60E1E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406-4795-A17E-70CBE3D60E1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406-4795-A17E-70CBE3D60E1E}"/>
              </c:ext>
            </c:extLst>
          </c:dPt>
          <c:dPt>
            <c:idx val="3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406-4795-A17E-70CBE3D60E1E}"/>
              </c:ext>
            </c:extLst>
          </c:dPt>
          <c:dPt>
            <c:idx val="4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406-4795-A17E-70CBE3D60E1E}"/>
              </c:ext>
            </c:extLst>
          </c:dPt>
          <c:dLbls>
            <c:dLbl>
              <c:idx val="3"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301915230893165E-2"/>
                      <c:h val="8.24439291684468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406-4795-A17E-70CBE3D60E1E}"/>
                </c:ext>
              </c:extLst>
            </c:dLbl>
            <c:dLbl>
              <c:idx val="4"/>
              <c:layout>
                <c:manualLayout>
                  <c:x val="-9.5909799641381466E-2"/>
                  <c:y val="-0.196749474930071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06-4795-A17E-70CBE3D60E1E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List1!$A$13:$A$17</c:f>
              <c:strCache>
                <c:ptCount val="5"/>
                <c:pt idx="0">
                  <c:v>lékaři </c:v>
                </c:pt>
                <c:pt idx="1">
                  <c:v>SZP </c:v>
                </c:pt>
                <c:pt idx="2">
                  <c:v>řidiči </c:v>
                </c:pt>
                <c:pt idx="3">
                  <c:v>THP </c:v>
                </c:pt>
                <c:pt idx="4">
                  <c:v>ostatní </c:v>
                </c:pt>
              </c:strCache>
            </c:strRef>
          </c:cat>
          <c:val>
            <c:numRef>
              <c:f>List1!$B$13:$B$17</c:f>
              <c:numCache>
                <c:formatCode>General</c:formatCode>
                <c:ptCount val="5"/>
                <c:pt idx="0">
                  <c:v>613.20000000000005</c:v>
                </c:pt>
                <c:pt idx="1">
                  <c:v>2795.8</c:v>
                </c:pt>
                <c:pt idx="2">
                  <c:v>2021.3</c:v>
                </c:pt>
                <c:pt idx="3">
                  <c:v>441.2</c:v>
                </c:pt>
                <c:pt idx="4">
                  <c:v>156.80000000000001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06-4795-A17E-70CBE3D60E1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800" dirty="0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96254570861804E-2"/>
          <c:y val="0.10113655689628709"/>
          <c:w val="0.96700749085827642"/>
          <c:h val="0.84267162769603876"/>
        </c:manualLayout>
      </c:layout>
      <c:pie3DChart>
        <c:varyColors val="1"/>
        <c:ser>
          <c:idx val="1"/>
          <c:order val="1"/>
          <c:tx>
            <c:strRef>
              <c:f>List1!$C$12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AD1-4465-BEE6-38DAFEAE1AC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D1-4465-BEE6-38DAFEAE1AC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AD1-4465-BEE6-38DAFEAE1AC5}"/>
              </c:ext>
            </c:extLst>
          </c:dPt>
          <c:dPt>
            <c:idx val="3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AD1-4465-BEE6-38DAFEAE1AC5}"/>
              </c:ext>
            </c:extLst>
          </c:dPt>
          <c:dPt>
            <c:idx val="4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AD1-4465-BEE6-38DAFEAE1AC5}"/>
              </c:ext>
            </c:extLst>
          </c:dPt>
          <c:dLbls>
            <c:dLbl>
              <c:idx val="4"/>
              <c:layout>
                <c:manualLayout>
                  <c:x val="-9.3023997268021866E-2"/>
                  <c:y val="-0.206696145246993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D1-4465-BEE6-38DAFEAE1AC5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List1!$A$13:$A$17</c:f>
              <c:strCache>
                <c:ptCount val="5"/>
                <c:pt idx="0">
                  <c:v>lékaři </c:v>
                </c:pt>
                <c:pt idx="1">
                  <c:v>SZP </c:v>
                </c:pt>
                <c:pt idx="2">
                  <c:v>řidiči </c:v>
                </c:pt>
                <c:pt idx="3">
                  <c:v>THP </c:v>
                </c:pt>
                <c:pt idx="4">
                  <c:v>ostatní </c:v>
                </c:pt>
              </c:strCache>
            </c:strRef>
          </c:cat>
          <c:val>
            <c:numRef>
              <c:f>List1!$C$13:$C$17</c:f>
              <c:numCache>
                <c:formatCode>General</c:formatCode>
                <c:ptCount val="5"/>
                <c:pt idx="0">
                  <c:v>597.6</c:v>
                </c:pt>
                <c:pt idx="1">
                  <c:v>3486.8</c:v>
                </c:pt>
                <c:pt idx="2">
                  <c:v>2105.6999999999998</c:v>
                </c:pt>
                <c:pt idx="3">
                  <c:v>544.9</c:v>
                </c:pt>
                <c:pt idx="4">
                  <c:v>155.5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D1-4465-BEE6-38DAFEAE1AC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List1!$B$12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tint val="54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C-3AD1-4465-BEE6-38DAFEAE1AC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1">
                        <a:tint val="77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E-3AD1-4465-BEE6-38DAFEAE1AC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0-3AD1-4465-BEE6-38DAFEAE1AC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1">
                        <a:shade val="76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2-3AD1-4465-BEE6-38DAFEAE1AC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1">
                        <a:shade val="53000"/>
                      </a:schemeClr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4-3AD1-4465-BEE6-38DAFEAE1AC5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ctr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List1!$A$13:$A$17</c15:sqref>
                        </c15:formulaRef>
                      </c:ext>
                    </c:extLst>
                    <c:strCache>
                      <c:ptCount val="5"/>
                      <c:pt idx="0">
                        <c:v>lékaři </c:v>
                      </c:pt>
                      <c:pt idx="1">
                        <c:v>SZP </c:v>
                      </c:pt>
                      <c:pt idx="2">
                        <c:v>řidiči </c:v>
                      </c:pt>
                      <c:pt idx="3">
                        <c:v>THP </c:v>
                      </c:pt>
                      <c:pt idx="4">
                        <c:v>ostatní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List1!$B$13:$B$17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613.20000000000005</c:v>
                      </c:pt>
                      <c:pt idx="1">
                        <c:v>2795.8</c:v>
                      </c:pt>
                      <c:pt idx="2">
                        <c:v>2021.3</c:v>
                      </c:pt>
                      <c:pt idx="3">
                        <c:v>441.2</c:v>
                      </c:pt>
                      <c:pt idx="4">
                        <c:v>156.80000000000001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3AD1-4465-BEE6-38DAFEAE1AC5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b="0" dirty="0">
                <a:solidFill>
                  <a:schemeClr val="tx1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Příspěvek</a:t>
            </a:r>
            <a:r>
              <a:rPr lang="cs-CZ" sz="2800" b="0" baseline="0" dirty="0">
                <a:solidFill>
                  <a:schemeClr val="tx1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zřizovatele na provoz </a:t>
            </a:r>
            <a:r>
              <a:rPr lang="en-US" sz="2800" b="0" dirty="0">
                <a:solidFill>
                  <a:schemeClr val="tx1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(tis. </a:t>
            </a:r>
            <a:r>
              <a:rPr lang="cs-CZ" sz="2800" b="0" dirty="0">
                <a:solidFill>
                  <a:schemeClr val="tx1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Kč</a:t>
            </a:r>
            <a:r>
              <a:rPr lang="en-US" sz="2800" b="0" dirty="0">
                <a:solidFill>
                  <a:schemeClr val="tx1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)</a:t>
            </a:r>
            <a:r>
              <a:rPr lang="cs-CZ" sz="2800" b="0" dirty="0">
                <a:solidFill>
                  <a:schemeClr val="tx1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– porovnání</a:t>
            </a:r>
            <a:r>
              <a:rPr lang="cs-CZ" sz="2800" b="0" baseline="0" dirty="0">
                <a:solidFill>
                  <a:schemeClr val="tx1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 2013 vs. 2023</a:t>
            </a:r>
            <a:endParaRPr lang="en-US" sz="2800" b="0" dirty="0">
              <a:solidFill>
                <a:schemeClr val="tx1"/>
              </a:solidFill>
              <a:latin typeface="Arial Black" panose="020B0A04020102020204" pitchFamily="34" charset="0"/>
              <a:ea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'Vybrané ukazatele'!$A$46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'Vybrané ukazatele'!$B$44:$O$45</c:f>
              <c:strCache>
                <c:ptCount val="14"/>
                <c:pt idx="0">
                  <c:v>ZZS SČK </c:v>
                </c:pt>
                <c:pt idx="1">
                  <c:v>ZZS MSK</c:v>
                </c:pt>
                <c:pt idx="2">
                  <c:v>ZZS JČK </c:v>
                </c:pt>
                <c:pt idx="3">
                  <c:v>ZZS HMP</c:v>
                </c:pt>
                <c:pt idx="4">
                  <c:v>ZZS JMK</c:v>
                </c:pt>
                <c:pt idx="5">
                  <c:v>ZZS UK </c:v>
                </c:pt>
                <c:pt idx="6">
                  <c:v>ZZS PK </c:v>
                </c:pt>
                <c:pt idx="7">
                  <c:v>ZZS ZK</c:v>
                </c:pt>
                <c:pt idx="8">
                  <c:v>ZZS OL</c:v>
                </c:pt>
                <c:pt idx="9">
                  <c:v>ZZS VYS</c:v>
                </c:pt>
                <c:pt idx="10">
                  <c:v>ZZS PAK</c:v>
                </c:pt>
                <c:pt idx="11">
                  <c:v>ZZS LK </c:v>
                </c:pt>
                <c:pt idx="12">
                  <c:v>ZZS KHK</c:v>
                </c:pt>
                <c:pt idx="13">
                  <c:v>ZZS KVK</c:v>
                </c:pt>
              </c:strCache>
            </c:strRef>
          </c:cat>
          <c:val>
            <c:numRef>
              <c:f>'Vybrané ukazatele'!$B$46:$O$46</c:f>
              <c:numCache>
                <c:formatCode>#,##0</c:formatCode>
                <c:ptCount val="14"/>
                <c:pt idx="0">
                  <c:v>485134</c:v>
                </c:pt>
                <c:pt idx="1">
                  <c:v>481412</c:v>
                </c:pt>
                <c:pt idx="2">
                  <c:v>445000</c:v>
                </c:pt>
                <c:pt idx="3">
                  <c:v>423630</c:v>
                </c:pt>
                <c:pt idx="4">
                  <c:v>411255</c:v>
                </c:pt>
                <c:pt idx="5">
                  <c:v>369952</c:v>
                </c:pt>
                <c:pt idx="6">
                  <c:v>338135</c:v>
                </c:pt>
                <c:pt idx="7">
                  <c:v>273581</c:v>
                </c:pt>
                <c:pt idx="8">
                  <c:v>262049</c:v>
                </c:pt>
                <c:pt idx="9">
                  <c:v>241392</c:v>
                </c:pt>
                <c:pt idx="10">
                  <c:v>239346</c:v>
                </c:pt>
                <c:pt idx="11">
                  <c:v>237581</c:v>
                </c:pt>
                <c:pt idx="12">
                  <c:v>232357</c:v>
                </c:pt>
                <c:pt idx="13">
                  <c:v>177957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F-4D4D-B753-E9807A62EB18}"/>
            </c:ext>
          </c:extLst>
        </c:ser>
        <c:ser>
          <c:idx val="1"/>
          <c:order val="1"/>
          <c:tx>
            <c:strRef>
              <c:f>'Vybrané ukazatele'!$A$47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'Vybrané ukazatele'!$B$44:$O$45</c:f>
              <c:strCache>
                <c:ptCount val="14"/>
                <c:pt idx="0">
                  <c:v>ZZS SČK </c:v>
                </c:pt>
                <c:pt idx="1">
                  <c:v>ZZS MSK</c:v>
                </c:pt>
                <c:pt idx="2">
                  <c:v>ZZS JČK </c:v>
                </c:pt>
                <c:pt idx="3">
                  <c:v>ZZS HMP</c:v>
                </c:pt>
                <c:pt idx="4">
                  <c:v>ZZS JMK</c:v>
                </c:pt>
                <c:pt idx="5">
                  <c:v>ZZS UK </c:v>
                </c:pt>
                <c:pt idx="6">
                  <c:v>ZZS PK </c:v>
                </c:pt>
                <c:pt idx="7">
                  <c:v>ZZS ZK</c:v>
                </c:pt>
                <c:pt idx="8">
                  <c:v>ZZS OL</c:v>
                </c:pt>
                <c:pt idx="9">
                  <c:v>ZZS VYS</c:v>
                </c:pt>
                <c:pt idx="10">
                  <c:v>ZZS PAK</c:v>
                </c:pt>
                <c:pt idx="11">
                  <c:v>ZZS LK </c:v>
                </c:pt>
                <c:pt idx="12">
                  <c:v>ZZS KHK</c:v>
                </c:pt>
                <c:pt idx="13">
                  <c:v>ZZS KVK</c:v>
                </c:pt>
              </c:strCache>
            </c:strRef>
          </c:cat>
          <c:val>
            <c:numRef>
              <c:f>'Vybrané ukazatele'!$B$47:$O$47</c:f>
              <c:numCache>
                <c:formatCode>#,##0</c:formatCode>
                <c:ptCount val="14"/>
                <c:pt idx="0">
                  <c:v>398564</c:v>
                </c:pt>
                <c:pt idx="1">
                  <c:v>351686</c:v>
                </c:pt>
                <c:pt idx="2">
                  <c:v>263000</c:v>
                </c:pt>
                <c:pt idx="3">
                  <c:v>214170</c:v>
                </c:pt>
                <c:pt idx="4">
                  <c:v>273276</c:v>
                </c:pt>
                <c:pt idx="5">
                  <c:v>226498</c:v>
                </c:pt>
                <c:pt idx="6">
                  <c:v>255676</c:v>
                </c:pt>
                <c:pt idx="7">
                  <c:v>156835</c:v>
                </c:pt>
                <c:pt idx="8">
                  <c:v>161121</c:v>
                </c:pt>
                <c:pt idx="9">
                  <c:v>168055</c:v>
                </c:pt>
                <c:pt idx="10">
                  <c:v>141265</c:v>
                </c:pt>
                <c:pt idx="11">
                  <c:v>159883</c:v>
                </c:pt>
                <c:pt idx="12">
                  <c:v>155922</c:v>
                </c:pt>
                <c:pt idx="13">
                  <c:v>120537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3-41B1-9D8C-F57B5BF85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426776"/>
        <c:axId val="535430016"/>
      </c:barChart>
      <c:catAx>
        <c:axId val="535426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430016"/>
        <c:crosses val="autoZero"/>
        <c:auto val="1"/>
        <c:lblAlgn val="ctr"/>
        <c:lblOffset val="100"/>
        <c:noMultiLvlLbl val="0"/>
      </c:catAx>
      <c:valAx>
        <c:axId val="53543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5426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blipFill>
          <a:blip xmlns:r="http://schemas.openxmlformats.org/officeDocument/2006/relationships" r:embed="rId3">
            <a:alphaModFix amt="14000"/>
          </a:blip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dirty="0">
                <a:solidFill>
                  <a:schemeClr val="tx1"/>
                </a:solidFill>
                <a:latin typeface="Arial Black" panose="020B0A04020102020204" pitchFamily="34" charset="0"/>
              </a:rPr>
              <a:t>Vývoj celkového počtu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cs-CZ" sz="1400" dirty="0">
                <a:solidFill>
                  <a:schemeClr val="tx1"/>
                </a:solidFill>
                <a:latin typeface="Arial Black" panose="020B0A04020102020204" pitchFamily="34" charset="0"/>
              </a:rPr>
              <a:t>výjezdů</a:t>
            </a:r>
            <a:r>
              <a:rPr lang="cs-CZ" sz="1400" b="0" i="0" u="none" strike="noStrike" kern="1200" cap="none" spc="20" baseline="0" dirty="0">
                <a:solidFill>
                  <a:srgbClr val="000000"/>
                </a:solidFill>
                <a:effectLst/>
              </a:rPr>
              <a:t>*</a:t>
            </a:r>
            <a:r>
              <a:rPr lang="cs-CZ" sz="1400" dirty="0">
                <a:solidFill>
                  <a:schemeClr val="tx1"/>
                </a:solidFill>
                <a:latin typeface="Arial Black" panose="020B0A04020102020204" pitchFamily="34" charset="0"/>
              </a:rPr>
              <a:t> ZZS v letech</a:t>
            </a:r>
            <a:r>
              <a:rPr lang="cs-CZ" sz="14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2008-2023</a:t>
            </a:r>
            <a:r>
              <a:rPr lang="cs-CZ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32364385611218893"/>
          <c:y val="4.9464188598046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2112556582601088"/>
          <c:y val="0.16104147454541157"/>
          <c:w val="0.8273781175903735"/>
          <c:h val="0.73439521502119931"/>
        </c:manualLayout>
      </c:layout>
      <c:lineChart>
        <c:grouping val="standard"/>
        <c:varyColors val="0"/>
        <c:ser>
          <c:idx val="0"/>
          <c:order val="0"/>
          <c:tx>
            <c:strRef>
              <c:f>'Med. tab.'!$A$33</c:f>
              <c:strCache>
                <c:ptCount val="1"/>
                <c:pt idx="0">
                  <c:v>Celkový počet výjezdů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'Med. tab.'!$B$32:$Q$32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'Med. tab.'!$B$33:$Q$33</c:f>
              <c:numCache>
                <c:formatCode>#,##0</c:formatCode>
                <c:ptCount val="16"/>
                <c:pt idx="0">
                  <c:v>730122</c:v>
                </c:pt>
                <c:pt idx="1">
                  <c:v>774690</c:v>
                </c:pt>
                <c:pt idx="2">
                  <c:v>795564</c:v>
                </c:pt>
                <c:pt idx="3">
                  <c:v>851289</c:v>
                </c:pt>
                <c:pt idx="4">
                  <c:v>889533</c:v>
                </c:pt>
                <c:pt idx="5">
                  <c:v>945348</c:v>
                </c:pt>
                <c:pt idx="6">
                  <c:v>1012678</c:v>
                </c:pt>
                <c:pt idx="7">
                  <c:v>1067704</c:v>
                </c:pt>
                <c:pt idx="8">
                  <c:v>1073034</c:v>
                </c:pt>
                <c:pt idx="9">
                  <c:v>1094740</c:v>
                </c:pt>
                <c:pt idx="10">
                  <c:v>1133549</c:v>
                </c:pt>
                <c:pt idx="11">
                  <c:v>1137701</c:v>
                </c:pt>
                <c:pt idx="12">
                  <c:v>1114129</c:v>
                </c:pt>
                <c:pt idx="13">
                  <c:v>1164811</c:v>
                </c:pt>
                <c:pt idx="14">
                  <c:v>1227878</c:v>
                </c:pt>
                <c:pt idx="15">
                  <c:v>1177719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D6B-4F5B-B928-E603B1B00F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0655232"/>
        <c:axId val="200656768"/>
      </c:lineChart>
      <c:catAx>
        <c:axId val="20065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1050" b="1" i="0" u="none" strike="noStrike" kern="1200" spc="2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656768"/>
        <c:crosses val="autoZero"/>
        <c:auto val="1"/>
        <c:lblAlgn val="ctr"/>
        <c:lblOffset val="100"/>
        <c:noMultiLvlLbl val="0"/>
      </c:catAx>
      <c:valAx>
        <c:axId val="2006567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cs-CZ"/>
          </a:p>
        </c:txPr>
        <c:crossAx val="20065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Mez</a:t>
            </a:r>
            <a:r>
              <a:rPr lang="cs-CZ" dirty="0" err="1">
                <a:solidFill>
                  <a:schemeClr val="tx1"/>
                </a:solidFill>
                <a:latin typeface="Arial Black" panose="020B0A04020102020204" pitchFamily="34" charset="0"/>
              </a:rPr>
              <a:t>iroční</a:t>
            </a:r>
            <a:r>
              <a:rPr lang="cs-CZ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 srovnání celkového počtu výjezdů</a:t>
            </a:r>
            <a:r>
              <a:rPr lang="cs-CZ" sz="1400" b="0" i="0" u="none" strike="noStrike" kern="1200" spc="0" baseline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* </a:t>
            </a:r>
            <a:r>
              <a:rPr lang="cs-CZ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ZZS v roce 2022  a 2023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List1!$B$58:$B$59</c:f>
              <c:strCache>
                <c:ptCount val="2"/>
                <c:pt idx="0">
                  <c:v>Celkový počet</c:v>
                </c:pt>
                <c:pt idx="1">
                  <c:v>výjezdů 2022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7000"/>
                  </a:srgbClr>
                </a:gs>
                <a:gs pos="48000">
                  <a:srgbClr val="4BACC6">
                    <a:lumMod val="97000"/>
                    <a:lumOff val="3000"/>
                  </a:srgbClr>
                </a:gs>
                <a:gs pos="100000">
                  <a:srgbClr val="4BACC6">
                    <a:lumMod val="60000"/>
                    <a:lumOff val="4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List1!$A$60:$A$73</c:f>
              <c:strCache>
                <c:ptCount val="14"/>
                <c:pt idx="0">
                  <c:v>ZZS Středočeského kraje</c:v>
                </c:pt>
                <c:pt idx="1">
                  <c:v>ZZS hlavního města Prahy</c:v>
                </c:pt>
                <c:pt idx="2">
                  <c:v>ZZS Moravskoslezského kraje</c:v>
                </c:pt>
                <c:pt idx="3">
                  <c:v>ZZS Jihomoravského kraje</c:v>
                </c:pt>
                <c:pt idx="4">
                  <c:v>ZZS Ústeckého kraje</c:v>
                </c:pt>
                <c:pt idx="5">
                  <c:v>ZZS Jihočeského kraje</c:v>
                </c:pt>
                <c:pt idx="6">
                  <c:v>ZZS Plzeňského kraje</c:v>
                </c:pt>
                <c:pt idx="7">
                  <c:v>ZZS Libereckého kraje</c:v>
                </c:pt>
                <c:pt idx="8">
                  <c:v>ZZS Zlínského kraje</c:v>
                </c:pt>
                <c:pt idx="9">
                  <c:v>ZZS Pardubického kraje</c:v>
                </c:pt>
                <c:pt idx="10">
                  <c:v>ZZS Královéhradeckého kraje</c:v>
                </c:pt>
                <c:pt idx="11">
                  <c:v>ZZS Olomouckého kraje</c:v>
                </c:pt>
                <c:pt idx="12">
                  <c:v>ZZS Kraje Vysočina</c:v>
                </c:pt>
                <c:pt idx="13">
                  <c:v>ZZS Karlovarského kraje</c:v>
                </c:pt>
              </c:strCache>
            </c:strRef>
          </c:cat>
          <c:val>
            <c:numRef>
              <c:f>List1!$B$60:$B$73</c:f>
              <c:numCache>
                <c:formatCode>#,##0</c:formatCode>
                <c:ptCount val="14"/>
                <c:pt idx="0">
                  <c:v>159795</c:v>
                </c:pt>
                <c:pt idx="1">
                  <c:v>152193</c:v>
                </c:pt>
                <c:pt idx="2">
                  <c:v>139634</c:v>
                </c:pt>
                <c:pt idx="3">
                  <c:v>110178</c:v>
                </c:pt>
                <c:pt idx="4">
                  <c:v>102918</c:v>
                </c:pt>
                <c:pt idx="5">
                  <c:v>86524</c:v>
                </c:pt>
                <c:pt idx="6">
                  <c:v>71216</c:v>
                </c:pt>
                <c:pt idx="7">
                  <c:v>69732</c:v>
                </c:pt>
                <c:pt idx="8">
                  <c:v>64176</c:v>
                </c:pt>
                <c:pt idx="9">
                  <c:v>60011</c:v>
                </c:pt>
                <c:pt idx="10">
                  <c:v>59826</c:v>
                </c:pt>
                <c:pt idx="11">
                  <c:v>55915</c:v>
                </c:pt>
                <c:pt idx="12">
                  <c:v>50738</c:v>
                </c:pt>
                <c:pt idx="13">
                  <c:v>45022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0-4955-80C3-A900B8B81354}"/>
            </c:ext>
          </c:extLst>
        </c:ser>
        <c:ser>
          <c:idx val="1"/>
          <c:order val="1"/>
          <c:tx>
            <c:strRef>
              <c:f>List1!$C$58:$C$59</c:f>
              <c:strCache>
                <c:ptCount val="2"/>
                <c:pt idx="0">
                  <c:v>Celkový počet</c:v>
                </c:pt>
                <c:pt idx="1">
                  <c:v>výjezdů 2023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cat>
            <c:strRef>
              <c:f>List1!$A$60:$A$73</c:f>
              <c:strCache>
                <c:ptCount val="14"/>
                <c:pt idx="0">
                  <c:v>ZZS Středočeského kraje</c:v>
                </c:pt>
                <c:pt idx="1">
                  <c:v>ZZS hlavního města Prahy</c:v>
                </c:pt>
                <c:pt idx="2">
                  <c:v>ZZS Moravskoslezského kraje</c:v>
                </c:pt>
                <c:pt idx="3">
                  <c:v>ZZS Jihomoravského kraje</c:v>
                </c:pt>
                <c:pt idx="4">
                  <c:v>ZZS Ústeckého kraje</c:v>
                </c:pt>
                <c:pt idx="5">
                  <c:v>ZZS Jihočeského kraje</c:v>
                </c:pt>
                <c:pt idx="6">
                  <c:v>ZZS Plzeňského kraje</c:v>
                </c:pt>
                <c:pt idx="7">
                  <c:v>ZZS Libereckého kraje</c:v>
                </c:pt>
                <c:pt idx="8">
                  <c:v>ZZS Zlínského kraje</c:v>
                </c:pt>
                <c:pt idx="9">
                  <c:v>ZZS Pardubického kraje</c:v>
                </c:pt>
                <c:pt idx="10">
                  <c:v>ZZS Královéhradeckého kraje</c:v>
                </c:pt>
                <c:pt idx="11">
                  <c:v>ZZS Olomouckého kraje</c:v>
                </c:pt>
                <c:pt idx="12">
                  <c:v>ZZS Kraje Vysočina</c:v>
                </c:pt>
                <c:pt idx="13">
                  <c:v>ZZS Karlovarského kraje</c:v>
                </c:pt>
              </c:strCache>
            </c:strRef>
          </c:cat>
          <c:val>
            <c:numRef>
              <c:f>List1!$C$60:$C$73</c:f>
              <c:numCache>
                <c:formatCode>#,##0</c:formatCode>
                <c:ptCount val="14"/>
                <c:pt idx="0">
                  <c:v>155802</c:v>
                </c:pt>
                <c:pt idx="1">
                  <c:v>143859</c:v>
                </c:pt>
                <c:pt idx="2">
                  <c:v>134332</c:v>
                </c:pt>
                <c:pt idx="3">
                  <c:v>108393</c:v>
                </c:pt>
                <c:pt idx="4">
                  <c:v>98040</c:v>
                </c:pt>
                <c:pt idx="5">
                  <c:v>83014</c:v>
                </c:pt>
                <c:pt idx="6">
                  <c:v>71242</c:v>
                </c:pt>
                <c:pt idx="7">
                  <c:v>65559</c:v>
                </c:pt>
                <c:pt idx="8">
                  <c:v>59060</c:v>
                </c:pt>
                <c:pt idx="9">
                  <c:v>56482</c:v>
                </c:pt>
                <c:pt idx="10">
                  <c:v>55987</c:v>
                </c:pt>
                <c:pt idx="11">
                  <c:v>55694</c:v>
                </c:pt>
                <c:pt idx="12">
                  <c:v>48762</c:v>
                </c:pt>
                <c:pt idx="13">
                  <c:v>41493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0-4955-80C3-A900B8B81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475872"/>
        <c:axId val="831097375"/>
      </c:barChart>
      <c:catAx>
        <c:axId val="10834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31097375"/>
        <c:crosses val="autoZero"/>
        <c:auto val="1"/>
        <c:lblAlgn val="ctr"/>
        <c:lblOffset val="100"/>
        <c:noMultiLvlLbl val="0"/>
      </c:catAx>
      <c:valAx>
        <c:axId val="831097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cs-CZ"/>
          </a:p>
        </c:txPr>
        <c:crossAx val="1083475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  <a:latin typeface="Arial Black" panose="020B0A04020102020204" pitchFamily="34" charset="0"/>
              </a:rPr>
              <a:t>Meziroční srovnání celkového počtu ošetřených pacientů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Arial Black" panose="020B0A04020102020204" pitchFamily="34" charset="0"/>
              </a:rPr>
              <a:t>v letech 2022 a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List1!$B$19:$B$20</c:f>
              <c:strCache>
                <c:ptCount val="2"/>
                <c:pt idx="0">
                  <c:v>Celkový počet</c:v>
                </c:pt>
                <c:pt idx="1">
                  <c:v>pacientů 2022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cat>
            <c:strRef>
              <c:f>List1!$A$21:$A$34</c:f>
              <c:strCache>
                <c:ptCount val="14"/>
                <c:pt idx="0">
                  <c:v>ZZS hlavního města Prahy</c:v>
                </c:pt>
                <c:pt idx="1">
                  <c:v>ZZS Středočeského kraje</c:v>
                </c:pt>
                <c:pt idx="2">
                  <c:v>ZZS Moravskoslezského kraje</c:v>
                </c:pt>
                <c:pt idx="3">
                  <c:v>ZZS Jihomoravského kraje</c:v>
                </c:pt>
                <c:pt idx="4">
                  <c:v>ZZS Ústeckého kraje</c:v>
                </c:pt>
                <c:pt idx="5">
                  <c:v>ZZS Jihočeského kraje</c:v>
                </c:pt>
                <c:pt idx="6">
                  <c:v>ZZS Plzeňského kraje</c:v>
                </c:pt>
                <c:pt idx="7">
                  <c:v>ZZS Pardubického kraje</c:v>
                </c:pt>
                <c:pt idx="8">
                  <c:v>ZZS Olomouckého kraje</c:v>
                </c:pt>
                <c:pt idx="9">
                  <c:v>ZZS Libereckého kraje</c:v>
                </c:pt>
                <c:pt idx="10">
                  <c:v>ZZS Královéhradeckého kraje</c:v>
                </c:pt>
                <c:pt idx="11">
                  <c:v>ZZS Zlínského kraje</c:v>
                </c:pt>
                <c:pt idx="12">
                  <c:v>ZZS Karlovarského kraje</c:v>
                </c:pt>
                <c:pt idx="13">
                  <c:v>ZZS Kraje Vysočina</c:v>
                </c:pt>
              </c:strCache>
            </c:strRef>
          </c:cat>
          <c:val>
            <c:numRef>
              <c:f>List1!$B$21:$B$34</c:f>
              <c:numCache>
                <c:formatCode>#,##0</c:formatCode>
                <c:ptCount val="14"/>
                <c:pt idx="0">
                  <c:v>138101</c:v>
                </c:pt>
                <c:pt idx="1">
                  <c:v>133298</c:v>
                </c:pt>
                <c:pt idx="2">
                  <c:v>121420</c:v>
                </c:pt>
                <c:pt idx="3">
                  <c:v>99689</c:v>
                </c:pt>
                <c:pt idx="4">
                  <c:v>94741</c:v>
                </c:pt>
                <c:pt idx="5">
                  <c:v>70687</c:v>
                </c:pt>
                <c:pt idx="6">
                  <c:v>60446</c:v>
                </c:pt>
                <c:pt idx="7">
                  <c:v>52322</c:v>
                </c:pt>
                <c:pt idx="8">
                  <c:v>53215</c:v>
                </c:pt>
                <c:pt idx="9">
                  <c:v>54549</c:v>
                </c:pt>
                <c:pt idx="10">
                  <c:v>51658</c:v>
                </c:pt>
                <c:pt idx="11">
                  <c:v>52509</c:v>
                </c:pt>
                <c:pt idx="12">
                  <c:v>37678</c:v>
                </c:pt>
                <c:pt idx="13">
                  <c:v>33951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2-466B-885B-B506EA2A6FB8}"/>
            </c:ext>
          </c:extLst>
        </c:ser>
        <c:ser>
          <c:idx val="1"/>
          <c:order val="1"/>
          <c:tx>
            <c:strRef>
              <c:f>List1!$C$19:$C$20</c:f>
              <c:strCache>
                <c:ptCount val="2"/>
                <c:pt idx="0">
                  <c:v>Celkový počet</c:v>
                </c:pt>
                <c:pt idx="1">
                  <c:v>pacientů 2023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List1!$A$21:$A$34</c:f>
              <c:strCache>
                <c:ptCount val="14"/>
                <c:pt idx="0">
                  <c:v>ZZS hlavního města Prahy</c:v>
                </c:pt>
                <c:pt idx="1">
                  <c:v>ZZS Středočeského kraje</c:v>
                </c:pt>
                <c:pt idx="2">
                  <c:v>ZZS Moravskoslezského kraje</c:v>
                </c:pt>
                <c:pt idx="3">
                  <c:v>ZZS Jihomoravského kraje</c:v>
                </c:pt>
                <c:pt idx="4">
                  <c:v>ZZS Ústeckého kraje</c:v>
                </c:pt>
                <c:pt idx="5">
                  <c:v>ZZS Jihočeského kraje</c:v>
                </c:pt>
                <c:pt idx="6">
                  <c:v>ZZS Plzeňského kraje</c:v>
                </c:pt>
                <c:pt idx="7">
                  <c:v>ZZS Pardubického kraje</c:v>
                </c:pt>
                <c:pt idx="8">
                  <c:v>ZZS Olomouckého kraje</c:v>
                </c:pt>
                <c:pt idx="9">
                  <c:v>ZZS Libereckého kraje</c:v>
                </c:pt>
                <c:pt idx="10">
                  <c:v>ZZS Královéhradeckého kraje</c:v>
                </c:pt>
                <c:pt idx="11">
                  <c:v>ZZS Zlínského kraje</c:v>
                </c:pt>
                <c:pt idx="12">
                  <c:v>ZZS Karlovarského kraje</c:v>
                </c:pt>
                <c:pt idx="13">
                  <c:v>ZZS Kraje Vysočina</c:v>
                </c:pt>
              </c:strCache>
            </c:strRef>
          </c:cat>
          <c:val>
            <c:numRef>
              <c:f>List1!$C$21:$C$34</c:f>
              <c:numCache>
                <c:formatCode>#,##0</c:formatCode>
                <c:ptCount val="14"/>
                <c:pt idx="0">
                  <c:v>134172</c:v>
                </c:pt>
                <c:pt idx="1">
                  <c:v>131886</c:v>
                </c:pt>
                <c:pt idx="2">
                  <c:v>116568</c:v>
                </c:pt>
                <c:pt idx="3">
                  <c:v>96517</c:v>
                </c:pt>
                <c:pt idx="4">
                  <c:v>88294</c:v>
                </c:pt>
                <c:pt idx="5">
                  <c:v>67573</c:v>
                </c:pt>
                <c:pt idx="6">
                  <c:v>59786</c:v>
                </c:pt>
                <c:pt idx="7">
                  <c:v>55343</c:v>
                </c:pt>
                <c:pt idx="8">
                  <c:v>52740</c:v>
                </c:pt>
                <c:pt idx="9">
                  <c:v>51278</c:v>
                </c:pt>
                <c:pt idx="10">
                  <c:v>50395</c:v>
                </c:pt>
                <c:pt idx="11">
                  <c:v>49840</c:v>
                </c:pt>
                <c:pt idx="12">
                  <c:v>38679</c:v>
                </c:pt>
                <c:pt idx="13">
                  <c:v>32711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2-466B-885B-B506EA2A6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1793472"/>
        <c:axId val="571795632"/>
      </c:barChart>
      <c:catAx>
        <c:axId val="5717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1795632"/>
        <c:crosses val="autoZero"/>
        <c:auto val="1"/>
        <c:lblAlgn val="ctr"/>
        <c:lblOffset val="100"/>
        <c:noMultiLvlLbl val="0"/>
      </c:catAx>
      <c:valAx>
        <c:axId val="57179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1793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0.31481</cdr:x>
      <cdr:y>0.51787</cdr:y>
    </cdr:from>
    <cdr:to>
      <cdr:x>0.35802</cdr:x>
      <cdr:y>0.5437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A246593E-1767-050D-1F8F-336E84235A8A}"/>
            </a:ext>
          </a:extLst>
        </cdr:cNvPr>
        <cdr:cNvSpPr txBox="1"/>
      </cdr:nvSpPr>
      <cdr:spPr>
        <a:xfrm xmlns:a="http://schemas.openxmlformats.org/drawingml/2006/main">
          <a:off x="3886200" y="4583560"/>
          <a:ext cx="533400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>
              <a:solidFill>
                <a:schemeClr val="bg1"/>
              </a:solidFill>
            </a:rPr>
            <a:t>46 %</a:t>
          </a:r>
        </a:p>
      </cdr:txBody>
    </cdr:sp>
  </cdr:relSizeAnchor>
  <cdr:relSizeAnchor xmlns:cdr="http://schemas.openxmlformats.org/drawingml/2006/chartDrawing">
    <cdr:from>
      <cdr:x>0.14198</cdr:x>
      <cdr:y>0.78476</cdr:y>
    </cdr:from>
    <cdr:to>
      <cdr:x>0.18519</cdr:x>
      <cdr:y>0.82781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2D4258EE-B361-2020-446B-61947B15C7AF}"/>
            </a:ext>
          </a:extLst>
        </cdr:cNvPr>
        <cdr:cNvSpPr txBox="1"/>
      </cdr:nvSpPr>
      <cdr:spPr>
        <a:xfrm xmlns:a="http://schemas.openxmlformats.org/drawingml/2006/main">
          <a:off x="1752600" y="6945760"/>
          <a:ext cx="53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>
              <a:solidFill>
                <a:schemeClr val="bg1"/>
              </a:solidFill>
            </a:rPr>
            <a:t>10 %</a:t>
          </a:r>
        </a:p>
      </cdr:txBody>
    </cdr:sp>
  </cdr:relSizeAnchor>
  <cdr:relSizeAnchor xmlns:cdr="http://schemas.openxmlformats.org/drawingml/2006/chartDrawing">
    <cdr:from>
      <cdr:x>0.66049</cdr:x>
      <cdr:y>0.80198</cdr:y>
    </cdr:from>
    <cdr:to>
      <cdr:x>0.69753</cdr:x>
      <cdr:y>0.82781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73F35F9D-828F-159B-3248-F2AC58FBA2B8}"/>
            </a:ext>
          </a:extLst>
        </cdr:cNvPr>
        <cdr:cNvSpPr txBox="1"/>
      </cdr:nvSpPr>
      <cdr:spPr>
        <a:xfrm xmlns:a="http://schemas.openxmlformats.org/drawingml/2006/main">
          <a:off x="8153400" y="709816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>
              <a:solidFill>
                <a:schemeClr val="bg1"/>
              </a:solidFill>
            </a:rPr>
            <a:t>7 %</a:t>
          </a:r>
        </a:p>
      </cdr:txBody>
    </cdr:sp>
  </cdr:relSizeAnchor>
  <cdr:relSizeAnchor xmlns:cdr="http://schemas.openxmlformats.org/drawingml/2006/chartDrawing">
    <cdr:from>
      <cdr:x>0.82716</cdr:x>
      <cdr:y>0.83642</cdr:y>
    </cdr:from>
    <cdr:to>
      <cdr:x>0.87037</cdr:x>
      <cdr:y>0.87086</cdr:y>
    </cdr:to>
    <cdr:sp macro="" textlink="">
      <cdr:nvSpPr>
        <cdr:cNvPr id="5" name="TextovéPole 4">
          <a:extLst xmlns:a="http://schemas.openxmlformats.org/drawingml/2006/main">
            <a:ext uri="{FF2B5EF4-FFF2-40B4-BE49-F238E27FC236}">
              <a16:creationId xmlns:a16="http://schemas.microsoft.com/office/drawing/2014/main" id="{6E93748C-4CD6-BB4A-5279-1B0B1658D6A8}"/>
            </a:ext>
          </a:extLst>
        </cdr:cNvPr>
        <cdr:cNvSpPr txBox="1"/>
      </cdr:nvSpPr>
      <cdr:spPr>
        <a:xfrm xmlns:a="http://schemas.openxmlformats.org/drawingml/2006/main">
          <a:off x="10210800" y="740296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>
              <a:solidFill>
                <a:schemeClr val="bg1"/>
              </a:solidFill>
            </a:rPr>
            <a:t>3 %</a:t>
          </a:r>
        </a:p>
      </cdr:txBody>
    </cdr:sp>
  </cdr:relSizeAnchor>
  <cdr:relSizeAnchor xmlns:cdr="http://schemas.openxmlformats.org/drawingml/2006/chartDrawing">
    <cdr:from>
      <cdr:x>0.2037</cdr:x>
      <cdr:y>0.78476</cdr:y>
    </cdr:from>
    <cdr:to>
      <cdr:x>0.23906</cdr:x>
      <cdr:y>0.8192</cdr:y>
    </cdr:to>
    <cdr:sp macro="" textlink="">
      <cdr:nvSpPr>
        <cdr:cNvPr id="6" name="TextovéPole 5">
          <a:extLst xmlns:a="http://schemas.openxmlformats.org/drawingml/2006/main">
            <a:ext uri="{FF2B5EF4-FFF2-40B4-BE49-F238E27FC236}">
              <a16:creationId xmlns:a16="http://schemas.microsoft.com/office/drawing/2014/main" id="{2656AB9F-D16B-90FC-9636-F3D4FCC3CDAD}"/>
            </a:ext>
          </a:extLst>
        </cdr:cNvPr>
        <cdr:cNvSpPr txBox="1"/>
      </cdr:nvSpPr>
      <cdr:spPr>
        <a:xfrm xmlns:a="http://schemas.openxmlformats.org/drawingml/2006/main">
          <a:off x="2514600" y="6945760"/>
          <a:ext cx="43646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>
              <a:solidFill>
                <a:schemeClr val="bg1"/>
              </a:solidFill>
            </a:rPr>
            <a:t>9 %</a:t>
          </a:r>
        </a:p>
      </cdr:txBody>
    </cdr:sp>
  </cdr:relSizeAnchor>
  <cdr:relSizeAnchor xmlns:cdr="http://schemas.openxmlformats.org/drawingml/2006/chartDrawing">
    <cdr:from>
      <cdr:x>0.3642</cdr:x>
      <cdr:y>0.51787</cdr:y>
    </cdr:from>
    <cdr:to>
      <cdr:x>0.40741</cdr:x>
      <cdr:y>0.5437</cdr:y>
    </cdr:to>
    <cdr:sp macro="" textlink="">
      <cdr:nvSpPr>
        <cdr:cNvPr id="7" name="TextovéPole 6">
          <a:extLst xmlns:a="http://schemas.openxmlformats.org/drawingml/2006/main">
            <a:ext uri="{FF2B5EF4-FFF2-40B4-BE49-F238E27FC236}">
              <a16:creationId xmlns:a16="http://schemas.microsoft.com/office/drawing/2014/main" id="{DC20ABA2-ABB3-FB19-5AE3-2CA161BEACFD}"/>
            </a:ext>
          </a:extLst>
        </cdr:cNvPr>
        <cdr:cNvSpPr txBox="1"/>
      </cdr:nvSpPr>
      <cdr:spPr>
        <a:xfrm xmlns:a="http://schemas.openxmlformats.org/drawingml/2006/main">
          <a:off x="4495800" y="4583560"/>
          <a:ext cx="533400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>
              <a:solidFill>
                <a:schemeClr val="bg1"/>
              </a:solidFill>
            </a:rPr>
            <a:t>51 %</a:t>
          </a:r>
        </a:p>
      </cdr:txBody>
    </cdr:sp>
  </cdr:relSizeAnchor>
  <cdr:relSizeAnchor xmlns:cdr="http://schemas.openxmlformats.org/drawingml/2006/chartDrawing">
    <cdr:from>
      <cdr:x>0.53137</cdr:x>
      <cdr:y>0.58675</cdr:y>
    </cdr:from>
    <cdr:to>
      <cdr:x>0.57319</cdr:x>
      <cdr:y>0.61631</cdr:y>
    </cdr:to>
    <cdr:sp macro="" textlink="">
      <cdr:nvSpPr>
        <cdr:cNvPr id="8" name="TextovéPole 7">
          <a:extLst xmlns:a="http://schemas.openxmlformats.org/drawingml/2006/main">
            <a:ext uri="{FF2B5EF4-FFF2-40B4-BE49-F238E27FC236}">
              <a16:creationId xmlns:a16="http://schemas.microsoft.com/office/drawing/2014/main" id="{9E06BB3D-C09F-2F1D-A6B5-640FC3B6A286}"/>
            </a:ext>
          </a:extLst>
        </cdr:cNvPr>
        <cdr:cNvSpPr txBox="1"/>
      </cdr:nvSpPr>
      <cdr:spPr>
        <a:xfrm xmlns:a="http://schemas.openxmlformats.org/drawingml/2006/main">
          <a:off x="6559476" y="5193160"/>
          <a:ext cx="51623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>
              <a:solidFill>
                <a:schemeClr val="bg1"/>
              </a:solidFill>
            </a:rPr>
            <a:t>30 %</a:t>
          </a:r>
        </a:p>
      </cdr:txBody>
    </cdr:sp>
  </cdr:relSizeAnchor>
  <cdr:relSizeAnchor xmlns:cdr="http://schemas.openxmlformats.org/drawingml/2006/chartDrawing">
    <cdr:from>
      <cdr:x>0.7037</cdr:x>
      <cdr:y>0.80198</cdr:y>
    </cdr:from>
    <cdr:to>
      <cdr:x>0.74074</cdr:x>
      <cdr:y>0.82781</cdr:y>
    </cdr:to>
    <cdr:sp macro="" textlink="">
      <cdr:nvSpPr>
        <cdr:cNvPr id="9" name="TextovéPole 8">
          <a:extLst xmlns:a="http://schemas.openxmlformats.org/drawingml/2006/main">
            <a:ext uri="{FF2B5EF4-FFF2-40B4-BE49-F238E27FC236}">
              <a16:creationId xmlns:a16="http://schemas.microsoft.com/office/drawing/2014/main" id="{B51DBAD8-5C56-A969-D59B-04F928CB01E3}"/>
            </a:ext>
          </a:extLst>
        </cdr:cNvPr>
        <cdr:cNvSpPr txBox="1"/>
      </cdr:nvSpPr>
      <cdr:spPr>
        <a:xfrm xmlns:a="http://schemas.openxmlformats.org/drawingml/2006/main">
          <a:off x="8686800" y="709816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0.7037</cdr:x>
      <cdr:y>0.80198</cdr:y>
    </cdr:from>
    <cdr:to>
      <cdr:x>0.74074</cdr:x>
      <cdr:y>0.83642</cdr:y>
    </cdr:to>
    <cdr:sp macro="" textlink="">
      <cdr:nvSpPr>
        <cdr:cNvPr id="10" name="TextovéPole 9">
          <a:extLst xmlns:a="http://schemas.openxmlformats.org/drawingml/2006/main">
            <a:ext uri="{FF2B5EF4-FFF2-40B4-BE49-F238E27FC236}">
              <a16:creationId xmlns:a16="http://schemas.microsoft.com/office/drawing/2014/main" id="{CAF6B0F0-A70E-A855-EA33-36693BC12080}"/>
            </a:ext>
          </a:extLst>
        </cdr:cNvPr>
        <cdr:cNvSpPr txBox="1"/>
      </cdr:nvSpPr>
      <cdr:spPr>
        <a:xfrm xmlns:a="http://schemas.openxmlformats.org/drawingml/2006/main">
          <a:off x="8686800" y="7098160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>
              <a:solidFill>
                <a:schemeClr val="bg1"/>
              </a:solidFill>
            </a:rPr>
            <a:t>8 %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0.69697</cdr:x>
      <cdr:y>0.19538</cdr:y>
    </cdr:from>
    <cdr:to>
      <cdr:x>0.95044</cdr:x>
      <cdr:y>0.41767</cdr:y>
    </cdr:to>
    <cdr:pic>
      <cdr:nvPicPr>
        <cdr:cNvPr id="2" name="Obrázek 1">
          <a:extLst xmlns:a="http://schemas.openxmlformats.org/drawingml/2006/main">
            <a:ext uri="{FF2B5EF4-FFF2-40B4-BE49-F238E27FC236}">
              <a16:creationId xmlns:a16="http://schemas.microsoft.com/office/drawing/2014/main" id="{47594293-99F1-83E4-24D2-E96A0567D65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schemeClr val="accent2">
              <a:shade val="45000"/>
              <a:satMod val="135000"/>
            </a:schemeClr>
            <a:prstClr val="white"/>
          </a:duotone>
          <a:extLst>
            <a:ext uri="{28A0092B-C50C-407E-A947-70E740481C1C}">
              <a14:useLocalDpi xmlns:a14="http://schemas.microsoft.com/office/drawing/2010/main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257800" y="1680627"/>
          <a:ext cx="1912106" cy="1912106"/>
        </a:xfrm>
        <a:prstGeom xmlns:a="http://schemas.openxmlformats.org/drawingml/2006/main" prst="rect">
          <a:avLst/>
        </a:prstGeom>
        <a:effectLst xmlns:a="http://schemas.openxmlformats.org/drawingml/2006/main">
          <a:softEdge rad="317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6D48B-4CD2-49E5-BE02-7957CF5238A3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DAD17-3DC2-48B1-AB4D-0929B3A538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70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DAD17-3DC2-48B1-AB4D-0929B3A5381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32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DAD17-3DC2-48B1-AB4D-0929B3A5381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81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DAD17-3DC2-48B1-AB4D-0929B3A5381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15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DAD17-3DC2-48B1-AB4D-0929B3A5381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84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sv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45.jpg"/><Relationship Id="rId4" Type="http://schemas.openxmlformats.org/officeDocument/2006/relationships/image" Target="../media/image23.png"/><Relationship Id="rId9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7.png"/><Relationship Id="rId5" Type="http://schemas.openxmlformats.org/officeDocument/2006/relationships/image" Target="../media/image24.svg"/><Relationship Id="rId10" Type="http://schemas.openxmlformats.org/officeDocument/2006/relationships/chart" Target="../charts/chart13.xml"/><Relationship Id="rId4" Type="http://schemas.openxmlformats.org/officeDocument/2006/relationships/image" Target="../media/image23.pn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8.bin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59.png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5.jpg"/><Relationship Id="rId5" Type="http://schemas.openxmlformats.org/officeDocument/2006/relationships/image" Target="../media/image5.svg"/><Relationship Id="rId10" Type="http://schemas.openxmlformats.org/officeDocument/2006/relationships/image" Target="../media/image64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sv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.svg"/><Relationship Id="rId5" Type="http://schemas.openxmlformats.org/officeDocument/2006/relationships/image" Target="../media/image14.svg"/><Relationship Id="rId15" Type="http://schemas.openxmlformats.org/officeDocument/2006/relationships/image" Target="../media/image20.sv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jpeg"/><Relationship Id="rId5" Type="http://schemas.openxmlformats.org/officeDocument/2006/relationships/image" Target="../media/image24.sv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openxmlformats.org/officeDocument/2006/relationships/image" Target="../media/image3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2031" y="0"/>
            <a:ext cx="7655969" cy="10287000"/>
            <a:chOff x="0" y="0"/>
            <a:chExt cx="201638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6387" cy="2709333"/>
            </a:xfrm>
            <a:custGeom>
              <a:avLst/>
              <a:gdLst/>
              <a:ahLst/>
              <a:cxnLst/>
              <a:rect l="l" t="t" r="r" b="b"/>
              <a:pathLst>
                <a:path w="2016387" h="2709333">
                  <a:moveTo>
                    <a:pt x="0" y="0"/>
                  </a:moveTo>
                  <a:lnTo>
                    <a:pt x="2016387" y="0"/>
                  </a:lnTo>
                  <a:lnTo>
                    <a:pt x="20163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8BBC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1638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279852" y="-180826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cs-CZ" dirty="0"/>
              <a:t>M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1662962">
            <a:off x="7992027" y="449203"/>
            <a:ext cx="4978745" cy="9851303"/>
            <a:chOff x="0" y="0"/>
            <a:chExt cx="2620010" cy="5184140"/>
          </a:xfrm>
        </p:grpSpPr>
        <p:sp>
          <p:nvSpPr>
            <p:cNvPr id="7" name="Freeform 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460016" y="-4676725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Freeform 17"/>
          <p:cNvSpPr/>
          <p:nvPr/>
        </p:nvSpPr>
        <p:spPr>
          <a:xfrm rot="4051011">
            <a:off x="15939875" y="5548680"/>
            <a:ext cx="9247911" cy="9384411"/>
          </a:xfrm>
          <a:custGeom>
            <a:avLst/>
            <a:gdLst/>
            <a:ahLst/>
            <a:cxnLst/>
            <a:rect l="l" t="t" r="r" b="b"/>
            <a:pathLst>
              <a:path w="9247911" h="9384411">
                <a:moveTo>
                  <a:pt x="0" y="0"/>
                </a:moveTo>
                <a:lnTo>
                  <a:pt x="9247911" y="0"/>
                </a:lnTo>
                <a:lnTo>
                  <a:pt x="9247911" y="9384412"/>
                </a:lnTo>
                <a:lnTo>
                  <a:pt x="0" y="93844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Freeform 18"/>
          <p:cNvSpPr/>
          <p:nvPr/>
        </p:nvSpPr>
        <p:spPr>
          <a:xfrm>
            <a:off x="-4104411" y="-6553788"/>
            <a:ext cx="9247911" cy="9384411"/>
          </a:xfrm>
          <a:custGeom>
            <a:avLst/>
            <a:gdLst/>
            <a:ahLst/>
            <a:cxnLst/>
            <a:rect l="l" t="t" r="r" b="b"/>
            <a:pathLst>
              <a:path w="9247911" h="9384411">
                <a:moveTo>
                  <a:pt x="0" y="0"/>
                </a:moveTo>
                <a:lnTo>
                  <a:pt x="9247911" y="0"/>
                </a:lnTo>
                <a:lnTo>
                  <a:pt x="9247911" y="9384411"/>
                </a:lnTo>
                <a:lnTo>
                  <a:pt x="0" y="93844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E58CCBD-F3C6-CFC3-1A0C-810CA26BEC7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28" y="6611516"/>
            <a:ext cx="3388354" cy="20638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1F1FF4FB-4D3C-94B5-B575-0FC314F58289}"/>
              </a:ext>
            </a:extLst>
          </p:cNvPr>
          <p:cNvSpPr txBox="1"/>
          <p:nvPr/>
        </p:nvSpPr>
        <p:spPr>
          <a:xfrm>
            <a:off x="922755" y="1337896"/>
            <a:ext cx="69118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ZZS ČR    2023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7141B711-0056-32DC-584E-961A2FA206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324" y="8174512"/>
            <a:ext cx="4268187" cy="1166461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60DA408-0C79-B50D-6887-78E165F9BACE}"/>
              </a:ext>
            </a:extLst>
          </p:cNvPr>
          <p:cNvSpPr txBox="1"/>
          <p:nvPr/>
        </p:nvSpPr>
        <p:spPr>
          <a:xfrm>
            <a:off x="1256180" y="9486900"/>
            <a:ext cx="304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MUDr.Marek</a:t>
            </a:r>
            <a:r>
              <a:rPr lang="cs-CZ" dirty="0"/>
              <a:t> Slabý, MBA, LL.M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3621293">
            <a:off x="-1803283" y="7733670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4960805">
            <a:off x="-7715497" y="3075971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5017010" y="-4256184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8D212313-E247-4517-99BE-F63803DD5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355478"/>
              </p:ext>
            </p:extLst>
          </p:nvPr>
        </p:nvGraphicFramePr>
        <p:xfrm>
          <a:off x="826641" y="266701"/>
          <a:ext cx="1548015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1D69805B-3152-89FE-C600-317CA734451D}"/>
              </a:ext>
            </a:extLst>
          </p:cNvPr>
          <p:cNvSpPr txBox="1"/>
          <p:nvPr/>
        </p:nvSpPr>
        <p:spPr>
          <a:xfrm>
            <a:off x="6610546" y="751701"/>
            <a:ext cx="4475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* výjezd = aktivita jedné výjezdové skupiny, např. RV+RZP = 2 výjezdy</a:t>
            </a:r>
            <a:r>
              <a:rPr lang="cs-CZ" sz="1200" dirty="0">
                <a:latin typeface="+mj-lt"/>
              </a:rPr>
              <a:t> 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2D1DFA0-2837-9B80-0406-0C27646D6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567492"/>
              </p:ext>
            </p:extLst>
          </p:nvPr>
        </p:nvGraphicFramePr>
        <p:xfrm>
          <a:off x="-152400" y="4840255"/>
          <a:ext cx="18440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91A23-DBE0-33AB-DA3F-99872D7F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F116E78-4D11-13C5-AB2A-2DE44B553114}"/>
              </a:ext>
            </a:extLst>
          </p:cNvPr>
          <p:cNvSpPr/>
          <p:nvPr/>
        </p:nvSpPr>
        <p:spPr>
          <a:xfrm rot="3621293">
            <a:off x="-1803283" y="7733670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4A35B54-9806-DF56-0BA1-DF73A2E9D23D}"/>
              </a:ext>
            </a:extLst>
          </p:cNvPr>
          <p:cNvSpPr/>
          <p:nvPr/>
        </p:nvSpPr>
        <p:spPr>
          <a:xfrm rot="4960805">
            <a:off x="-7715497" y="3075971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7410F79-4EDB-86C2-0E15-5DD284B9C8E4}"/>
              </a:ext>
            </a:extLst>
          </p:cNvPr>
          <p:cNvSpPr/>
          <p:nvPr/>
        </p:nvSpPr>
        <p:spPr>
          <a:xfrm>
            <a:off x="15017010" y="-4256184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F4276B99-7122-1F36-71A0-CA3267087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677416"/>
              </p:ext>
            </p:extLst>
          </p:nvPr>
        </p:nvGraphicFramePr>
        <p:xfrm>
          <a:off x="-7495" y="1104898"/>
          <a:ext cx="18211800" cy="807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9704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8125" y="-190500"/>
            <a:ext cx="18824250" cy="444937"/>
          </a:xfrm>
          <a:custGeom>
            <a:avLst/>
            <a:gdLst/>
            <a:ahLst/>
            <a:cxnLst/>
            <a:rect l="l" t="t" r="r" b="b"/>
            <a:pathLst>
              <a:path w="18824250" h="444937">
                <a:moveTo>
                  <a:pt x="0" y="0"/>
                </a:moveTo>
                <a:lnTo>
                  <a:pt x="18824250" y="0"/>
                </a:lnTo>
                <a:lnTo>
                  <a:pt x="18824250" y="444937"/>
                </a:lnTo>
                <a:lnTo>
                  <a:pt x="0" y="444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8181570" cy="10287000"/>
            <a:chOff x="0" y="0"/>
            <a:chExt cx="215481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54817" cy="2709333"/>
            </a:xfrm>
            <a:custGeom>
              <a:avLst/>
              <a:gdLst/>
              <a:ahLst/>
              <a:cxnLst/>
              <a:rect l="l" t="t" r="r" b="b"/>
              <a:pathLst>
                <a:path w="2154817" h="2709333">
                  <a:moveTo>
                    <a:pt x="0" y="0"/>
                  </a:moveTo>
                  <a:lnTo>
                    <a:pt x="2154817" y="0"/>
                  </a:lnTo>
                  <a:lnTo>
                    <a:pt x="21548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8BBC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5481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8181570" cy="10287000"/>
            <a:chOff x="0" y="0"/>
            <a:chExt cx="10908760" cy="13716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08760" cy="13716000"/>
            </a:xfrm>
            <a:prstGeom prst="rect">
              <a:avLst/>
            </a:prstGeom>
          </p:spPr>
        </p:pic>
      </p:grp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EC8F1E64-BE42-785C-3D45-E4FEEC490539}"/>
              </a:ext>
            </a:extLst>
          </p:cNvPr>
          <p:cNvSpPr txBox="1"/>
          <p:nvPr/>
        </p:nvSpPr>
        <p:spPr>
          <a:xfrm>
            <a:off x="8449695" y="300421"/>
            <a:ext cx="941493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1 025 782 </a:t>
            </a:r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pacientů </a:t>
            </a:r>
          </a:p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ošetřených v přednemocniční neodkladné péči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47594293-99F1-83E4-24D2-E96A0567D6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941" y="1806571"/>
            <a:ext cx="1240860" cy="12408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62D85D0D-DD05-617D-2E36-8C25211FA2E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599" y="3396638"/>
            <a:ext cx="1240860" cy="12294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89516AA8-EEDE-90F5-5492-CB9C1F0B8B7E}"/>
              </a:ext>
            </a:extLst>
          </p:cNvPr>
          <p:cNvSpPr txBox="1"/>
          <p:nvPr/>
        </p:nvSpPr>
        <p:spPr>
          <a:xfrm>
            <a:off x="8547667" y="2088770"/>
            <a:ext cx="156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Akutní infarkt </a:t>
            </a:r>
          </a:p>
          <a:p>
            <a:r>
              <a:rPr lang="cs-CZ" dirty="0"/>
              <a:t> myokardu 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CB01C151-3A34-A33B-92D7-3D33D67DD9C1}"/>
              </a:ext>
            </a:extLst>
          </p:cNvPr>
          <p:cNvSpPr txBox="1"/>
          <p:nvPr/>
        </p:nvSpPr>
        <p:spPr>
          <a:xfrm>
            <a:off x="12919074" y="2142941"/>
            <a:ext cx="46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9 251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případů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DF1B74B-71BB-F1F5-26F7-13C7DD5C6250}"/>
              </a:ext>
            </a:extLst>
          </p:cNvPr>
          <p:cNvSpPr txBox="1"/>
          <p:nvPr/>
        </p:nvSpPr>
        <p:spPr>
          <a:xfrm>
            <a:off x="8547667" y="3688211"/>
            <a:ext cx="180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Cévní mozková      příhoda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F776BAB3-7CAE-09C9-45E3-AF739B1BF554}"/>
              </a:ext>
            </a:extLst>
          </p:cNvPr>
          <p:cNvSpPr txBox="1"/>
          <p:nvPr/>
        </p:nvSpPr>
        <p:spPr>
          <a:xfrm>
            <a:off x="12627837" y="3559648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22 665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případů</a:t>
            </a: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0491B62C-8A85-2DE8-AF27-98A84C0660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352" y="4838700"/>
            <a:ext cx="1457900" cy="101138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EA160AF7-D130-8C5A-4DFF-83FC53E09589}"/>
              </a:ext>
            </a:extLst>
          </p:cNvPr>
          <p:cNvSpPr txBox="1"/>
          <p:nvPr/>
        </p:nvSpPr>
        <p:spPr>
          <a:xfrm>
            <a:off x="8515079" y="5185016"/>
            <a:ext cx="145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Zahájené KPR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73AF3602-152F-1971-2BAD-3D79522B158A}"/>
              </a:ext>
            </a:extLst>
          </p:cNvPr>
          <p:cNvSpPr txBox="1"/>
          <p:nvPr/>
        </p:nvSpPr>
        <p:spPr>
          <a:xfrm>
            <a:off x="12877800" y="5023903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8 337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případů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B7793AE5-109B-25A6-3A3E-646BCD257005}"/>
              </a:ext>
            </a:extLst>
          </p:cNvPr>
          <p:cNvSpPr txBox="1"/>
          <p:nvPr/>
        </p:nvSpPr>
        <p:spPr>
          <a:xfrm>
            <a:off x="8515010" y="8028477"/>
            <a:ext cx="17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Dopravní nehody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34491690-E765-A8DB-69A6-19BC0C518800}"/>
              </a:ext>
            </a:extLst>
          </p:cNvPr>
          <p:cNvSpPr txBox="1"/>
          <p:nvPr/>
        </p:nvSpPr>
        <p:spPr>
          <a:xfrm>
            <a:off x="8515079" y="6599791"/>
            <a:ext cx="71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Úrazy</a:t>
            </a:r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916A93E5-960A-15C7-E9ED-2F20EF36FD9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294" y="6151295"/>
            <a:ext cx="1224165" cy="1224165"/>
          </a:xfrm>
          <a:prstGeom prst="rect">
            <a:avLst/>
          </a:prstGeom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9C00DFED-E915-9420-2FB0-0E1DCCDFDE9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605" y="7422052"/>
            <a:ext cx="1390650" cy="1212850"/>
          </a:xfrm>
          <a:prstGeom prst="rect">
            <a:avLst/>
          </a:prstGeom>
        </p:spPr>
      </p:pic>
      <p:sp>
        <p:nvSpPr>
          <p:cNvPr id="54" name="TextovéPole 53">
            <a:extLst>
              <a:ext uri="{FF2B5EF4-FFF2-40B4-BE49-F238E27FC236}">
                <a16:creationId xmlns:a16="http://schemas.microsoft.com/office/drawing/2014/main" id="{76996CE9-2528-130E-1CED-7B02E0ADCEB6}"/>
              </a:ext>
            </a:extLst>
          </p:cNvPr>
          <p:cNvSpPr txBox="1"/>
          <p:nvPr/>
        </p:nvSpPr>
        <p:spPr>
          <a:xfrm>
            <a:off x="12344400" y="6382343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205 043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případů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792CB569-6521-5423-BD94-AF95D6C6DC12}"/>
              </a:ext>
            </a:extLst>
          </p:cNvPr>
          <p:cNvSpPr txBox="1"/>
          <p:nvPr/>
        </p:nvSpPr>
        <p:spPr>
          <a:xfrm>
            <a:off x="12627837" y="9060705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26 462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případů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12448A1C-B61C-6AFF-A29D-BFC09A87D087}"/>
              </a:ext>
            </a:extLst>
          </p:cNvPr>
          <p:cNvSpPr txBox="1"/>
          <p:nvPr/>
        </p:nvSpPr>
        <p:spPr>
          <a:xfrm>
            <a:off x="12633280" y="7702265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33 077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případů</a:t>
            </a:r>
          </a:p>
        </p:txBody>
      </p:sp>
      <p:pic>
        <p:nvPicPr>
          <p:cNvPr id="58" name="Obrázek 57">
            <a:extLst>
              <a:ext uri="{FF2B5EF4-FFF2-40B4-BE49-F238E27FC236}">
                <a16:creationId xmlns:a16="http://schemas.microsoft.com/office/drawing/2014/main" id="{1DEA142D-3E08-B407-C201-8338A52EC4B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723" y="8961815"/>
            <a:ext cx="736600" cy="1016000"/>
          </a:xfrm>
          <a:prstGeom prst="rect">
            <a:avLst/>
          </a:prstGeom>
        </p:spPr>
      </p:pic>
      <p:sp>
        <p:nvSpPr>
          <p:cNvPr id="59" name="TextovéPole 58">
            <a:extLst>
              <a:ext uri="{FF2B5EF4-FFF2-40B4-BE49-F238E27FC236}">
                <a16:creationId xmlns:a16="http://schemas.microsoft.com/office/drawing/2014/main" id="{C7A2C702-9C1F-4FD6-F763-3F8A256293E9}"/>
              </a:ext>
            </a:extLst>
          </p:cNvPr>
          <p:cNvSpPr txBox="1"/>
          <p:nvPr/>
        </p:nvSpPr>
        <p:spPr>
          <a:xfrm>
            <a:off x="8498681" y="9328937"/>
            <a:ext cx="15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Škodlivé požití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B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65051"/>
            <a:ext cx="18288000" cy="6686550"/>
            <a:chOff x="0" y="0"/>
            <a:chExt cx="4816593" cy="1761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61067"/>
            </a:xfrm>
            <a:custGeom>
              <a:avLst/>
              <a:gdLst/>
              <a:ahLst/>
              <a:cxnLst/>
              <a:rect l="l" t="t" r="r" b="b"/>
              <a:pathLst>
                <a:path w="4816592" h="1761067">
                  <a:moveTo>
                    <a:pt x="0" y="0"/>
                  </a:moveTo>
                  <a:lnTo>
                    <a:pt x="4816592" y="0"/>
                  </a:lnTo>
                  <a:lnTo>
                    <a:pt x="481659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80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91168"/>
              </p:ext>
            </p:extLst>
          </p:nvPr>
        </p:nvGraphicFramePr>
        <p:xfrm>
          <a:off x="1291883" y="6839613"/>
          <a:ext cx="16275444" cy="2037652"/>
        </p:xfrm>
        <a:graphic>
          <a:graphicData uri="http://schemas.openxmlformats.org/drawingml/2006/table">
            <a:tbl>
              <a:tblPr/>
              <a:tblGrid>
                <a:gridCol w="542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97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 dirty="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 dirty="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 dirty="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941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2100" dirty="0">
                        <a:solidFill>
                          <a:srgbClr val="545454"/>
                        </a:solidFill>
                        <a:latin typeface="Nourd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4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9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4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423 396</a:t>
                      </a: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cs-CZ" sz="4000" dirty="0">
                        <a:solidFill>
                          <a:srgbClr val="545454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4000" dirty="0">
                        <a:solidFill>
                          <a:srgbClr val="545454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2100" dirty="0">
                        <a:solidFill>
                          <a:srgbClr val="545454"/>
                        </a:solidFill>
                        <a:latin typeface="Nourd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42219"/>
              </p:ext>
            </p:extLst>
          </p:nvPr>
        </p:nvGraphicFramePr>
        <p:xfrm>
          <a:off x="1291883" y="4511438"/>
          <a:ext cx="16275444" cy="1455158"/>
        </p:xfrm>
        <a:graphic>
          <a:graphicData uri="http://schemas.openxmlformats.org/drawingml/2006/table">
            <a:tbl>
              <a:tblPr/>
              <a:tblGrid>
                <a:gridCol w="542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 dirty="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 dirty="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22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2100" dirty="0">
                        <a:solidFill>
                          <a:srgbClr val="545454"/>
                        </a:solidFill>
                        <a:latin typeface="Nourd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cs-CZ" sz="4000" dirty="0">
                        <a:solidFill>
                          <a:srgbClr val="545454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cs-CZ" sz="4000" dirty="0">
                          <a:solidFill>
                            <a:srgbClr val="545454"/>
                          </a:solidFill>
                          <a:latin typeface="Arial Black" panose="020B0A04020102020204" pitchFamily="34" charset="0"/>
                        </a:rPr>
                        <a:t>84 560</a:t>
                      </a:r>
                      <a:endParaRPr lang="en-US" sz="4000" dirty="0">
                        <a:solidFill>
                          <a:srgbClr val="545454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2100" dirty="0">
                        <a:solidFill>
                          <a:srgbClr val="545454"/>
                        </a:solidFill>
                        <a:latin typeface="Nourd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9E3E9C03-25CE-5B3A-B469-16194D6FE1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0" y="178126"/>
            <a:ext cx="5898995" cy="3926279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3" name="Group 10">
            <a:extLst>
              <a:ext uri="{FF2B5EF4-FFF2-40B4-BE49-F238E27FC236}">
                <a16:creationId xmlns:a16="http://schemas.microsoft.com/office/drawing/2014/main" id="{6155160B-C365-6682-CE6F-82A7AB149A87}"/>
              </a:ext>
            </a:extLst>
          </p:cNvPr>
          <p:cNvGrpSpPr/>
          <p:nvPr/>
        </p:nvGrpSpPr>
        <p:grpSpPr>
          <a:xfrm>
            <a:off x="1730733" y="3774786"/>
            <a:ext cx="2558894" cy="2558894"/>
            <a:chOff x="7965" y="7965"/>
            <a:chExt cx="3411859" cy="3411859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585318-5FAB-FFB6-7BC2-9935B9163BC4}"/>
                </a:ext>
              </a:extLst>
            </p:cNvPr>
            <p:cNvSpPr/>
            <p:nvPr/>
          </p:nvSpPr>
          <p:spPr>
            <a:xfrm>
              <a:off x="7965" y="7965"/>
              <a:ext cx="3411859" cy="3411859"/>
            </a:xfrm>
            <a:custGeom>
              <a:avLst/>
              <a:gdLst/>
              <a:ahLst/>
              <a:cxnLst/>
              <a:rect l="l" t="t" r="r" b="b"/>
              <a:pathLst>
                <a:path w="3411859" h="3411859">
                  <a:moveTo>
                    <a:pt x="0" y="0"/>
                  </a:moveTo>
                  <a:lnTo>
                    <a:pt x="3411859" y="0"/>
                  </a:lnTo>
                  <a:lnTo>
                    <a:pt x="3411859" y="3411859"/>
                  </a:lnTo>
                  <a:lnTo>
                    <a:pt x="0" y="3411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C33053D-C0E6-B3D3-0BD9-A5EA97F6AE44}"/>
                </a:ext>
              </a:extLst>
            </p:cNvPr>
            <p:cNvSpPr/>
            <p:nvPr/>
          </p:nvSpPr>
          <p:spPr>
            <a:xfrm rot="4193612">
              <a:off x="377859" y="377859"/>
              <a:ext cx="2672072" cy="2672072"/>
            </a:xfrm>
            <a:custGeom>
              <a:avLst/>
              <a:gdLst/>
              <a:ahLst/>
              <a:cxnLst/>
              <a:rect l="l" t="t" r="r" b="b"/>
              <a:pathLst>
                <a:path w="2672072" h="2672072">
                  <a:moveTo>
                    <a:pt x="0" y="0"/>
                  </a:moveTo>
                  <a:lnTo>
                    <a:pt x="2672072" y="0"/>
                  </a:lnTo>
                  <a:lnTo>
                    <a:pt x="2672072" y="2672072"/>
                  </a:lnTo>
                  <a:lnTo>
                    <a:pt x="0" y="2672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AEF6F853-888E-78A0-6077-52709F7CE3F6}"/>
                </a:ext>
              </a:extLst>
            </p:cNvPr>
            <p:cNvSpPr txBox="1"/>
            <p:nvPr/>
          </p:nvSpPr>
          <p:spPr>
            <a:xfrm>
              <a:off x="915446" y="1107470"/>
              <a:ext cx="1444498" cy="126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350"/>
                </a:lnSpc>
                <a:spcBef>
                  <a:spcPct val="0"/>
                </a:spcBef>
              </a:pPr>
              <a:endParaRPr lang="en-US" sz="7000" u="none" dirty="0">
                <a:solidFill>
                  <a:srgbClr val="FFFFFF"/>
                </a:solidFill>
                <a:latin typeface="Nourd"/>
              </a:endParaRPr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21855A86-0086-BC20-3E0A-A68B2FE922B7}"/>
              </a:ext>
            </a:extLst>
          </p:cNvPr>
          <p:cNvGrpSpPr/>
          <p:nvPr/>
        </p:nvGrpSpPr>
        <p:grpSpPr>
          <a:xfrm>
            <a:off x="1695450" y="6009208"/>
            <a:ext cx="2558894" cy="2558894"/>
            <a:chOff x="7965" y="7965"/>
            <a:chExt cx="3411859" cy="3411859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46A64D0-31B4-E40E-48F1-91789ADB3F18}"/>
                </a:ext>
              </a:extLst>
            </p:cNvPr>
            <p:cNvSpPr/>
            <p:nvPr/>
          </p:nvSpPr>
          <p:spPr>
            <a:xfrm>
              <a:off x="7965" y="7965"/>
              <a:ext cx="3411859" cy="3411859"/>
            </a:xfrm>
            <a:custGeom>
              <a:avLst/>
              <a:gdLst/>
              <a:ahLst/>
              <a:cxnLst/>
              <a:rect l="l" t="t" r="r" b="b"/>
              <a:pathLst>
                <a:path w="3411859" h="3411859">
                  <a:moveTo>
                    <a:pt x="0" y="0"/>
                  </a:moveTo>
                  <a:lnTo>
                    <a:pt x="3411859" y="0"/>
                  </a:lnTo>
                  <a:lnTo>
                    <a:pt x="3411859" y="3411859"/>
                  </a:lnTo>
                  <a:lnTo>
                    <a:pt x="0" y="3411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B5B4E43-2E45-CF0C-7A1E-EE8B63B4463A}"/>
                </a:ext>
              </a:extLst>
            </p:cNvPr>
            <p:cNvSpPr/>
            <p:nvPr/>
          </p:nvSpPr>
          <p:spPr>
            <a:xfrm rot="4193612">
              <a:off x="377859" y="377859"/>
              <a:ext cx="2672072" cy="2672072"/>
            </a:xfrm>
            <a:custGeom>
              <a:avLst/>
              <a:gdLst/>
              <a:ahLst/>
              <a:cxnLst/>
              <a:rect l="l" t="t" r="r" b="b"/>
              <a:pathLst>
                <a:path w="2672072" h="2672072">
                  <a:moveTo>
                    <a:pt x="0" y="0"/>
                  </a:moveTo>
                  <a:lnTo>
                    <a:pt x="2672072" y="0"/>
                  </a:lnTo>
                  <a:lnTo>
                    <a:pt x="2672072" y="2672072"/>
                  </a:lnTo>
                  <a:lnTo>
                    <a:pt x="0" y="2672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5CF52C08-E9EC-30FB-88BB-DE4D60EBEAE8}"/>
                </a:ext>
              </a:extLst>
            </p:cNvPr>
            <p:cNvSpPr txBox="1"/>
            <p:nvPr/>
          </p:nvSpPr>
          <p:spPr>
            <a:xfrm>
              <a:off x="915446" y="1107470"/>
              <a:ext cx="1444498" cy="126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350"/>
                </a:lnSpc>
                <a:spcBef>
                  <a:spcPct val="0"/>
                </a:spcBef>
              </a:pPr>
              <a:endParaRPr lang="en-US" sz="7000" u="none" dirty="0">
                <a:solidFill>
                  <a:srgbClr val="FFFFFF"/>
                </a:solidFill>
                <a:latin typeface="Nourd"/>
              </a:endParaRPr>
            </a:p>
          </p:txBody>
        </p:sp>
      </p:grp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0491BB0-29CC-9528-ECBC-3B205FD05223}"/>
              </a:ext>
            </a:extLst>
          </p:cNvPr>
          <p:cNvSpPr txBox="1"/>
          <p:nvPr/>
        </p:nvSpPr>
        <p:spPr>
          <a:xfrm>
            <a:off x="4964012" y="6613273"/>
            <a:ext cx="982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Počet ošetřených pacientů od 19 let do 64,99 let 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81E78F6-B226-5316-3A51-630AB00A4199}"/>
              </a:ext>
            </a:extLst>
          </p:cNvPr>
          <p:cNvSpPr txBox="1"/>
          <p:nvPr/>
        </p:nvSpPr>
        <p:spPr>
          <a:xfrm>
            <a:off x="4983538" y="4511936"/>
            <a:ext cx="865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Počet ošetřených pacientů od 0 – 18,99 let 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E2C4A2-200E-5CAC-D1E2-C4155D6F6CEC}"/>
              </a:ext>
            </a:extLst>
          </p:cNvPr>
          <p:cNvSpPr txBox="1"/>
          <p:nvPr/>
        </p:nvSpPr>
        <p:spPr>
          <a:xfrm>
            <a:off x="16108461" y="245924"/>
            <a:ext cx="23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2023</a:t>
            </a:r>
          </a:p>
        </p:txBody>
      </p:sp>
      <p:graphicFrame>
        <p:nvGraphicFramePr>
          <p:cNvPr id="33" name="Table 9">
            <a:extLst>
              <a:ext uri="{FF2B5EF4-FFF2-40B4-BE49-F238E27FC236}">
                <a16:creationId xmlns:a16="http://schemas.microsoft.com/office/drawing/2014/main" id="{695DB41C-483A-DEBF-8465-81D2B7350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18552"/>
              </p:ext>
            </p:extLst>
          </p:nvPr>
        </p:nvGraphicFramePr>
        <p:xfrm>
          <a:off x="1288126" y="8950268"/>
          <a:ext cx="16275444" cy="1823458"/>
        </p:xfrm>
        <a:graphic>
          <a:graphicData uri="http://schemas.openxmlformats.org/drawingml/2006/table">
            <a:tbl>
              <a:tblPr/>
              <a:tblGrid>
                <a:gridCol w="5425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5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7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 dirty="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 dirty="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endParaRPr lang="en-US" sz="1100"/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225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2100" dirty="0">
                        <a:solidFill>
                          <a:srgbClr val="545454"/>
                        </a:solidFill>
                        <a:latin typeface="Nourd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cs-CZ" sz="4000" dirty="0">
                        <a:solidFill>
                          <a:srgbClr val="545454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cs-CZ" sz="4000" dirty="0">
                          <a:solidFill>
                            <a:srgbClr val="545454"/>
                          </a:solidFill>
                          <a:latin typeface="Arial Black" panose="020B0A04020102020204" pitchFamily="34" charset="0"/>
                        </a:rPr>
                        <a:t>517 826</a:t>
                      </a: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4000" dirty="0">
                        <a:solidFill>
                          <a:srgbClr val="545454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2100" dirty="0">
                        <a:solidFill>
                          <a:srgbClr val="545454"/>
                        </a:solidFill>
                        <a:latin typeface="Nourd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8BB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4" name="Group 10">
            <a:extLst>
              <a:ext uri="{FF2B5EF4-FFF2-40B4-BE49-F238E27FC236}">
                <a16:creationId xmlns:a16="http://schemas.microsoft.com/office/drawing/2014/main" id="{84CF3DF6-2905-C59A-881B-A68AC7B842A0}"/>
              </a:ext>
            </a:extLst>
          </p:cNvPr>
          <p:cNvGrpSpPr/>
          <p:nvPr/>
        </p:nvGrpSpPr>
        <p:grpSpPr>
          <a:xfrm>
            <a:off x="1662129" y="8271119"/>
            <a:ext cx="2558894" cy="2558894"/>
            <a:chOff x="7965" y="7965"/>
            <a:chExt cx="3411859" cy="3411859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8822AD0E-49C0-C0BA-3547-63E497AB7F40}"/>
                </a:ext>
              </a:extLst>
            </p:cNvPr>
            <p:cNvSpPr/>
            <p:nvPr/>
          </p:nvSpPr>
          <p:spPr>
            <a:xfrm>
              <a:off x="7965" y="7965"/>
              <a:ext cx="3411859" cy="3411859"/>
            </a:xfrm>
            <a:custGeom>
              <a:avLst/>
              <a:gdLst/>
              <a:ahLst/>
              <a:cxnLst/>
              <a:rect l="l" t="t" r="r" b="b"/>
              <a:pathLst>
                <a:path w="3411859" h="3411859">
                  <a:moveTo>
                    <a:pt x="0" y="0"/>
                  </a:moveTo>
                  <a:lnTo>
                    <a:pt x="3411859" y="0"/>
                  </a:lnTo>
                  <a:lnTo>
                    <a:pt x="3411859" y="3411859"/>
                  </a:lnTo>
                  <a:lnTo>
                    <a:pt x="0" y="3411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5F68E46E-1475-AB6C-E71A-B9CFAFF0596B}"/>
                </a:ext>
              </a:extLst>
            </p:cNvPr>
            <p:cNvSpPr/>
            <p:nvPr/>
          </p:nvSpPr>
          <p:spPr>
            <a:xfrm rot="4193612">
              <a:off x="377859" y="377859"/>
              <a:ext cx="2672072" cy="2672072"/>
            </a:xfrm>
            <a:custGeom>
              <a:avLst/>
              <a:gdLst/>
              <a:ahLst/>
              <a:cxnLst/>
              <a:rect l="l" t="t" r="r" b="b"/>
              <a:pathLst>
                <a:path w="2672072" h="2672072">
                  <a:moveTo>
                    <a:pt x="0" y="0"/>
                  </a:moveTo>
                  <a:lnTo>
                    <a:pt x="2672072" y="0"/>
                  </a:lnTo>
                  <a:lnTo>
                    <a:pt x="2672072" y="2672072"/>
                  </a:lnTo>
                  <a:lnTo>
                    <a:pt x="0" y="2672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TextBox 13">
              <a:extLst>
                <a:ext uri="{FF2B5EF4-FFF2-40B4-BE49-F238E27FC236}">
                  <a16:creationId xmlns:a16="http://schemas.microsoft.com/office/drawing/2014/main" id="{54FAEA39-2612-4C69-7E3C-907C5A33B1D7}"/>
                </a:ext>
              </a:extLst>
            </p:cNvPr>
            <p:cNvSpPr txBox="1"/>
            <p:nvPr/>
          </p:nvSpPr>
          <p:spPr>
            <a:xfrm>
              <a:off x="915446" y="1107470"/>
              <a:ext cx="1444498" cy="126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350"/>
                </a:lnSpc>
                <a:spcBef>
                  <a:spcPct val="0"/>
                </a:spcBef>
              </a:pPr>
              <a:endParaRPr lang="en-US" sz="7000" u="none" dirty="0">
                <a:solidFill>
                  <a:srgbClr val="FFFFFF"/>
                </a:solidFill>
                <a:latin typeface="Nourd"/>
              </a:endParaRPr>
            </a:p>
          </p:txBody>
        </p:sp>
      </p:grp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3415CBE7-8CE5-419D-7F04-25589EFF4C04}"/>
              </a:ext>
            </a:extLst>
          </p:cNvPr>
          <p:cNvSpPr txBox="1"/>
          <p:nvPr/>
        </p:nvSpPr>
        <p:spPr>
          <a:xfrm>
            <a:off x="4979253" y="8898007"/>
            <a:ext cx="982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Počet ošetřených pacientů nad 65 let  </a:t>
            </a: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B80E6C2F-F244-C68D-EF46-3C1D6DFAE7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25" y="4343330"/>
            <a:ext cx="963765" cy="1288630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4C91CEC0-A8A4-D691-ACA6-A9D60C0078B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83" y="6661775"/>
            <a:ext cx="832465" cy="130190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431B677E-5A20-74A4-BC78-CF8B008AB29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01" y="8872971"/>
            <a:ext cx="954791" cy="13936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E4774-CE9A-0C93-3C43-CCBB39DBD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62059B7-36E4-F734-65CF-674367DFEC17}"/>
              </a:ext>
            </a:extLst>
          </p:cNvPr>
          <p:cNvSpPr/>
          <p:nvPr/>
        </p:nvSpPr>
        <p:spPr>
          <a:xfrm rot="3621293">
            <a:off x="-1803283" y="7733670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B92F19D-B9A1-48E8-F9FF-01EC651F1160}"/>
              </a:ext>
            </a:extLst>
          </p:cNvPr>
          <p:cNvSpPr/>
          <p:nvPr/>
        </p:nvSpPr>
        <p:spPr>
          <a:xfrm rot="4960805">
            <a:off x="-7793535" y="3158689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1449B54-FE36-EBA7-DBCA-834B2D74FB40}"/>
              </a:ext>
            </a:extLst>
          </p:cNvPr>
          <p:cNvSpPr/>
          <p:nvPr/>
        </p:nvSpPr>
        <p:spPr>
          <a:xfrm>
            <a:off x="15017010" y="-4256184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D637FBA-1CA4-9BAA-7319-414B35DEFB11}"/>
              </a:ext>
            </a:extLst>
          </p:cNvPr>
          <p:cNvSpPr txBox="1"/>
          <p:nvPr/>
        </p:nvSpPr>
        <p:spPr>
          <a:xfrm>
            <a:off x="16592659" y="247494"/>
            <a:ext cx="2346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2013 2023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3B2DFBA-E7D1-A330-0E85-4257F82F5D7F}"/>
              </a:ext>
            </a:extLst>
          </p:cNvPr>
          <p:cNvSpPr txBox="1"/>
          <p:nvPr/>
        </p:nvSpPr>
        <p:spPr>
          <a:xfrm>
            <a:off x="-2438400" y="432160"/>
            <a:ext cx="15713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8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Ošetření pacienti s AIM, pacienti s CMP  </a:t>
            </a:r>
            <a:endParaRPr lang="cs-CZ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35949D4-A4CD-8122-316F-1B3C47295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226805"/>
              </p:ext>
            </p:extLst>
          </p:nvPr>
        </p:nvGraphicFramePr>
        <p:xfrm>
          <a:off x="632640" y="1328687"/>
          <a:ext cx="8130359" cy="852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85D23FBA-06ED-84B9-A6E1-C1A0ECEF6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382080"/>
              </p:ext>
            </p:extLst>
          </p:nvPr>
        </p:nvGraphicFramePr>
        <p:xfrm>
          <a:off x="9143999" y="1328688"/>
          <a:ext cx="7666721" cy="858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C49E43A6-A424-E7EA-0E8B-A6ED6B5F04A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4200" y="2628900"/>
            <a:ext cx="1540050" cy="152592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52613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23CEED-5674-8942-B15D-6AF7C03E8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C1E3F1-1371-86B4-8D9D-ED2878FB1AC4}"/>
              </a:ext>
            </a:extLst>
          </p:cNvPr>
          <p:cNvSpPr/>
          <p:nvPr/>
        </p:nvSpPr>
        <p:spPr>
          <a:xfrm rot="3621293">
            <a:off x="-1803283" y="7733670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36550B4-4B7F-10FA-665F-8D1253E5A160}"/>
              </a:ext>
            </a:extLst>
          </p:cNvPr>
          <p:cNvSpPr/>
          <p:nvPr/>
        </p:nvSpPr>
        <p:spPr>
          <a:xfrm rot="4960805">
            <a:off x="-7641136" y="3082489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8DB0F25-F4AD-80B8-A418-6C3C1EDCDC67}"/>
              </a:ext>
            </a:extLst>
          </p:cNvPr>
          <p:cNvSpPr/>
          <p:nvPr/>
        </p:nvSpPr>
        <p:spPr>
          <a:xfrm>
            <a:off x="15017010" y="-4256184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2D1C95D-4278-EAA7-3BC0-8B0B05171918}"/>
              </a:ext>
            </a:extLst>
          </p:cNvPr>
          <p:cNvSpPr txBox="1"/>
          <p:nvPr/>
        </p:nvSpPr>
        <p:spPr>
          <a:xfrm>
            <a:off x="16592659" y="247494"/>
            <a:ext cx="23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2023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88408D5-F8D5-B608-2A23-29114A5F6FD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01" y="1454578"/>
            <a:ext cx="3170463" cy="3170463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A75228A-8F7D-76C0-FD50-3286BB13B2E7}"/>
              </a:ext>
            </a:extLst>
          </p:cNvPr>
          <p:cNvSpPr txBox="1"/>
          <p:nvPr/>
        </p:nvSpPr>
        <p:spPr>
          <a:xfrm>
            <a:off x="-4550366" y="672129"/>
            <a:ext cx="15636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>
                <a:solidFill>
                  <a:schemeClr val="tx1"/>
                </a:solidFill>
                <a:latin typeface="Arial Black" panose="020B0A04020102020204" pitchFamily="34" charset="0"/>
              </a:rPr>
              <a:t>Počet zahájených KPR 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D5737A43-D980-C320-EE84-E23FE2552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083175"/>
              </p:ext>
            </p:extLst>
          </p:nvPr>
        </p:nvGraphicFramePr>
        <p:xfrm>
          <a:off x="2894374" y="1668638"/>
          <a:ext cx="15165026" cy="819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8677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44BF76-19E1-2D43-F190-2652EEEEB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160B21F-8B6B-3EC5-B98C-15EA112738D2}"/>
              </a:ext>
            </a:extLst>
          </p:cNvPr>
          <p:cNvSpPr/>
          <p:nvPr/>
        </p:nvSpPr>
        <p:spPr>
          <a:xfrm rot="3621293">
            <a:off x="-1803283" y="7733670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78EEAEB-42A5-A23D-343C-27CADE33D8F4}"/>
              </a:ext>
            </a:extLst>
          </p:cNvPr>
          <p:cNvSpPr/>
          <p:nvPr/>
        </p:nvSpPr>
        <p:spPr>
          <a:xfrm rot="4960805">
            <a:off x="-7641136" y="3082489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1658E7A-E68C-DD20-2D97-A8ED2DE84D71}"/>
              </a:ext>
            </a:extLst>
          </p:cNvPr>
          <p:cNvSpPr/>
          <p:nvPr/>
        </p:nvSpPr>
        <p:spPr>
          <a:xfrm>
            <a:off x="15017010" y="-4256184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8F9C12AC-C46D-1EC0-8F17-724F868AA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43028"/>
            <a:ext cx="1938599" cy="19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aktické cvičení složek IZS – Holečkov 2023">
            <a:extLst>
              <a:ext uri="{FF2B5EF4-FFF2-40B4-BE49-F238E27FC236}">
                <a16:creationId xmlns:a16="http://schemas.microsoft.com/office/drawing/2014/main" id="{31985AC0-4552-3554-96B5-B8E66ED8A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6079" y="723410"/>
            <a:ext cx="5804104" cy="4353079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4FA1C14-0AAE-588C-5064-E1C53185B4AA}"/>
              </a:ext>
            </a:extLst>
          </p:cNvPr>
          <p:cNvSpPr txBox="1"/>
          <p:nvPr/>
        </p:nvSpPr>
        <p:spPr>
          <a:xfrm>
            <a:off x="381000" y="601437"/>
            <a:ext cx="15634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Výjezdy k dopravním nehodám včetně zásahů LZS</a:t>
            </a: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6221B9DD-E0FB-ABB3-CD17-FC3980CE7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307231"/>
              </p:ext>
            </p:extLst>
          </p:nvPr>
        </p:nvGraphicFramePr>
        <p:xfrm>
          <a:off x="1760280" y="1919417"/>
          <a:ext cx="14622720" cy="753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38E3DC-A88E-C5C5-5409-4F2C780258AC}"/>
              </a:ext>
            </a:extLst>
          </p:cNvPr>
          <p:cNvSpPr txBox="1"/>
          <p:nvPr/>
        </p:nvSpPr>
        <p:spPr>
          <a:xfrm>
            <a:off x="16592659" y="247494"/>
            <a:ext cx="23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2023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E31A29C-9674-6223-3C14-FA9B4211CDB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384" y="4996040"/>
            <a:ext cx="2105025" cy="17145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6EEADFB-C00C-39E5-1E4F-F78018BE6E6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7416" y="4644640"/>
            <a:ext cx="2105025" cy="17145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25703B1-77F5-6351-C877-3561DAE3043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247" y="5598089"/>
            <a:ext cx="2105025" cy="164890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43CBBBC7-7CDE-AFC0-A94C-C106D4AE65F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3724" y="1858660"/>
            <a:ext cx="2105025" cy="17145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EA35D61-F4A5-B6AB-D312-95002F4A39F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7536" y="3681627"/>
            <a:ext cx="2105025" cy="17145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F99BAA1-474C-F065-44FB-F5010517DFB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6237" y="3222613"/>
            <a:ext cx="2105025" cy="17145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4DD83702-D3E9-DD7C-B899-1072887802F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6723" y="4171163"/>
            <a:ext cx="2105025" cy="171450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E1C66DDC-3467-7012-66E9-0B708AACB9D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2586" y="5997414"/>
            <a:ext cx="2105025" cy="17145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13866283-E010-A8DF-DD17-4C352EC0DB7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79874" y="6451293"/>
            <a:ext cx="2105025" cy="17145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94865F2-23E5-14FE-68E8-0749E2A1595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30011" y="6911583"/>
            <a:ext cx="21050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3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7728" y="117105"/>
            <a:ext cx="5947703" cy="10169895"/>
            <a:chOff x="0" y="-47625"/>
            <a:chExt cx="1505185" cy="2587625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505185" cy="2540000"/>
            </a:xfrm>
            <a:custGeom>
              <a:avLst/>
              <a:gdLst/>
              <a:ahLst/>
              <a:cxnLst/>
              <a:rect l="l" t="t" r="r" b="b"/>
              <a:pathLst>
                <a:path w="1505185" h="2540000">
                  <a:moveTo>
                    <a:pt x="0" y="0"/>
                  </a:moveTo>
                  <a:lnTo>
                    <a:pt x="1505185" y="0"/>
                  </a:lnTo>
                  <a:lnTo>
                    <a:pt x="1505185" y="2540000"/>
                  </a:lnTo>
                  <a:lnTo>
                    <a:pt x="0" y="25400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05185" cy="25876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288669" y="-73581"/>
            <a:ext cx="6395250" cy="10360581"/>
            <a:chOff x="-73889" y="-47625"/>
            <a:chExt cx="1579074" cy="2587625"/>
          </a:xfrm>
        </p:grpSpPr>
        <p:sp>
          <p:nvSpPr>
            <p:cNvPr id="6" name="Freeform 6"/>
            <p:cNvSpPr/>
            <p:nvPr/>
          </p:nvSpPr>
          <p:spPr>
            <a:xfrm>
              <a:off x="-73889" y="0"/>
              <a:ext cx="1505185" cy="2540000"/>
            </a:xfrm>
            <a:custGeom>
              <a:avLst/>
              <a:gdLst/>
              <a:ahLst/>
              <a:cxnLst/>
              <a:rect l="l" t="t" r="r" b="b"/>
              <a:pathLst>
                <a:path w="1505185" h="2540000">
                  <a:moveTo>
                    <a:pt x="0" y="0"/>
                  </a:moveTo>
                  <a:lnTo>
                    <a:pt x="1505185" y="0"/>
                  </a:lnTo>
                  <a:lnTo>
                    <a:pt x="1505185" y="2540000"/>
                  </a:lnTo>
                  <a:lnTo>
                    <a:pt x="0" y="2540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505185" cy="2587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2" name="AutoShape 2">
            <a:extLst>
              <a:ext uri="{FF2B5EF4-FFF2-40B4-BE49-F238E27FC236}">
                <a16:creationId xmlns:a16="http://schemas.microsoft.com/office/drawing/2014/main" id="{C1F3A037-DF45-6454-B242-3899AFD877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2933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4FFC948C-0E49-AEA8-1910-8C20A2CE97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66" y="1973866"/>
            <a:ext cx="4219849" cy="4219849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74167DC3-7D31-9321-4630-9483B8409882}"/>
              </a:ext>
            </a:extLst>
          </p:cNvPr>
          <p:cNvSpPr txBox="1"/>
          <p:nvPr/>
        </p:nvSpPr>
        <p:spPr>
          <a:xfrm>
            <a:off x="-1295400" y="336917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Počet tísňových volání na linku 155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C6EE867-E91C-FAAD-4CAC-F20FB7C365DF}"/>
              </a:ext>
            </a:extLst>
          </p:cNvPr>
          <p:cNvSpPr txBox="1"/>
          <p:nvPr/>
        </p:nvSpPr>
        <p:spPr>
          <a:xfrm>
            <a:off x="1219200" y="5830632"/>
            <a:ext cx="4219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1 725 915</a:t>
            </a:r>
          </a:p>
          <a:p>
            <a:pPr algn="ct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přijatých tísňových volání celkem </a:t>
            </a:r>
          </a:p>
          <a:p>
            <a:pPr algn="ctr"/>
            <a:r>
              <a:rPr lang="cs-C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 roce 2023</a:t>
            </a:r>
          </a:p>
          <a:p>
            <a:pPr algn="ctr"/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8" name="Graf 27">
            <a:extLst>
              <a:ext uri="{FF2B5EF4-FFF2-40B4-BE49-F238E27FC236}">
                <a16:creationId xmlns:a16="http://schemas.microsoft.com/office/drawing/2014/main" id="{F760CCB1-D592-A1E4-F627-3E62A8D38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558512"/>
              </p:ext>
            </p:extLst>
          </p:nvPr>
        </p:nvGraphicFramePr>
        <p:xfrm>
          <a:off x="5204720" y="1153222"/>
          <a:ext cx="7083949" cy="610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" name="Obrázek 29">
            <a:extLst>
              <a:ext uri="{FF2B5EF4-FFF2-40B4-BE49-F238E27FC236}">
                <a16:creationId xmlns:a16="http://schemas.microsoft.com/office/drawing/2014/main" id="{045D6D82-8A60-863D-815D-635B2D1917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137" y="4847951"/>
            <a:ext cx="1587500" cy="558800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2908B6AC-9B47-C147-A7EA-620D651C09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137" y="914400"/>
            <a:ext cx="1502177" cy="632090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BD114C41-2ED3-7CAF-8C88-35B6D935F631}"/>
              </a:ext>
            </a:extLst>
          </p:cNvPr>
          <p:cNvSpPr txBox="1"/>
          <p:nvPr/>
        </p:nvSpPr>
        <p:spPr>
          <a:xfrm>
            <a:off x="12971696" y="1546490"/>
            <a:ext cx="48085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</a:t>
            </a:r>
          </a:p>
          <a:p>
            <a:pPr algn="ctr"/>
            <a:endParaRPr lang="cs-CZ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209 941</a:t>
            </a:r>
            <a:r>
              <a:rPr lang="cs-CZ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</a:p>
          <a:p>
            <a:pPr algn="ctr"/>
            <a:r>
              <a:rPr lang="cs-C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předaných tísňových volání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C8B5B2B3-29BF-4028-E9EB-8C40B14D1D70}"/>
              </a:ext>
            </a:extLst>
          </p:cNvPr>
          <p:cNvSpPr txBox="1"/>
          <p:nvPr/>
        </p:nvSpPr>
        <p:spPr>
          <a:xfrm>
            <a:off x="13402518" y="6193715"/>
            <a:ext cx="3866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1 515 974</a:t>
            </a:r>
          </a:p>
          <a:p>
            <a:pPr algn="ctr"/>
            <a:r>
              <a:rPr lang="cs-C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přímo přijatých tísňových volání </a:t>
            </a:r>
          </a:p>
        </p:txBody>
      </p:sp>
      <p:graphicFrame>
        <p:nvGraphicFramePr>
          <p:cNvPr id="39" name="Tabulka 38">
            <a:extLst>
              <a:ext uri="{FF2B5EF4-FFF2-40B4-BE49-F238E27FC236}">
                <a16:creationId xmlns:a16="http://schemas.microsoft.com/office/drawing/2014/main" id="{6C8FA16D-9F8F-7B51-32AC-F16B7E82A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981200"/>
              </p:ext>
            </p:extLst>
          </p:nvPr>
        </p:nvGraphicFramePr>
        <p:xfrm>
          <a:off x="472376" y="8783799"/>
          <a:ext cx="11816293" cy="1265544"/>
        </p:xfrm>
        <a:graphic>
          <a:graphicData uri="http://schemas.openxmlformats.org/drawingml/2006/table">
            <a:tbl>
              <a:tblPr/>
              <a:tblGrid>
                <a:gridCol w="4703824">
                  <a:extLst>
                    <a:ext uri="{9D8B030D-6E8A-4147-A177-3AD203B41FA5}">
                      <a16:colId xmlns:a16="http://schemas.microsoft.com/office/drawing/2014/main" val="2173883342"/>
                    </a:ext>
                  </a:extLst>
                </a:gridCol>
                <a:gridCol w="1031540">
                  <a:extLst>
                    <a:ext uri="{9D8B030D-6E8A-4147-A177-3AD203B41FA5}">
                      <a16:colId xmlns:a16="http://schemas.microsoft.com/office/drawing/2014/main" val="1139830927"/>
                    </a:ext>
                  </a:extLst>
                </a:gridCol>
                <a:gridCol w="1134694">
                  <a:extLst>
                    <a:ext uri="{9D8B030D-6E8A-4147-A177-3AD203B41FA5}">
                      <a16:colId xmlns:a16="http://schemas.microsoft.com/office/drawing/2014/main" val="3341877273"/>
                    </a:ext>
                  </a:extLst>
                </a:gridCol>
                <a:gridCol w="969648">
                  <a:extLst>
                    <a:ext uri="{9D8B030D-6E8A-4147-A177-3AD203B41FA5}">
                      <a16:colId xmlns:a16="http://schemas.microsoft.com/office/drawing/2014/main" val="1465688104"/>
                    </a:ext>
                  </a:extLst>
                </a:gridCol>
                <a:gridCol w="1098591">
                  <a:extLst>
                    <a:ext uri="{9D8B030D-6E8A-4147-A177-3AD203B41FA5}">
                      <a16:colId xmlns:a16="http://schemas.microsoft.com/office/drawing/2014/main" val="1650490487"/>
                    </a:ext>
                  </a:extLst>
                </a:gridCol>
                <a:gridCol w="959332">
                  <a:extLst>
                    <a:ext uri="{9D8B030D-6E8A-4147-A177-3AD203B41FA5}">
                      <a16:colId xmlns:a16="http://schemas.microsoft.com/office/drawing/2014/main" val="434359747"/>
                    </a:ext>
                  </a:extLst>
                </a:gridCol>
                <a:gridCol w="959332">
                  <a:extLst>
                    <a:ext uri="{9D8B030D-6E8A-4147-A177-3AD203B41FA5}">
                      <a16:colId xmlns:a16="http://schemas.microsoft.com/office/drawing/2014/main" val="1896791736"/>
                    </a:ext>
                  </a:extLst>
                </a:gridCol>
                <a:gridCol w="959332">
                  <a:extLst>
                    <a:ext uri="{9D8B030D-6E8A-4147-A177-3AD203B41FA5}">
                      <a16:colId xmlns:a16="http://schemas.microsoft.com/office/drawing/2014/main" val="568109948"/>
                    </a:ext>
                  </a:extLst>
                </a:gridCol>
              </a:tblGrid>
              <a:tr h="3163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Meziroční srovnání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323311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Počet příchozích tísňových volání celkem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1 951 113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1 725 915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258602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přímo na 155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1 713 671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1 515 974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035305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předáno ze 112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237 442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209 941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291358"/>
                  </a:ext>
                </a:extLst>
              </a:tr>
            </a:tbl>
          </a:graphicData>
        </a:graphic>
      </p:graphicFrame>
      <p:graphicFrame>
        <p:nvGraphicFramePr>
          <p:cNvPr id="40" name="Tabulka 39">
            <a:extLst>
              <a:ext uri="{FF2B5EF4-FFF2-40B4-BE49-F238E27FC236}">
                <a16:creationId xmlns:a16="http://schemas.microsoft.com/office/drawing/2014/main" id="{2F1D14D9-9F4B-3F17-2F5E-24A8A43F06DB}"/>
              </a:ext>
            </a:extLst>
          </p:cNvPr>
          <p:cNvGraphicFramePr>
            <a:graphicFrameLocks noGrp="1"/>
          </p:cNvGraphicFramePr>
          <p:nvPr/>
        </p:nvGraphicFramePr>
        <p:xfrm>
          <a:off x="12632788" y="748401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5283414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8678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049000" y="82155"/>
            <a:ext cx="7756722" cy="10204845"/>
          </a:xfrm>
          <a:custGeom>
            <a:avLst/>
            <a:gdLst/>
            <a:ahLst/>
            <a:cxnLst/>
            <a:rect l="l" t="t" r="r" b="b"/>
            <a:pathLst>
              <a:path w="10731554" h="10731554">
                <a:moveTo>
                  <a:pt x="10731554" y="0"/>
                </a:moveTo>
                <a:lnTo>
                  <a:pt x="0" y="0"/>
                </a:lnTo>
                <a:lnTo>
                  <a:pt x="0" y="10731554"/>
                </a:lnTo>
                <a:lnTo>
                  <a:pt x="10731554" y="10731554"/>
                </a:lnTo>
                <a:lnTo>
                  <a:pt x="1073155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AutoShape 19"/>
          <p:cNvSpPr/>
          <p:nvPr/>
        </p:nvSpPr>
        <p:spPr>
          <a:xfrm rot="5400000">
            <a:off x="7497643" y="5228218"/>
            <a:ext cx="10244979" cy="0"/>
          </a:xfrm>
          <a:prstGeom prst="line">
            <a:avLst/>
          </a:prstGeom>
          <a:ln w="38100" cap="flat">
            <a:solidFill>
              <a:srgbClr val="DCFAF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21" name="Group 21"/>
          <p:cNvGrpSpPr/>
          <p:nvPr/>
        </p:nvGrpSpPr>
        <p:grpSpPr>
          <a:xfrm>
            <a:off x="12076159" y="5852659"/>
            <a:ext cx="1103999" cy="110399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007215" y="1031001"/>
            <a:ext cx="1103999" cy="1103999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3"/>
                </a:lnSpc>
              </a:pPr>
              <a:endParaRPr/>
            </a:p>
          </p:txBody>
        </p:sp>
      </p:grpSp>
      <p:grpSp>
        <p:nvGrpSpPr>
          <p:cNvPr id="41" name="Group 31">
            <a:extLst>
              <a:ext uri="{FF2B5EF4-FFF2-40B4-BE49-F238E27FC236}">
                <a16:creationId xmlns:a16="http://schemas.microsoft.com/office/drawing/2014/main" id="{E651BC9C-E41C-6C22-C635-1298F3800CB7}"/>
              </a:ext>
            </a:extLst>
          </p:cNvPr>
          <p:cNvGrpSpPr/>
          <p:nvPr/>
        </p:nvGrpSpPr>
        <p:grpSpPr>
          <a:xfrm>
            <a:off x="12027340" y="3507077"/>
            <a:ext cx="1103999" cy="1103999"/>
            <a:chOff x="0" y="0"/>
            <a:chExt cx="812800" cy="812800"/>
          </a:xfrm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40428E3-B1AE-1770-EDEE-04217EF2BF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TextBox 33">
              <a:extLst>
                <a:ext uri="{FF2B5EF4-FFF2-40B4-BE49-F238E27FC236}">
                  <a16:creationId xmlns:a16="http://schemas.microsoft.com/office/drawing/2014/main" id="{7C3F68A6-75EA-0BD7-5146-26CA385615A0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3"/>
                </a:lnSpc>
              </a:pPr>
              <a:endParaRPr/>
            </a:p>
          </p:txBody>
        </p:sp>
      </p:grpSp>
      <p:grpSp>
        <p:nvGrpSpPr>
          <p:cNvPr id="44" name="Group 21">
            <a:extLst>
              <a:ext uri="{FF2B5EF4-FFF2-40B4-BE49-F238E27FC236}">
                <a16:creationId xmlns:a16="http://schemas.microsoft.com/office/drawing/2014/main" id="{A5012D35-FEE9-7090-3304-5DEB36317D85}"/>
              </a:ext>
            </a:extLst>
          </p:cNvPr>
          <p:cNvGrpSpPr/>
          <p:nvPr/>
        </p:nvGrpSpPr>
        <p:grpSpPr>
          <a:xfrm>
            <a:off x="12068132" y="8366705"/>
            <a:ext cx="1103999" cy="1103999"/>
            <a:chOff x="0" y="0"/>
            <a:chExt cx="812800" cy="812800"/>
          </a:xfrm>
        </p:grpSpPr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E1348072-676B-E17E-41B1-455767B393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9CBFF905-D7A4-EAEE-952D-0D2A6D20647C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8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CD7D6C2-3FEB-059C-53E8-639FFCF14F68}"/>
              </a:ext>
            </a:extLst>
          </p:cNvPr>
          <p:cNvSpPr txBox="1"/>
          <p:nvPr/>
        </p:nvSpPr>
        <p:spPr>
          <a:xfrm>
            <a:off x="65348" y="424956"/>
            <a:ext cx="105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Počet řešených událostí ZZS dle stupně naléhavosti 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6E464E3C-B901-CA8B-639B-276637430D3E}"/>
              </a:ext>
            </a:extLst>
          </p:cNvPr>
          <p:cNvSpPr txBox="1"/>
          <p:nvPr/>
        </p:nvSpPr>
        <p:spPr>
          <a:xfrm>
            <a:off x="16687800" y="105728"/>
            <a:ext cx="234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358A5DB2-E041-EDAC-910F-6E5C452C8A85}"/>
              </a:ext>
            </a:extLst>
          </p:cNvPr>
          <p:cNvSpPr txBox="1"/>
          <p:nvPr/>
        </p:nvSpPr>
        <p:spPr>
          <a:xfrm>
            <a:off x="12072821" y="1380200"/>
            <a:ext cx="105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stupeň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02FA37CF-9D24-7801-AC27-DE09B67C7D5C}"/>
              </a:ext>
            </a:extLst>
          </p:cNvPr>
          <p:cNvSpPr txBox="1"/>
          <p:nvPr/>
        </p:nvSpPr>
        <p:spPr>
          <a:xfrm>
            <a:off x="12092262" y="3828148"/>
            <a:ext cx="105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stupeň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A0EAA684-EBDA-C0B4-2D67-371CA41D34BB}"/>
              </a:ext>
            </a:extLst>
          </p:cNvPr>
          <p:cNvSpPr txBox="1"/>
          <p:nvPr/>
        </p:nvSpPr>
        <p:spPr>
          <a:xfrm>
            <a:off x="12076159" y="6219992"/>
            <a:ext cx="111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stupeň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06FF8279-E6C7-9BC1-3C76-A2ECED83FD64}"/>
              </a:ext>
            </a:extLst>
          </p:cNvPr>
          <p:cNvSpPr txBox="1"/>
          <p:nvPr/>
        </p:nvSpPr>
        <p:spPr>
          <a:xfrm>
            <a:off x="12103920" y="8721101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stupeň</a:t>
            </a:r>
          </a:p>
        </p:txBody>
      </p:sp>
      <p:pic>
        <p:nvPicPr>
          <p:cNvPr id="54" name="Obrázek 53">
            <a:extLst>
              <a:ext uri="{FF2B5EF4-FFF2-40B4-BE49-F238E27FC236}">
                <a16:creationId xmlns:a16="http://schemas.microsoft.com/office/drawing/2014/main" id="{8E4AA5E6-F7BD-F61A-1B2D-FFB252B0B4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55" y="2031500"/>
            <a:ext cx="2734519" cy="2734519"/>
          </a:xfrm>
          <a:prstGeom prst="rect">
            <a:avLst/>
          </a:prstGeom>
        </p:spPr>
      </p:pic>
      <p:sp>
        <p:nvSpPr>
          <p:cNvPr id="55" name="TextovéPole 54">
            <a:extLst>
              <a:ext uri="{FF2B5EF4-FFF2-40B4-BE49-F238E27FC236}">
                <a16:creationId xmlns:a16="http://schemas.microsoft.com/office/drawing/2014/main" id="{48C54BA2-D8F5-FA61-7C7A-4D180BE035E6}"/>
              </a:ext>
            </a:extLst>
          </p:cNvPr>
          <p:cNvSpPr txBox="1"/>
          <p:nvPr/>
        </p:nvSpPr>
        <p:spPr>
          <a:xfrm>
            <a:off x="409491" y="4944051"/>
            <a:ext cx="4219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1 022 048</a:t>
            </a:r>
          </a:p>
          <a:p>
            <a:pPr algn="ct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celkem řešených událostí</a:t>
            </a:r>
          </a:p>
          <a:p>
            <a:pPr algn="ctr"/>
            <a:r>
              <a:rPr lang="cs-CZ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 roce 2023</a:t>
            </a:r>
          </a:p>
          <a:p>
            <a:pPr algn="ctr"/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6" name="Graf 55">
            <a:extLst>
              <a:ext uri="{FF2B5EF4-FFF2-40B4-BE49-F238E27FC236}">
                <a16:creationId xmlns:a16="http://schemas.microsoft.com/office/drawing/2014/main" id="{1FAF0C10-14DB-9739-4D2B-852FF739E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277064"/>
              </p:ext>
            </p:extLst>
          </p:nvPr>
        </p:nvGraphicFramePr>
        <p:xfrm>
          <a:off x="4881281" y="1193470"/>
          <a:ext cx="6323533" cy="693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7" name="Tabulka 56">
            <a:extLst>
              <a:ext uri="{FF2B5EF4-FFF2-40B4-BE49-F238E27FC236}">
                <a16:creationId xmlns:a16="http://schemas.microsoft.com/office/drawing/2014/main" id="{2667B870-2051-0EE8-EA25-EB544A419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81704"/>
              </p:ext>
            </p:extLst>
          </p:nvPr>
        </p:nvGraphicFramePr>
        <p:xfrm>
          <a:off x="313848" y="8369694"/>
          <a:ext cx="10935617" cy="1840931"/>
        </p:xfrm>
        <a:graphic>
          <a:graphicData uri="http://schemas.openxmlformats.org/drawingml/2006/table">
            <a:tbl>
              <a:tblPr/>
              <a:tblGrid>
                <a:gridCol w="4353244">
                  <a:extLst>
                    <a:ext uri="{9D8B030D-6E8A-4147-A177-3AD203B41FA5}">
                      <a16:colId xmlns:a16="http://schemas.microsoft.com/office/drawing/2014/main" val="4175805792"/>
                    </a:ext>
                  </a:extLst>
                </a:gridCol>
                <a:gridCol w="954659">
                  <a:extLst>
                    <a:ext uri="{9D8B030D-6E8A-4147-A177-3AD203B41FA5}">
                      <a16:colId xmlns:a16="http://schemas.microsoft.com/office/drawing/2014/main" val="1064826640"/>
                    </a:ext>
                  </a:extLst>
                </a:gridCol>
                <a:gridCol w="1050124">
                  <a:extLst>
                    <a:ext uri="{9D8B030D-6E8A-4147-A177-3AD203B41FA5}">
                      <a16:colId xmlns:a16="http://schemas.microsoft.com/office/drawing/2014/main" val="1447324483"/>
                    </a:ext>
                  </a:extLst>
                </a:gridCol>
                <a:gridCol w="897380">
                  <a:extLst>
                    <a:ext uri="{9D8B030D-6E8A-4147-A177-3AD203B41FA5}">
                      <a16:colId xmlns:a16="http://schemas.microsoft.com/office/drawing/2014/main" val="3662900332"/>
                    </a:ext>
                  </a:extLst>
                </a:gridCol>
                <a:gridCol w="1016711">
                  <a:extLst>
                    <a:ext uri="{9D8B030D-6E8A-4147-A177-3AD203B41FA5}">
                      <a16:colId xmlns:a16="http://schemas.microsoft.com/office/drawing/2014/main" val="565686355"/>
                    </a:ext>
                  </a:extLst>
                </a:gridCol>
                <a:gridCol w="887833">
                  <a:extLst>
                    <a:ext uri="{9D8B030D-6E8A-4147-A177-3AD203B41FA5}">
                      <a16:colId xmlns:a16="http://schemas.microsoft.com/office/drawing/2014/main" val="5842589"/>
                    </a:ext>
                  </a:extLst>
                </a:gridCol>
                <a:gridCol w="887833">
                  <a:extLst>
                    <a:ext uri="{9D8B030D-6E8A-4147-A177-3AD203B41FA5}">
                      <a16:colId xmlns:a16="http://schemas.microsoft.com/office/drawing/2014/main" val="63821273"/>
                    </a:ext>
                  </a:extLst>
                </a:gridCol>
                <a:gridCol w="887833">
                  <a:extLst>
                    <a:ext uri="{9D8B030D-6E8A-4147-A177-3AD203B41FA5}">
                      <a16:colId xmlns:a16="http://schemas.microsoft.com/office/drawing/2014/main" val="4035644442"/>
                    </a:ext>
                  </a:extLst>
                </a:gridCol>
              </a:tblGrid>
              <a:tr h="2317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Meziroční srovnání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49325"/>
                  </a:ext>
                </a:extLst>
              </a:tr>
              <a:tr h="24773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ZZS ČR - celkový počet řešených událostí celkem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1 090 853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1 022 048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075083"/>
                  </a:ext>
                </a:extLst>
              </a:tr>
              <a:tr h="247738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stupeň naléhavosti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48 372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37 556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723"/>
                  </a:ext>
                </a:extLst>
              </a:tr>
              <a:tr h="247738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stupeň naléhavosti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283 428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264 023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876473"/>
                  </a:ext>
                </a:extLst>
              </a:tr>
              <a:tr h="247738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 stupeň naléhavosti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713 766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682 691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-4,4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489305"/>
                  </a:ext>
                </a:extLst>
              </a:tr>
              <a:tr h="247738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IV. stupeň naléhavosti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45 287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37 778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↘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26420"/>
                  </a:ext>
                </a:extLst>
              </a:tr>
            </a:tbl>
          </a:graphicData>
        </a:graphic>
      </p:graphicFrame>
      <p:sp>
        <p:nvSpPr>
          <p:cNvPr id="58" name="TextovéPole 57">
            <a:extLst>
              <a:ext uri="{FF2B5EF4-FFF2-40B4-BE49-F238E27FC236}">
                <a16:creationId xmlns:a16="http://schemas.microsoft.com/office/drawing/2014/main" id="{708E615B-FC19-9F84-0539-AD356F7CD2C9}"/>
              </a:ext>
            </a:extLst>
          </p:cNvPr>
          <p:cNvSpPr txBox="1"/>
          <p:nvPr/>
        </p:nvSpPr>
        <p:spPr>
          <a:xfrm>
            <a:off x="13202122" y="1335359"/>
            <a:ext cx="440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naléhavosti  37 556 událostí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D4F47CD5-7E44-BDCC-E9DA-E23628657031}"/>
              </a:ext>
            </a:extLst>
          </p:cNvPr>
          <p:cNvSpPr txBox="1"/>
          <p:nvPr/>
        </p:nvSpPr>
        <p:spPr>
          <a:xfrm>
            <a:off x="13171120" y="3821441"/>
            <a:ext cx="391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naléhavosti  264 023 událostí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DC7BF260-1363-91F8-22E7-319D636EBDCE}"/>
              </a:ext>
            </a:extLst>
          </p:cNvPr>
          <p:cNvSpPr txBox="1"/>
          <p:nvPr/>
        </p:nvSpPr>
        <p:spPr>
          <a:xfrm>
            <a:off x="13255756" y="6159768"/>
            <a:ext cx="391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naléhavosti  682 691 událostí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F7E4BE37-6448-CF8E-EEFD-93A58B6F307F}"/>
              </a:ext>
            </a:extLst>
          </p:cNvPr>
          <p:cNvSpPr txBox="1"/>
          <p:nvPr/>
        </p:nvSpPr>
        <p:spPr>
          <a:xfrm>
            <a:off x="13183114" y="8721101"/>
            <a:ext cx="391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naléhavosti  37 778 událostí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2031" y="114300"/>
            <a:ext cx="7198769" cy="9601200"/>
            <a:chOff x="0" y="0"/>
            <a:chExt cx="201638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6387" cy="2709333"/>
            </a:xfrm>
            <a:custGeom>
              <a:avLst/>
              <a:gdLst/>
              <a:ahLst/>
              <a:cxnLst/>
              <a:rect l="l" t="t" r="r" b="b"/>
              <a:pathLst>
                <a:path w="2016387" h="2709333">
                  <a:moveTo>
                    <a:pt x="0" y="0"/>
                  </a:moveTo>
                  <a:lnTo>
                    <a:pt x="2016387" y="0"/>
                  </a:lnTo>
                  <a:lnTo>
                    <a:pt x="20163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8BBC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1638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473804" y="-141616"/>
            <a:ext cx="10003769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Freeform 16"/>
          <p:cNvSpPr/>
          <p:nvPr/>
        </p:nvSpPr>
        <p:spPr>
          <a:xfrm>
            <a:off x="14460016" y="-4676725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Freeform 17"/>
          <p:cNvSpPr/>
          <p:nvPr/>
        </p:nvSpPr>
        <p:spPr>
          <a:xfrm rot="4051011">
            <a:off x="15939875" y="5548680"/>
            <a:ext cx="9247911" cy="9384411"/>
          </a:xfrm>
          <a:custGeom>
            <a:avLst/>
            <a:gdLst/>
            <a:ahLst/>
            <a:cxnLst/>
            <a:rect l="l" t="t" r="r" b="b"/>
            <a:pathLst>
              <a:path w="9247911" h="9384411">
                <a:moveTo>
                  <a:pt x="0" y="0"/>
                </a:moveTo>
                <a:lnTo>
                  <a:pt x="9247911" y="0"/>
                </a:lnTo>
                <a:lnTo>
                  <a:pt x="9247911" y="9384412"/>
                </a:lnTo>
                <a:lnTo>
                  <a:pt x="0" y="9384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Freeform 18"/>
          <p:cNvSpPr/>
          <p:nvPr/>
        </p:nvSpPr>
        <p:spPr>
          <a:xfrm>
            <a:off x="457200" y="571500"/>
            <a:ext cx="12342025" cy="3162888"/>
          </a:xfrm>
          <a:custGeom>
            <a:avLst/>
            <a:gdLst/>
            <a:ahLst/>
            <a:cxnLst/>
            <a:rect l="l" t="t" r="r" b="b"/>
            <a:pathLst>
              <a:path w="9247911" h="9384411">
                <a:moveTo>
                  <a:pt x="0" y="0"/>
                </a:moveTo>
                <a:lnTo>
                  <a:pt x="9247911" y="0"/>
                </a:lnTo>
                <a:lnTo>
                  <a:pt x="9247911" y="9384411"/>
                </a:lnTo>
                <a:lnTo>
                  <a:pt x="0" y="9384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cs-CZ" sz="3200" b="1" dirty="0"/>
              <a:t>Děkuji za Vaši pozornost a ještě jednou Vás vítám v Senátu .</a:t>
            </a:r>
          </a:p>
        </p:txBody>
      </p:sp>
      <p:pic>
        <p:nvPicPr>
          <p:cNvPr id="26" name="Obrázek 25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410A3A2C-C714-4D45-D093-0C97F2D6B6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88" y="6657604"/>
            <a:ext cx="7825640" cy="2138684"/>
          </a:xfrm>
          <a:prstGeom prst="rect">
            <a:avLst/>
          </a:prstGeom>
        </p:spPr>
      </p:pic>
      <p:pic>
        <p:nvPicPr>
          <p:cNvPr id="32" name="Obrázek 31" descr="Obsah obrázku osoba, oblečení, Lidská tvář, muž&#10;&#10;Popis byl vytvořen automaticky">
            <a:extLst>
              <a:ext uri="{FF2B5EF4-FFF2-40B4-BE49-F238E27FC236}">
                <a16:creationId xmlns:a16="http://schemas.microsoft.com/office/drawing/2014/main" id="{42E4EF78-40B0-DA8F-8180-9A63E6ADB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4" y="1835210"/>
            <a:ext cx="9521924" cy="81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9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93C16DDF-759E-D51A-0AF3-940E5BD709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45" y="2792696"/>
            <a:ext cx="9365827" cy="5268277"/>
          </a:xfrm>
          <a:prstGeom prst="rect">
            <a:avLst/>
          </a:prstGeom>
        </p:spPr>
      </p:pic>
      <p:grpSp>
        <p:nvGrpSpPr>
          <p:cNvPr id="36" name="Group 10">
            <a:extLst>
              <a:ext uri="{FF2B5EF4-FFF2-40B4-BE49-F238E27FC236}">
                <a16:creationId xmlns:a16="http://schemas.microsoft.com/office/drawing/2014/main" id="{C9B0BA66-C7B4-6C0A-2AF6-3D9A9F20971C}"/>
              </a:ext>
            </a:extLst>
          </p:cNvPr>
          <p:cNvGrpSpPr/>
          <p:nvPr/>
        </p:nvGrpSpPr>
        <p:grpSpPr>
          <a:xfrm>
            <a:off x="9753600" y="5829300"/>
            <a:ext cx="2562967" cy="3110707"/>
            <a:chOff x="377859" y="377858"/>
            <a:chExt cx="3417290" cy="4147610"/>
          </a:xfrm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2E0D2774-BC0A-129A-0D04-0CCE7A4F44D2}"/>
                </a:ext>
              </a:extLst>
            </p:cNvPr>
            <p:cNvSpPr/>
            <p:nvPr/>
          </p:nvSpPr>
          <p:spPr>
            <a:xfrm>
              <a:off x="383290" y="1113609"/>
              <a:ext cx="3411859" cy="3411859"/>
            </a:xfrm>
            <a:custGeom>
              <a:avLst/>
              <a:gdLst/>
              <a:ahLst/>
              <a:cxnLst/>
              <a:rect l="l" t="t" r="r" b="b"/>
              <a:pathLst>
                <a:path w="3411859" h="3411859">
                  <a:moveTo>
                    <a:pt x="0" y="0"/>
                  </a:moveTo>
                  <a:lnTo>
                    <a:pt x="3411859" y="0"/>
                  </a:lnTo>
                  <a:lnTo>
                    <a:pt x="3411859" y="3411859"/>
                  </a:lnTo>
                  <a:lnTo>
                    <a:pt x="0" y="3411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2BC933-4CA5-D83F-461C-3EE2E7F7059B}"/>
                </a:ext>
              </a:extLst>
            </p:cNvPr>
            <p:cNvSpPr/>
            <p:nvPr/>
          </p:nvSpPr>
          <p:spPr>
            <a:xfrm rot="4193612">
              <a:off x="377859" y="377858"/>
              <a:ext cx="2672072" cy="2672072"/>
            </a:xfrm>
            <a:custGeom>
              <a:avLst/>
              <a:gdLst/>
              <a:ahLst/>
              <a:cxnLst/>
              <a:rect l="l" t="t" r="r" b="b"/>
              <a:pathLst>
                <a:path w="2672072" h="2672072">
                  <a:moveTo>
                    <a:pt x="0" y="0"/>
                  </a:moveTo>
                  <a:lnTo>
                    <a:pt x="2672072" y="0"/>
                  </a:lnTo>
                  <a:lnTo>
                    <a:pt x="2672072" y="2672072"/>
                  </a:lnTo>
                  <a:lnTo>
                    <a:pt x="0" y="2672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id="{7A746BAB-1334-904E-A6DC-02B5DCBA6FE1}"/>
                </a:ext>
              </a:extLst>
            </p:cNvPr>
            <p:cNvSpPr txBox="1"/>
            <p:nvPr/>
          </p:nvSpPr>
          <p:spPr>
            <a:xfrm>
              <a:off x="950025" y="936569"/>
              <a:ext cx="1444497" cy="1113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350"/>
                </a:lnSpc>
                <a:spcBef>
                  <a:spcPct val="0"/>
                </a:spcBef>
              </a:pPr>
              <a:r>
                <a:rPr lang="cs-CZ" sz="3200" u="non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urd"/>
                </a:rPr>
                <a:t>619</a:t>
              </a:r>
              <a:endParaRPr lang="en-US" sz="32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urd"/>
              </a:endParaRPr>
            </a:p>
          </p:txBody>
        </p:sp>
      </p:grp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5FCCDA7-2D07-FD7C-8752-9AE600E21F52}"/>
              </a:ext>
            </a:extLst>
          </p:cNvPr>
          <p:cNvSpPr txBox="1"/>
          <p:nvPr/>
        </p:nvSpPr>
        <p:spPr>
          <a:xfrm>
            <a:off x="11234445" y="7106522"/>
            <a:ext cx="6209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Arial Black" panose="020B0A04020102020204" pitchFamily="34" charset="0"/>
              </a:rPr>
              <a:t>výjezdových skupin ZZS</a:t>
            </a:r>
          </a:p>
          <a:p>
            <a:endParaRPr lang="cs-CZ" sz="3600" dirty="0"/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814543B9-5662-0BEE-0D2D-5C5B22EBB5D1}"/>
              </a:ext>
            </a:extLst>
          </p:cNvPr>
          <p:cNvGrpSpPr/>
          <p:nvPr/>
        </p:nvGrpSpPr>
        <p:grpSpPr>
          <a:xfrm>
            <a:off x="7702825" y="2445971"/>
            <a:ext cx="2558894" cy="2558894"/>
            <a:chOff x="7965" y="7965"/>
            <a:chExt cx="3411859" cy="3411859"/>
          </a:xfrm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27CF51A8-1BA9-B0E8-1D8D-0E1B09FE1E6B}"/>
                </a:ext>
              </a:extLst>
            </p:cNvPr>
            <p:cNvSpPr/>
            <p:nvPr/>
          </p:nvSpPr>
          <p:spPr>
            <a:xfrm>
              <a:off x="7965" y="7965"/>
              <a:ext cx="3411859" cy="3411859"/>
            </a:xfrm>
            <a:custGeom>
              <a:avLst/>
              <a:gdLst/>
              <a:ahLst/>
              <a:cxnLst/>
              <a:rect l="l" t="t" r="r" b="b"/>
              <a:pathLst>
                <a:path w="3411859" h="3411859">
                  <a:moveTo>
                    <a:pt x="0" y="0"/>
                  </a:moveTo>
                  <a:lnTo>
                    <a:pt x="3411859" y="0"/>
                  </a:lnTo>
                  <a:lnTo>
                    <a:pt x="3411859" y="3411859"/>
                  </a:lnTo>
                  <a:lnTo>
                    <a:pt x="0" y="3411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979E515-EEF0-CED3-977B-786BE9BB93D0}"/>
                </a:ext>
              </a:extLst>
            </p:cNvPr>
            <p:cNvSpPr/>
            <p:nvPr/>
          </p:nvSpPr>
          <p:spPr>
            <a:xfrm rot="4193612">
              <a:off x="385824" y="211132"/>
              <a:ext cx="2672072" cy="2672072"/>
            </a:xfrm>
            <a:custGeom>
              <a:avLst/>
              <a:gdLst/>
              <a:ahLst/>
              <a:cxnLst/>
              <a:rect l="l" t="t" r="r" b="b"/>
              <a:pathLst>
                <a:path w="2672072" h="2672072">
                  <a:moveTo>
                    <a:pt x="0" y="0"/>
                  </a:moveTo>
                  <a:lnTo>
                    <a:pt x="2672072" y="0"/>
                  </a:lnTo>
                  <a:lnTo>
                    <a:pt x="2672072" y="2672072"/>
                  </a:lnTo>
                  <a:lnTo>
                    <a:pt x="0" y="2672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2CE1E4ED-70D5-CD0D-04C4-3AC91205FBF9}"/>
                </a:ext>
              </a:extLst>
            </p:cNvPr>
            <p:cNvSpPr txBox="1"/>
            <p:nvPr/>
          </p:nvSpPr>
          <p:spPr>
            <a:xfrm>
              <a:off x="991645" y="864930"/>
              <a:ext cx="1444497" cy="1113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350"/>
                </a:lnSpc>
                <a:spcBef>
                  <a:spcPct val="0"/>
                </a:spcBef>
              </a:pPr>
              <a:r>
                <a:rPr lang="cs-CZ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urd"/>
                </a:rPr>
                <a:t>321</a:t>
              </a:r>
              <a:endParaRPr lang="en-US" sz="32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urd"/>
              </a:endParaRPr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C32BC9-3C33-E315-29E2-9DAF186F0C08}"/>
              </a:ext>
            </a:extLst>
          </p:cNvPr>
          <p:cNvSpPr txBox="1"/>
          <p:nvPr/>
        </p:nvSpPr>
        <p:spPr>
          <a:xfrm>
            <a:off x="9523958" y="3790944"/>
            <a:ext cx="6953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výjezdových základen ZZS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29AC2A2-81C8-328D-9909-55727E062EFA}"/>
              </a:ext>
            </a:extLst>
          </p:cNvPr>
          <p:cNvSpPr txBox="1"/>
          <p:nvPr/>
        </p:nvSpPr>
        <p:spPr>
          <a:xfrm>
            <a:off x="1141958" y="219506"/>
            <a:ext cx="1676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 Black" panose="020B0A04020102020204" pitchFamily="34" charset="0"/>
              </a:rPr>
              <a:t>Zdravotnické záchranné služby České republiky v roce 2023</a:t>
            </a:r>
          </a:p>
          <a:p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A53F3CB7-73AF-68E7-5B58-A9476EEE36E7}"/>
              </a:ext>
            </a:extLst>
          </p:cNvPr>
          <p:cNvSpPr/>
          <p:nvPr/>
        </p:nvSpPr>
        <p:spPr>
          <a:xfrm rot="4051011">
            <a:off x="15939875" y="5548680"/>
            <a:ext cx="9247911" cy="9384411"/>
          </a:xfrm>
          <a:custGeom>
            <a:avLst/>
            <a:gdLst/>
            <a:ahLst/>
            <a:cxnLst/>
            <a:rect l="l" t="t" r="r" b="b"/>
            <a:pathLst>
              <a:path w="9247911" h="9384411">
                <a:moveTo>
                  <a:pt x="0" y="0"/>
                </a:moveTo>
                <a:lnTo>
                  <a:pt x="9247911" y="0"/>
                </a:lnTo>
                <a:lnTo>
                  <a:pt x="9247911" y="9384412"/>
                </a:lnTo>
                <a:lnTo>
                  <a:pt x="0" y="9384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8B395BAD-44DE-18D0-94FB-030F7706E1E5}"/>
              </a:ext>
            </a:extLst>
          </p:cNvPr>
          <p:cNvSpPr/>
          <p:nvPr/>
        </p:nvSpPr>
        <p:spPr>
          <a:xfrm>
            <a:off x="-4104411" y="-6553788"/>
            <a:ext cx="7076211" cy="11385562"/>
          </a:xfrm>
          <a:custGeom>
            <a:avLst/>
            <a:gdLst/>
            <a:ahLst/>
            <a:cxnLst/>
            <a:rect l="l" t="t" r="r" b="b"/>
            <a:pathLst>
              <a:path w="9247911" h="9384411">
                <a:moveTo>
                  <a:pt x="0" y="0"/>
                </a:moveTo>
                <a:lnTo>
                  <a:pt x="9247911" y="0"/>
                </a:lnTo>
                <a:lnTo>
                  <a:pt x="9247911" y="9384411"/>
                </a:lnTo>
                <a:lnTo>
                  <a:pt x="0" y="9384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B213D88B-B545-9525-BD19-AF4DA4D95E9D}"/>
              </a:ext>
            </a:extLst>
          </p:cNvPr>
          <p:cNvSpPr/>
          <p:nvPr/>
        </p:nvSpPr>
        <p:spPr>
          <a:xfrm>
            <a:off x="10013810" y="2811367"/>
            <a:ext cx="827938" cy="761703"/>
          </a:xfrm>
          <a:custGeom>
            <a:avLst/>
            <a:gdLst/>
            <a:ahLst/>
            <a:cxnLst/>
            <a:rect l="l" t="t" r="r" b="b"/>
            <a:pathLst>
              <a:path w="827938" h="761703">
                <a:moveTo>
                  <a:pt x="0" y="0"/>
                </a:moveTo>
                <a:lnTo>
                  <a:pt x="827937" y="0"/>
                </a:lnTo>
                <a:lnTo>
                  <a:pt x="827937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61F34833-E03A-29FA-23F5-9590E647CA2C}"/>
              </a:ext>
            </a:extLst>
          </p:cNvPr>
          <p:cNvSpPr/>
          <p:nvPr/>
        </p:nvSpPr>
        <p:spPr>
          <a:xfrm>
            <a:off x="12118068" y="5894976"/>
            <a:ext cx="757464" cy="862536"/>
          </a:xfrm>
          <a:custGeom>
            <a:avLst/>
            <a:gdLst/>
            <a:ahLst/>
            <a:cxnLst/>
            <a:rect l="l" t="t" r="r" b="b"/>
            <a:pathLst>
              <a:path w="757464" h="862536">
                <a:moveTo>
                  <a:pt x="0" y="0"/>
                </a:moveTo>
                <a:lnTo>
                  <a:pt x="757464" y="0"/>
                </a:lnTo>
                <a:lnTo>
                  <a:pt x="757464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0AA9F7B8-7D01-0E95-EB30-850D11B61823}"/>
              </a:ext>
            </a:extLst>
          </p:cNvPr>
          <p:cNvSpPr/>
          <p:nvPr/>
        </p:nvSpPr>
        <p:spPr>
          <a:xfrm>
            <a:off x="12952551" y="5894976"/>
            <a:ext cx="757464" cy="862536"/>
          </a:xfrm>
          <a:custGeom>
            <a:avLst/>
            <a:gdLst/>
            <a:ahLst/>
            <a:cxnLst/>
            <a:rect l="l" t="t" r="r" b="b"/>
            <a:pathLst>
              <a:path w="757464" h="862536">
                <a:moveTo>
                  <a:pt x="0" y="0"/>
                </a:moveTo>
                <a:lnTo>
                  <a:pt x="757464" y="0"/>
                </a:lnTo>
                <a:lnTo>
                  <a:pt x="757464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C08D97A3-F6A9-57E7-A85C-5C3186CD92B5}"/>
              </a:ext>
            </a:extLst>
          </p:cNvPr>
          <p:cNvGrpSpPr/>
          <p:nvPr/>
        </p:nvGrpSpPr>
        <p:grpSpPr>
          <a:xfrm>
            <a:off x="5213358" y="772948"/>
            <a:ext cx="2558894" cy="2558894"/>
            <a:chOff x="7965" y="7965"/>
            <a:chExt cx="3411859" cy="3411859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181B582F-F938-EDB3-C45E-D21B54499F05}"/>
                </a:ext>
              </a:extLst>
            </p:cNvPr>
            <p:cNvSpPr/>
            <p:nvPr/>
          </p:nvSpPr>
          <p:spPr>
            <a:xfrm>
              <a:off x="7965" y="7965"/>
              <a:ext cx="3411859" cy="3411859"/>
            </a:xfrm>
            <a:custGeom>
              <a:avLst/>
              <a:gdLst/>
              <a:ahLst/>
              <a:cxnLst/>
              <a:rect l="l" t="t" r="r" b="b"/>
              <a:pathLst>
                <a:path w="3411859" h="3411859">
                  <a:moveTo>
                    <a:pt x="0" y="0"/>
                  </a:moveTo>
                  <a:lnTo>
                    <a:pt x="3411859" y="0"/>
                  </a:lnTo>
                  <a:lnTo>
                    <a:pt x="3411859" y="3411859"/>
                  </a:lnTo>
                  <a:lnTo>
                    <a:pt x="0" y="3411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59B93A44-2400-04FD-0C3A-DD68CA4E2FAF}"/>
                </a:ext>
              </a:extLst>
            </p:cNvPr>
            <p:cNvSpPr/>
            <p:nvPr/>
          </p:nvSpPr>
          <p:spPr>
            <a:xfrm rot="4193612">
              <a:off x="451282" y="190293"/>
              <a:ext cx="2672072" cy="2672072"/>
            </a:xfrm>
            <a:custGeom>
              <a:avLst/>
              <a:gdLst/>
              <a:ahLst/>
              <a:cxnLst/>
              <a:rect l="l" t="t" r="r" b="b"/>
              <a:pathLst>
                <a:path w="2672072" h="2672072">
                  <a:moveTo>
                    <a:pt x="0" y="0"/>
                  </a:moveTo>
                  <a:lnTo>
                    <a:pt x="2672072" y="0"/>
                  </a:lnTo>
                  <a:lnTo>
                    <a:pt x="2672072" y="2672072"/>
                  </a:lnTo>
                  <a:lnTo>
                    <a:pt x="0" y="2672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B65D9C78-21C0-E478-36AA-E146F11BFCC1}"/>
                </a:ext>
              </a:extLst>
            </p:cNvPr>
            <p:cNvSpPr txBox="1"/>
            <p:nvPr/>
          </p:nvSpPr>
          <p:spPr>
            <a:xfrm>
              <a:off x="991645" y="864930"/>
              <a:ext cx="1444497" cy="1113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350"/>
                </a:lnSpc>
                <a:spcBef>
                  <a:spcPct val="0"/>
                </a:spcBef>
              </a:pPr>
              <a:r>
                <a:rPr lang="cs-CZ" sz="3200" b="1" u="non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ourd"/>
                </a:rPr>
                <a:t>14</a:t>
              </a:r>
              <a:endParaRPr lang="en-US" sz="32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urd"/>
              </a:endParaRP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A46EF0C-8208-3082-01B8-2BD1DFF81187}"/>
              </a:ext>
            </a:extLst>
          </p:cNvPr>
          <p:cNvSpPr txBox="1"/>
          <p:nvPr/>
        </p:nvSpPr>
        <p:spPr>
          <a:xfrm>
            <a:off x="7166396" y="1942968"/>
            <a:ext cx="162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krajů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02DC3-60CF-584D-7D10-1E37E2EE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E0DADBE-281B-8A57-31B0-CBF02E413E4B}"/>
              </a:ext>
            </a:extLst>
          </p:cNvPr>
          <p:cNvSpPr/>
          <p:nvPr/>
        </p:nvSpPr>
        <p:spPr>
          <a:xfrm rot="3621293">
            <a:off x="-1803283" y="7733670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4BF64B-65B5-9596-5D07-B25C1FF5A96F}"/>
              </a:ext>
            </a:extLst>
          </p:cNvPr>
          <p:cNvSpPr/>
          <p:nvPr/>
        </p:nvSpPr>
        <p:spPr>
          <a:xfrm rot="4960805">
            <a:off x="-7715497" y="3075971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7EFAABB-2B90-3C15-A39F-CA1B4F1C977F}"/>
              </a:ext>
            </a:extLst>
          </p:cNvPr>
          <p:cNvSpPr/>
          <p:nvPr/>
        </p:nvSpPr>
        <p:spPr>
          <a:xfrm>
            <a:off x="15017010" y="-4256184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48E2BA80-B125-414D-8648-17CB1085E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698564"/>
              </p:ext>
            </p:extLst>
          </p:nvPr>
        </p:nvGraphicFramePr>
        <p:xfrm>
          <a:off x="1447800" y="1063539"/>
          <a:ext cx="16002000" cy="81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Obrázek 6" descr="Vektorový obrázek černé a bílé domácí nebo ikonu domečku">
            <a:extLst>
              <a:ext uri="{FF2B5EF4-FFF2-40B4-BE49-F238E27FC236}">
                <a16:creationId xmlns:a16="http://schemas.microsoft.com/office/drawing/2014/main" id="{12EBBF4F-AAF9-EEC5-2114-945BF8E7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433184" y="5143498"/>
            <a:ext cx="491067" cy="552450"/>
          </a:xfrm>
          <a:prstGeom prst="rect">
            <a:avLst/>
          </a:prstGeom>
          <a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127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dimg_27" descr="Ikona vektoru lidí. Symbol osoby. Pracovní skupina Tým, Lidé Dav Vektorové  Ilustrace ikona. Skupina lidí piktogram izolované. Ilustrace ikony lidí -  ...">
            <a:extLst>
              <a:ext uri="{FF2B5EF4-FFF2-40B4-BE49-F238E27FC236}">
                <a16:creationId xmlns:a16="http://schemas.microsoft.com/office/drawing/2014/main" id="{4ED80954-E949-E4DD-CE72-B989F833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3600" y="2019300"/>
            <a:ext cx="520180" cy="533400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0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7AFD1-0606-E402-C6F9-E0BD00299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0FE9DA4-9F72-6A29-5E47-AFB5E6509E31}"/>
              </a:ext>
            </a:extLst>
          </p:cNvPr>
          <p:cNvSpPr/>
          <p:nvPr/>
        </p:nvSpPr>
        <p:spPr>
          <a:xfrm rot="3621293">
            <a:off x="-1803283" y="7733670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B2F3A93-2336-A8B9-D37D-BE5FD2811267}"/>
              </a:ext>
            </a:extLst>
          </p:cNvPr>
          <p:cNvSpPr/>
          <p:nvPr/>
        </p:nvSpPr>
        <p:spPr>
          <a:xfrm rot="4960805">
            <a:off x="-7641136" y="3082489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57AFB3F-55D1-F122-C557-EF9EB85E887C}"/>
              </a:ext>
            </a:extLst>
          </p:cNvPr>
          <p:cNvSpPr/>
          <p:nvPr/>
        </p:nvSpPr>
        <p:spPr>
          <a:xfrm>
            <a:off x="15017010" y="-4256184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5D31CCA9-3A87-49BF-1336-3B14EE0B2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982125"/>
              </p:ext>
            </p:extLst>
          </p:nvPr>
        </p:nvGraphicFramePr>
        <p:xfrm>
          <a:off x="762000" y="331340"/>
          <a:ext cx="12344400" cy="885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FFF548E-560C-3451-028F-0B0BD136B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948292"/>
              </p:ext>
            </p:extLst>
          </p:nvPr>
        </p:nvGraphicFramePr>
        <p:xfrm>
          <a:off x="13335000" y="1562100"/>
          <a:ext cx="44958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9EC98BAB-EC6F-6AE2-02A6-646A4A4043BD}"/>
              </a:ext>
            </a:extLst>
          </p:cNvPr>
          <p:cNvSpPr txBox="1"/>
          <p:nvPr/>
        </p:nvSpPr>
        <p:spPr>
          <a:xfrm>
            <a:off x="6781799" y="5524500"/>
            <a:ext cx="516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34 %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E2698C-055D-45A6-8CEF-2E928D70E308}"/>
              </a:ext>
            </a:extLst>
          </p:cNvPr>
          <p:cNvSpPr txBox="1"/>
          <p:nvPr/>
        </p:nvSpPr>
        <p:spPr>
          <a:xfrm>
            <a:off x="11582401" y="77343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2 %</a:t>
            </a:r>
          </a:p>
        </p:txBody>
      </p:sp>
    </p:spTree>
    <p:extLst>
      <p:ext uri="{BB962C8B-B14F-4D97-AF65-F5344CB8AC3E}">
        <p14:creationId xmlns:p14="http://schemas.microsoft.com/office/powerpoint/2010/main" val="112582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029AC2A2-81C8-328D-9909-55727E062EFA}"/>
              </a:ext>
            </a:extLst>
          </p:cNvPr>
          <p:cNvSpPr txBox="1"/>
          <p:nvPr/>
        </p:nvSpPr>
        <p:spPr>
          <a:xfrm>
            <a:off x="2895600" y="339112"/>
            <a:ext cx="167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 Black" panose="020B0A04020102020204" pitchFamily="34" charset="0"/>
              </a:rPr>
              <a:t>Struktura kmenových zaměstnanců ZZS ČR – porovnání roků 2013 x 2023</a:t>
            </a:r>
          </a:p>
          <a:p>
            <a:endParaRPr lang="cs-CZ" sz="36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A53F3CB7-73AF-68E7-5B58-A9476EEE36E7}"/>
              </a:ext>
            </a:extLst>
          </p:cNvPr>
          <p:cNvSpPr/>
          <p:nvPr/>
        </p:nvSpPr>
        <p:spPr>
          <a:xfrm rot="4051011">
            <a:off x="15939875" y="5548680"/>
            <a:ext cx="9247911" cy="9384411"/>
          </a:xfrm>
          <a:custGeom>
            <a:avLst/>
            <a:gdLst/>
            <a:ahLst/>
            <a:cxnLst/>
            <a:rect l="l" t="t" r="r" b="b"/>
            <a:pathLst>
              <a:path w="9247911" h="9384411">
                <a:moveTo>
                  <a:pt x="0" y="0"/>
                </a:moveTo>
                <a:lnTo>
                  <a:pt x="9247911" y="0"/>
                </a:lnTo>
                <a:lnTo>
                  <a:pt x="9247911" y="9384412"/>
                </a:lnTo>
                <a:lnTo>
                  <a:pt x="0" y="93844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8B395BAD-44DE-18D0-94FB-030F7706E1E5}"/>
              </a:ext>
            </a:extLst>
          </p:cNvPr>
          <p:cNvSpPr/>
          <p:nvPr/>
        </p:nvSpPr>
        <p:spPr>
          <a:xfrm>
            <a:off x="-4038600" y="-6531371"/>
            <a:ext cx="8447811" cy="8725488"/>
          </a:xfrm>
          <a:custGeom>
            <a:avLst/>
            <a:gdLst/>
            <a:ahLst/>
            <a:cxnLst/>
            <a:rect l="l" t="t" r="r" b="b"/>
            <a:pathLst>
              <a:path w="9247911" h="9384411">
                <a:moveTo>
                  <a:pt x="0" y="0"/>
                </a:moveTo>
                <a:lnTo>
                  <a:pt x="9247911" y="0"/>
                </a:lnTo>
                <a:lnTo>
                  <a:pt x="9247911" y="9384411"/>
                </a:lnTo>
                <a:lnTo>
                  <a:pt x="0" y="93844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0627714-3876-B335-3CEC-818964E16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634351"/>
              </p:ext>
            </p:extLst>
          </p:nvPr>
        </p:nvGraphicFramePr>
        <p:xfrm>
          <a:off x="597147" y="1922545"/>
          <a:ext cx="7782789" cy="7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5746323-179A-3096-240C-4C08E4DB4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023740"/>
              </p:ext>
            </p:extLst>
          </p:nvPr>
        </p:nvGraphicFramePr>
        <p:xfrm>
          <a:off x="9144000" y="1922545"/>
          <a:ext cx="8468589" cy="723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6968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14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02DC3-60CF-584D-7D10-1E37E2EE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E0DADBE-281B-8A57-31B0-CBF02E413E4B}"/>
              </a:ext>
            </a:extLst>
          </p:cNvPr>
          <p:cNvSpPr/>
          <p:nvPr/>
        </p:nvSpPr>
        <p:spPr>
          <a:xfrm rot="3621293">
            <a:off x="-1803283" y="7733670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4BF64B-65B5-9596-5D07-B25C1FF5A96F}"/>
              </a:ext>
            </a:extLst>
          </p:cNvPr>
          <p:cNvSpPr/>
          <p:nvPr/>
        </p:nvSpPr>
        <p:spPr>
          <a:xfrm rot="4960805">
            <a:off x="-7715497" y="3075971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7EFAABB-2B90-3C15-A39F-CA1B4F1C977F}"/>
              </a:ext>
            </a:extLst>
          </p:cNvPr>
          <p:cNvSpPr/>
          <p:nvPr/>
        </p:nvSpPr>
        <p:spPr>
          <a:xfrm>
            <a:off x="15017010" y="-4256184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5122E7D1-8DD3-C91A-4518-4C2E98FE7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320333"/>
              </p:ext>
            </p:extLst>
          </p:nvPr>
        </p:nvGraphicFramePr>
        <p:xfrm>
          <a:off x="533400" y="342901"/>
          <a:ext cx="17145000" cy="92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0207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02DC3-60CF-584D-7D10-1E37E2EEA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E0DADBE-281B-8A57-31B0-CBF02E413E4B}"/>
              </a:ext>
            </a:extLst>
          </p:cNvPr>
          <p:cNvSpPr/>
          <p:nvPr/>
        </p:nvSpPr>
        <p:spPr>
          <a:xfrm rot="3621293">
            <a:off x="-1803283" y="7733670"/>
            <a:ext cx="11603935" cy="970510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4BF64B-65B5-9596-5D07-B25C1FF5A96F}"/>
              </a:ext>
            </a:extLst>
          </p:cNvPr>
          <p:cNvSpPr/>
          <p:nvPr/>
        </p:nvSpPr>
        <p:spPr>
          <a:xfrm>
            <a:off x="304800" y="419100"/>
            <a:ext cx="6022978" cy="10872919"/>
          </a:xfrm>
          <a:custGeom>
            <a:avLst/>
            <a:gdLst/>
            <a:ahLst/>
            <a:cxnLst/>
            <a:rect l="l" t="t" r="r" b="b"/>
            <a:pathLst>
              <a:path w="11603935" h="9705109">
                <a:moveTo>
                  <a:pt x="0" y="0"/>
                </a:moveTo>
                <a:lnTo>
                  <a:pt x="11603935" y="0"/>
                </a:lnTo>
                <a:lnTo>
                  <a:pt x="11603935" y="9705109"/>
                </a:lnTo>
                <a:lnTo>
                  <a:pt x="0" y="9705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cs-CZ" dirty="0"/>
              <a:t>Zdroj : VZP ČR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7EFAABB-2B90-3C15-A39F-CA1B4F1C977F}"/>
              </a:ext>
            </a:extLst>
          </p:cNvPr>
          <p:cNvSpPr/>
          <p:nvPr/>
        </p:nvSpPr>
        <p:spPr>
          <a:xfrm>
            <a:off x="15017010" y="-4256184"/>
            <a:ext cx="8850759" cy="8850759"/>
          </a:xfrm>
          <a:custGeom>
            <a:avLst/>
            <a:gdLst/>
            <a:ahLst/>
            <a:cxnLst/>
            <a:rect l="l" t="t" r="r" b="b"/>
            <a:pathLst>
              <a:path w="8850759" h="8850759">
                <a:moveTo>
                  <a:pt x="0" y="0"/>
                </a:moveTo>
                <a:lnTo>
                  <a:pt x="8850759" y="0"/>
                </a:lnTo>
                <a:lnTo>
                  <a:pt x="8850759" y="8850759"/>
                </a:lnTo>
                <a:lnTo>
                  <a:pt x="0" y="8850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A591CA69-4E5F-2EF3-6A05-5C1FE86E4C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0646"/>
            <a:ext cx="15697200" cy="95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5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9"/>
          <p:cNvSpPr/>
          <p:nvPr/>
        </p:nvSpPr>
        <p:spPr>
          <a:xfrm rot="5400000">
            <a:off x="-3601879" y="5846389"/>
            <a:ext cx="10244979" cy="0"/>
          </a:xfrm>
          <a:prstGeom prst="line">
            <a:avLst/>
          </a:prstGeom>
          <a:ln w="38100" cap="flat">
            <a:solidFill>
              <a:srgbClr val="DCFAF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EDE9A74A-79F8-8532-5096-25D349FEDA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54" y="7965662"/>
            <a:ext cx="1898308" cy="1512319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4E138220-D854-8157-EF5D-8CD7F81CD0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432" y="4241272"/>
            <a:ext cx="1716892" cy="1718076"/>
          </a:xfrm>
          <a:prstGeom prst="rect">
            <a:avLst/>
          </a:prstGeom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B367BFD8-ECD8-6162-DCDF-00FBC91EB6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091" y="2272280"/>
            <a:ext cx="1470322" cy="1470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E2F6ACF4-4499-EE2D-155C-EB9C45C280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132" y="535831"/>
            <a:ext cx="1718076" cy="1718076"/>
          </a:xfrm>
          <a:prstGeom prst="rect">
            <a:avLst/>
          </a:prstGeom>
        </p:spPr>
      </p:pic>
      <p:pic>
        <p:nvPicPr>
          <p:cNvPr id="55" name="Obrázek 54">
            <a:extLst>
              <a:ext uri="{FF2B5EF4-FFF2-40B4-BE49-F238E27FC236}">
                <a16:creationId xmlns:a16="http://schemas.microsoft.com/office/drawing/2014/main" id="{14D709A1-84AB-D54B-D07C-31920D50A2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665" y="5959348"/>
            <a:ext cx="1983454" cy="1983454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AAE37F01-CD22-D531-E1C8-7D4251CD3F2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05" y="4488042"/>
            <a:ext cx="2010376" cy="1224536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9F709648-B0CD-17D6-4CF1-4B23D5F0BC1F}"/>
              </a:ext>
            </a:extLst>
          </p:cNvPr>
          <p:cNvSpPr txBox="1"/>
          <p:nvPr/>
        </p:nvSpPr>
        <p:spPr>
          <a:xfrm>
            <a:off x="8680268" y="837007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v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ý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jezdy za minutu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E3B2375A-52E1-03ED-7114-9F1A510CDE05}"/>
              </a:ext>
            </a:extLst>
          </p:cNvPr>
          <p:cNvSpPr txBox="1"/>
          <p:nvPr/>
        </p:nvSpPr>
        <p:spPr>
          <a:xfrm>
            <a:off x="7357947" y="6644671"/>
            <a:ext cx="485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134</a:t>
            </a:r>
            <a:r>
              <a:rPr lang="cs-CZ" sz="2800" dirty="0">
                <a:latin typeface="Arial Black" panose="020B0A04020102020204" pitchFamily="34" charset="0"/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výjezdů</a:t>
            </a:r>
            <a:r>
              <a:rPr lang="cs-CZ" sz="2800" dirty="0">
                <a:latin typeface="Arial Black" panose="020B0A04020102020204" pitchFamily="34" charset="0"/>
              </a:rPr>
              <a:t> za hodinu 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E631B56F-41D2-34DA-8994-090E74DB5E3E}"/>
              </a:ext>
            </a:extLst>
          </p:cNvPr>
          <p:cNvSpPr txBox="1"/>
          <p:nvPr/>
        </p:nvSpPr>
        <p:spPr>
          <a:xfrm>
            <a:off x="5970760" y="4838700"/>
            <a:ext cx="545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3 227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výjezdů  za 24 hodin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78BFA0A5-862E-B5B1-41CF-1EF55B261C71}"/>
              </a:ext>
            </a:extLst>
          </p:cNvPr>
          <p:cNvSpPr txBox="1"/>
          <p:nvPr/>
        </p:nvSpPr>
        <p:spPr>
          <a:xfrm>
            <a:off x="6531597" y="3012457"/>
            <a:ext cx="498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98 143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výjezdů měsíčně 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5B27136B-8F38-3E74-6617-1F81D276AD33}"/>
              </a:ext>
            </a:extLst>
          </p:cNvPr>
          <p:cNvSpPr txBox="1"/>
          <p:nvPr/>
        </p:nvSpPr>
        <p:spPr>
          <a:xfrm>
            <a:off x="7825208" y="982499"/>
            <a:ext cx="8292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1 177 719 </a:t>
            </a:r>
            <a:r>
              <a:rPr lang="cs-CZ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výjezdů ročně</a:t>
            </a:r>
          </a:p>
        </p:txBody>
      </p:sp>
      <p:sp>
        <p:nvSpPr>
          <p:cNvPr id="72" name="Freeform 7">
            <a:extLst>
              <a:ext uri="{FF2B5EF4-FFF2-40B4-BE49-F238E27FC236}">
                <a16:creationId xmlns:a16="http://schemas.microsoft.com/office/drawing/2014/main" id="{EA5B9102-2E57-ED11-E808-1DE11F65FE68}"/>
              </a:ext>
            </a:extLst>
          </p:cNvPr>
          <p:cNvSpPr/>
          <p:nvPr/>
        </p:nvSpPr>
        <p:spPr>
          <a:xfrm>
            <a:off x="11682173" y="2253907"/>
            <a:ext cx="4548427" cy="4652374"/>
          </a:xfrm>
          <a:custGeom>
            <a:avLst/>
            <a:gdLst/>
            <a:ahLst/>
            <a:cxnLst/>
            <a:rect l="l" t="t" r="r" b="b"/>
            <a:pathLst>
              <a:path w="6350000" h="6349974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>
            <a:blip r:embed="rId1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EB8E4283-1AB0-FA6B-5EE5-F166C6BAB856}"/>
              </a:ext>
            </a:extLst>
          </p:cNvPr>
          <p:cNvSpPr/>
          <p:nvPr/>
        </p:nvSpPr>
        <p:spPr>
          <a:xfrm rot="5400000">
            <a:off x="-2444931" y="2474697"/>
            <a:ext cx="10244980" cy="5379625"/>
          </a:xfrm>
          <a:custGeom>
            <a:avLst/>
            <a:gdLst/>
            <a:ahLst/>
            <a:cxnLst/>
            <a:rect l="l" t="t" r="r" b="b"/>
            <a:pathLst>
              <a:path w="1642648" h="1236466">
                <a:moveTo>
                  <a:pt x="0" y="0"/>
                </a:moveTo>
                <a:lnTo>
                  <a:pt x="1642648" y="0"/>
                </a:lnTo>
                <a:lnTo>
                  <a:pt x="1642648" y="1236466"/>
                </a:lnTo>
                <a:lnTo>
                  <a:pt x="0" y="12364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56898FD8-0B0E-DBAD-8574-B2646C4F9C32}"/>
              </a:ext>
            </a:extLst>
          </p:cNvPr>
          <p:cNvSpPr/>
          <p:nvPr/>
        </p:nvSpPr>
        <p:spPr>
          <a:xfrm>
            <a:off x="11506200" y="-1790700"/>
            <a:ext cx="10176437" cy="8397987"/>
          </a:xfrm>
          <a:custGeom>
            <a:avLst/>
            <a:gdLst/>
            <a:ahLst/>
            <a:cxnLst/>
            <a:rect l="l" t="t" r="r" b="b"/>
            <a:pathLst>
              <a:path w="1131316" h="1131316">
                <a:moveTo>
                  <a:pt x="0" y="0"/>
                </a:moveTo>
                <a:lnTo>
                  <a:pt x="1131316" y="0"/>
                </a:lnTo>
                <a:lnTo>
                  <a:pt x="1131316" y="1131316"/>
                </a:lnTo>
                <a:lnTo>
                  <a:pt x="0" y="1131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E3A8478-9956-A020-BD5C-B61185947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56314"/>
              </p:ext>
            </p:extLst>
          </p:nvPr>
        </p:nvGraphicFramePr>
        <p:xfrm>
          <a:off x="685800" y="647700"/>
          <a:ext cx="16382999" cy="7947369"/>
        </p:xfrm>
        <a:graphic>
          <a:graphicData uri="http://schemas.openxmlformats.org/drawingml/2006/table">
            <a:tbl>
              <a:tblPr/>
              <a:tblGrid>
                <a:gridCol w="3181550">
                  <a:extLst>
                    <a:ext uri="{9D8B030D-6E8A-4147-A177-3AD203B41FA5}">
                      <a16:colId xmlns:a16="http://schemas.microsoft.com/office/drawing/2014/main" val="869588532"/>
                    </a:ext>
                  </a:extLst>
                </a:gridCol>
                <a:gridCol w="1016512">
                  <a:extLst>
                    <a:ext uri="{9D8B030D-6E8A-4147-A177-3AD203B41FA5}">
                      <a16:colId xmlns:a16="http://schemas.microsoft.com/office/drawing/2014/main" val="4010040966"/>
                    </a:ext>
                  </a:extLst>
                </a:gridCol>
                <a:gridCol w="1056116">
                  <a:extLst>
                    <a:ext uri="{9D8B030D-6E8A-4147-A177-3AD203B41FA5}">
                      <a16:colId xmlns:a16="http://schemas.microsoft.com/office/drawing/2014/main" val="1941495701"/>
                    </a:ext>
                  </a:extLst>
                </a:gridCol>
                <a:gridCol w="1003309">
                  <a:extLst>
                    <a:ext uri="{9D8B030D-6E8A-4147-A177-3AD203B41FA5}">
                      <a16:colId xmlns:a16="http://schemas.microsoft.com/office/drawing/2014/main" val="3639555655"/>
                    </a:ext>
                  </a:extLst>
                </a:gridCol>
                <a:gridCol w="963706">
                  <a:extLst>
                    <a:ext uri="{9D8B030D-6E8A-4147-A177-3AD203B41FA5}">
                      <a16:colId xmlns:a16="http://schemas.microsoft.com/office/drawing/2014/main" val="819743756"/>
                    </a:ext>
                  </a:extLst>
                </a:gridCol>
                <a:gridCol w="1056116">
                  <a:extLst>
                    <a:ext uri="{9D8B030D-6E8A-4147-A177-3AD203B41FA5}">
                      <a16:colId xmlns:a16="http://schemas.microsoft.com/office/drawing/2014/main" val="3302199710"/>
                    </a:ext>
                  </a:extLst>
                </a:gridCol>
                <a:gridCol w="1003309">
                  <a:extLst>
                    <a:ext uri="{9D8B030D-6E8A-4147-A177-3AD203B41FA5}">
                      <a16:colId xmlns:a16="http://schemas.microsoft.com/office/drawing/2014/main" val="415463749"/>
                    </a:ext>
                  </a:extLst>
                </a:gridCol>
                <a:gridCol w="1161729">
                  <a:extLst>
                    <a:ext uri="{9D8B030D-6E8A-4147-A177-3AD203B41FA5}">
                      <a16:colId xmlns:a16="http://schemas.microsoft.com/office/drawing/2014/main" val="3557716963"/>
                    </a:ext>
                  </a:extLst>
                </a:gridCol>
                <a:gridCol w="1240936">
                  <a:extLst>
                    <a:ext uri="{9D8B030D-6E8A-4147-A177-3AD203B41FA5}">
                      <a16:colId xmlns:a16="http://schemas.microsoft.com/office/drawing/2014/main" val="3275351828"/>
                    </a:ext>
                  </a:extLst>
                </a:gridCol>
                <a:gridCol w="1029712">
                  <a:extLst>
                    <a:ext uri="{9D8B030D-6E8A-4147-A177-3AD203B41FA5}">
                      <a16:colId xmlns:a16="http://schemas.microsoft.com/office/drawing/2014/main" val="3850773362"/>
                    </a:ext>
                  </a:extLst>
                </a:gridCol>
                <a:gridCol w="963706">
                  <a:extLst>
                    <a:ext uri="{9D8B030D-6E8A-4147-A177-3AD203B41FA5}">
                      <a16:colId xmlns:a16="http://schemas.microsoft.com/office/drawing/2014/main" val="3165614382"/>
                    </a:ext>
                  </a:extLst>
                </a:gridCol>
                <a:gridCol w="937302">
                  <a:extLst>
                    <a:ext uri="{9D8B030D-6E8A-4147-A177-3AD203B41FA5}">
                      <a16:colId xmlns:a16="http://schemas.microsoft.com/office/drawing/2014/main" val="2152676319"/>
                    </a:ext>
                  </a:extLst>
                </a:gridCol>
                <a:gridCol w="884498">
                  <a:extLst>
                    <a:ext uri="{9D8B030D-6E8A-4147-A177-3AD203B41FA5}">
                      <a16:colId xmlns:a16="http://schemas.microsoft.com/office/drawing/2014/main" val="3177794385"/>
                    </a:ext>
                  </a:extLst>
                </a:gridCol>
                <a:gridCol w="884498">
                  <a:extLst>
                    <a:ext uri="{9D8B030D-6E8A-4147-A177-3AD203B41FA5}">
                      <a16:colId xmlns:a16="http://schemas.microsoft.com/office/drawing/2014/main" val="1152772797"/>
                    </a:ext>
                  </a:extLst>
                </a:gridCol>
              </a:tblGrid>
              <a:tr h="334579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Zdravotnické záchranné služby v České republice  </a:t>
                      </a:r>
                    </a:p>
                  </a:txBody>
                  <a:tcPr marL="6623" marR="6623" marT="66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433867"/>
                  </a:ext>
                </a:extLst>
              </a:tr>
              <a:tr h="50845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2023</a:t>
                      </a:r>
                    </a:p>
                  </a:txBody>
                  <a:tcPr marL="6623" marR="6623" marT="662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4119"/>
                  </a:ext>
                </a:extLst>
              </a:tr>
              <a:tr h="5595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Celkový počet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Celkový počet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Celkový počet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pacientů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pacientů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pacientů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pacientů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výjezdů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pacientů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pacientů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371394"/>
                  </a:ext>
                </a:extLst>
              </a:tr>
              <a:tr h="5595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událostí*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výjezdů**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pacientů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úrazy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AIM (AKS)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CMP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škodlivé požití 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zahájených KPR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doprav. nehody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0-18,99let 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a více let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výj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základen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výj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skupin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28701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hlavního města Prahy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131 479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143 859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134 172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26 233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2 055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4 491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3 147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11 968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122 204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08778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Moravskoslezského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121 570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134 332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116 568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24 171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2 641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3 024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1 829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8 971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107 597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86071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Středočeského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130 227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155 802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131 886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23 831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1 359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2 527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3 905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5 010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12 270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117 903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124083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Jihomoravského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95 323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108 393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96 517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20 848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2 605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2 804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4 129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7 514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89 003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04806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Ústeckého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86 459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98 040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88 294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15 635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2 101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2 621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7 489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80 805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628388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Jihočeského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66 743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83 014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67 573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14 491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1 513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1 543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3 431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6 227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59 614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740688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Libereckého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50 609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65 559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51 278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9 491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1 233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1 214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4 379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49 899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93983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Plzeňského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57 874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71 242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59 786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10 580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1 335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2 520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4 157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55 629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460066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Zlínského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49 530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59 060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49 840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10 989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1 328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1 832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1 395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3 484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46 356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475133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Olomouckého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52 556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55 694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52 740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10 994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1 167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1 593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3 890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48 850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565893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Královéhradeckého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50 748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55 987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50 395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10 538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1 539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1 961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4 140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46 255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58899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Pardubického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48 912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56 482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55 343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11 379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1 254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1 484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4 007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51 336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929767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Kraje Vysočina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44 337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48 762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32 711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9 437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3 179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3 246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29 465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409239"/>
                  </a:ext>
                </a:extLst>
              </a:tr>
              <a:tr h="391122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ZZS Karlovarského kraje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35 680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41 493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38 679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6 426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2 818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32 134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64532"/>
                  </a:ext>
                </a:extLst>
              </a:tr>
              <a:tr h="410675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 ČR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1 022 048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1 177 719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1 025 782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205 043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9 251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22 665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26 462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8 337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33 077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84 560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937 050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551511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582BEEEA-0294-9453-137D-ED7AB7676FE2}"/>
              </a:ext>
            </a:extLst>
          </p:cNvPr>
          <p:cNvSpPr txBox="1"/>
          <p:nvPr/>
        </p:nvSpPr>
        <p:spPr>
          <a:xfrm>
            <a:off x="1524000" y="8676355"/>
            <a:ext cx="1083915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* Událost = situace vyžadující poskytnutí PNP bez ohledu na počet a typ vyslaných výjezdových skupin</a:t>
            </a:r>
          </a:p>
          <a:p>
            <a:endParaRPr lang="cs-CZ" sz="105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cs-CZ" sz="1050" b="0" i="0" u="none" strike="noStrike" dirty="0">
                <a:solidFill>
                  <a:srgbClr val="000000"/>
                </a:solidFill>
                <a:effectLst/>
                <a:latin typeface="+mj-lt"/>
              </a:rPr>
              <a:t>** Výjezd = aktivita jedné výjezdové skupiny, např. RV+RZP = 2 výjezdy</a:t>
            </a:r>
            <a:r>
              <a:rPr lang="cs-CZ" sz="105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063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27835</TotalTime>
  <Words>1007</Words>
  <Application>Microsoft Office PowerPoint</Application>
  <PresentationFormat>Vlastní</PresentationFormat>
  <Paragraphs>425</Paragraphs>
  <Slides>19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Aptos Display</vt:lpstr>
      <vt:lpstr>Nourd</vt:lpstr>
      <vt:lpstr>Calibri</vt:lpstr>
      <vt:lpstr>Arial</vt:lpstr>
      <vt:lpstr>Arial Black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návrhu Blue and White Gradient Modern Healthcare Business Professional Medical Center Presentation</dc:title>
  <dc:creator>Málková Michaela</dc:creator>
  <cp:lastModifiedBy>Slabý Marek</cp:lastModifiedBy>
  <cp:revision>93</cp:revision>
  <dcterms:created xsi:type="dcterms:W3CDTF">2006-08-16T00:00:00Z</dcterms:created>
  <dcterms:modified xsi:type="dcterms:W3CDTF">2024-04-10T20:41:17Z</dcterms:modified>
  <dc:identifier>DAF8TIYn1ew</dc:identifier>
</cp:coreProperties>
</file>