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8"/>
  </p:notesMasterIdLst>
  <p:sldIdLst>
    <p:sldId id="256" r:id="rId5"/>
    <p:sldId id="281" r:id="rId6"/>
    <p:sldId id="280" r:id="rId7"/>
    <p:sldId id="257" r:id="rId8"/>
    <p:sldId id="282" r:id="rId9"/>
    <p:sldId id="283" r:id="rId10"/>
    <p:sldId id="284" r:id="rId11"/>
    <p:sldId id="285" r:id="rId12"/>
    <p:sldId id="286" r:id="rId13"/>
    <p:sldId id="287" r:id="rId14"/>
    <p:sldId id="289" r:id="rId15"/>
    <p:sldId id="290" r:id="rId16"/>
    <p:sldId id="279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145"/>
    <a:srgbClr val="006600"/>
    <a:srgbClr val="990033"/>
    <a:srgbClr val="9CCAB5"/>
    <a:srgbClr val="000000"/>
    <a:srgbClr val="FFFFFF"/>
    <a:srgbClr val="99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71"/>
    <p:restoredTop sz="94720"/>
  </p:normalViewPr>
  <p:slideViewPr>
    <p:cSldViewPr snapToGrid="0">
      <p:cViewPr varScale="1">
        <p:scale>
          <a:sx n="211" d="100"/>
          <a:sy n="211" d="100"/>
        </p:scale>
        <p:origin x="6704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EDFC98D-B9B9-4627-94F8-2B01E3E805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8182E92-0198-4BC5-BCBD-9D0C7298DB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05476" name="Rectangle 4">
            <a:extLst>
              <a:ext uri="{FF2B5EF4-FFF2-40B4-BE49-F238E27FC236}">
                <a16:creationId xmlns:a16="http://schemas.microsoft.com/office/drawing/2014/main" id="{8E9D1828-A729-4702-8AEE-684FECE9C1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40CC0E03-4C89-4D9B-8556-9C6251D5B4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C05B7D93-456B-4BE8-AD6D-8619C88390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B71859CC-9E83-402E-883E-C72F9BCFDF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DF04C7C-34F5-4980-808A-545137FAC95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F04C7C-34F5-4980-808A-545137FAC95B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772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6" name="Rectangle 8">
            <a:extLst>
              <a:ext uri="{FF2B5EF4-FFF2-40B4-BE49-F238E27FC236}">
                <a16:creationId xmlns:a16="http://schemas.microsoft.com/office/drawing/2014/main" id="{0026A439-0205-4070-998F-FAFC5AE16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7BBB8586-041F-47F9-AFE8-4AD485C757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F77DBC18-07CE-4684-AA00-99EC7EC721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473092" name="Rectangle 4">
            <a:extLst>
              <a:ext uri="{FF2B5EF4-FFF2-40B4-BE49-F238E27FC236}">
                <a16:creationId xmlns:a16="http://schemas.microsoft.com/office/drawing/2014/main" id="{627935B2-68F6-42AD-965F-C338DC4D00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473093" name="Rectangle 5">
            <a:extLst>
              <a:ext uri="{FF2B5EF4-FFF2-40B4-BE49-F238E27FC236}">
                <a16:creationId xmlns:a16="http://schemas.microsoft.com/office/drawing/2014/main" id="{C1408A1F-0B4E-47EB-B35C-A7664B5805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73094" name="Rectangle 6">
            <a:extLst>
              <a:ext uri="{FF2B5EF4-FFF2-40B4-BE49-F238E27FC236}">
                <a16:creationId xmlns:a16="http://schemas.microsoft.com/office/drawing/2014/main" id="{11FF49E7-F97E-40AC-96BD-8394A9A152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867129-E46A-45A9-A0EF-D55AD8444431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473097" name="Picture 9">
            <a:extLst>
              <a:ext uri="{FF2B5EF4-FFF2-40B4-BE49-F238E27FC236}">
                <a16:creationId xmlns:a16="http://schemas.microsoft.com/office/drawing/2014/main" id="{F32BF1CB-6F0B-47AB-A93D-2F1BBFAA4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3101" name="Picture 13">
            <a:extLst>
              <a:ext uri="{FF2B5EF4-FFF2-40B4-BE49-F238E27FC236}">
                <a16:creationId xmlns:a16="http://schemas.microsoft.com/office/drawing/2014/main" id="{FF34209C-1707-471E-8C10-0CAC68AE0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36AF2-A51C-4B6B-B61B-34E57731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9ADBC0-1032-41F5-AA7E-878D040A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21A77B-9451-4CB1-ADE2-7A6637169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EF4EE0-A0C1-47E5-946A-98213C29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2E8D26-EAF1-4062-BD0E-7124447C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DE6C1-F796-4698-923D-33FF6BB6AB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333312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1D4152-B6DF-4FF6-92E3-FBADA28EE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BAC341-ABF4-4D3C-A0D2-B57A41C95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44619-FD7D-4E84-9DE8-474D304D0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85D041-A7D7-43AF-97A8-152AB5E0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6855D7-0E68-4F70-B793-C5B53C5D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8BF2-5B4D-43B5-8F64-019E926CFC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7866441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E35CA-BDD7-46DF-925F-393B61A4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88" y="0"/>
            <a:ext cx="6794500" cy="10525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9A5BE-B998-46BD-8EB4-6B583F110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B9EF45-624A-43EE-9559-80325B559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101030-C2C1-477E-984A-C19778284E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33488" y="6245225"/>
            <a:ext cx="1371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6AFADC-4B8F-4831-9DE8-D1672BCD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4650" y="623728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34CF02-A3FB-42A2-8860-DB6C8A0A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07125" y="6245225"/>
            <a:ext cx="1835150" cy="476250"/>
          </a:xfrm>
        </p:spPr>
        <p:txBody>
          <a:bodyPr/>
          <a:lstStyle>
            <a:lvl1pPr>
              <a:defRPr/>
            </a:lvl1pPr>
          </a:lstStyle>
          <a:p>
            <a:fld id="{D0BDC1B8-E6C5-42B1-B2E1-52C117B9DE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4294161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61E1E-D2C1-4A25-B664-C1FAC2C8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C8E8C7-D43E-489B-AE60-7CABC97A5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B9E772-BA7F-4039-922D-48CC1735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53CF3E-961B-42C3-BE8E-8651FF57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D27743-5D1B-473C-BF86-3B0836DB8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5CCB5-98F7-4329-9ADE-12BA4EB12E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6326367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91776-EE6C-4E5F-BEEC-DF1060E28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52A3D5-043B-4521-845C-42F95F4B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12FECB-F6A2-4E48-8BE9-D4FAACD2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2D3992-98AE-45F3-9210-7BFD54869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E3D79A-206F-4563-A7D8-C6F787D2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3C81A-92DF-4CA2-B8E8-B2162B4F0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934653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4F41B-A7C2-4798-8563-0E5F89FA5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CE6223-0919-4D02-9729-7ED04A51A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194C76-4389-4E7F-A7B1-3A7346CDB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80C40D-6772-44DB-8CCC-BF2EFB88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340F3B-C3C9-45D9-AD48-45227237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497D3E-ABD0-4676-B368-A2D4DD3C2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1F17-A01E-4489-BCE1-B073FDF8E1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3116283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4CB69-3B7A-4BB2-B549-AEF96BC90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25C9AF-C6FC-402D-AF25-0FBD7933F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7DBD16-8D09-4971-AD46-1366A322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CF48E88-FDCD-4306-89D5-3E33AF6CCA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086A37-A829-47D2-83B5-9C564049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10A6DD-1EEA-4E06-BFE3-28E52B89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574141-ADDE-4253-81AD-FD66656F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5FE9D7-ACB9-4D51-8CE0-758EC6804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3127F-A27B-49A8-B1F2-049AAD4516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62953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F4DB0D-80DA-4EF8-8E33-52AE9D7C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464EF5-9D2A-4B60-911C-92288E83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23174A-745E-425B-9D7B-B9A561B2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B451C7-6F8D-4ABA-BD2E-4F7E1F9F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C10CA-30D2-42B7-80D8-915F752FE6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0831257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6E1DA5F-EB94-448A-A0D9-A13B3696F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97C28E6-5152-4139-99D2-46B073F5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75F161-875C-43F8-9F4E-5B56C402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64312-633E-43C4-AF98-80B16DD722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0456411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DF891-EE16-4F75-9E8D-F5FE48722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DC6A2-2C1A-4CD0-81F8-C7A754E3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789531-FDF1-46C8-87EA-EAF1B4AD8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7499E-3830-416D-A984-8F2F64B4C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7D7BCA-161E-4062-88EB-B29656BD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F17917-BD9F-4078-9E52-07C534D6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6E0E4-1F2C-42C8-B7EE-8041EDE4E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02593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8C4F9-1986-47D8-B009-1CDCA7A6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D052AB7-727B-473E-8584-431F8019E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4BF68F-6068-4FFD-9580-556AE2A9B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DB4FCD-CFFE-4C49-BBDB-7AC860E2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286A12-D765-44C6-803E-B7D83C98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6CFC77-A39A-416B-9727-9A54437D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A430D-833B-4332-BE6B-E31BF857DC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124008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1" name="Rectangle 9">
            <a:extLst>
              <a:ext uri="{FF2B5EF4-FFF2-40B4-BE49-F238E27FC236}">
                <a16:creationId xmlns:a16="http://schemas.microsoft.com/office/drawing/2014/main" id="{DA5B3204-6346-4BAE-A764-99891BD17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954AE52C-CAF0-47CF-83BB-DBD643FDB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</a:t>
            </a:r>
            <a:r>
              <a:rPr lang="en-US" altLang="cs-CZ"/>
              <a:t> </a:t>
            </a:r>
            <a:br>
              <a:rPr lang="cs-CZ" altLang="cs-CZ"/>
            </a:br>
            <a:r>
              <a:rPr lang="cs-CZ" altLang="cs-CZ"/>
              <a:t>PŘEDLOHY NADPISŮ.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980953D6-18CC-47DC-ABE0-5C8D28B0E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FD0D4D8F-B972-4FF1-9145-C3DE2AC014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AD668808-47D2-4D3F-8076-266A1E7194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3E1B2F6F-778B-46A2-B389-171DF4F4AC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274CB007-07E9-4B1D-90A5-65954117F49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35880" name="Rectangle 8">
            <a:extLst>
              <a:ext uri="{FF2B5EF4-FFF2-40B4-BE49-F238E27FC236}">
                <a16:creationId xmlns:a16="http://schemas.microsoft.com/office/drawing/2014/main" id="{887516B1-CB5A-4BD9-9DE3-55987ABEE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5882" name="Rectangle 10">
            <a:extLst>
              <a:ext uri="{FF2B5EF4-FFF2-40B4-BE49-F238E27FC236}">
                <a16:creationId xmlns:a16="http://schemas.microsoft.com/office/drawing/2014/main" id="{2B3108D9-B9A2-42C3-9707-174D61CEB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5883" name="Rectangle 11">
            <a:extLst>
              <a:ext uri="{FF2B5EF4-FFF2-40B4-BE49-F238E27FC236}">
                <a16:creationId xmlns:a16="http://schemas.microsoft.com/office/drawing/2014/main" id="{B244B32C-F74C-4C3D-BC17-59766180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5884" name="Rectangle 12">
            <a:extLst>
              <a:ext uri="{FF2B5EF4-FFF2-40B4-BE49-F238E27FC236}">
                <a16:creationId xmlns:a16="http://schemas.microsoft.com/office/drawing/2014/main" id="{E3FB163B-13CA-4188-8F97-D0B52447A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35887" name="Picture 15">
            <a:extLst>
              <a:ext uri="{FF2B5EF4-FFF2-40B4-BE49-F238E27FC236}">
                <a16:creationId xmlns:a16="http://schemas.microsoft.com/office/drawing/2014/main" id="{FAEBF185-3DB4-4D04-A165-1AE6F7984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zoom dir="in"/>
  </p:transition>
  <p:txStyles>
    <p:titleStyle>
      <a:lvl1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0938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F115FC4E-3C87-436E-9682-7D94E07F2E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791781"/>
          </a:xfrm>
        </p:spPr>
        <p:txBody>
          <a:bodyPr/>
          <a:lstStyle/>
          <a:p>
            <a:pPr algn="ctr"/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200" b="0" dirty="0">
                <a:latin typeface="Arial" panose="020B0604020202020204" pitchFamily="34" charset="0"/>
                <a:cs typeface="Arial" panose="020B0604020202020204" pitchFamily="34" charset="0"/>
              </a:rPr>
              <a:t>Informace o aktuálním stavu návrhu novely zákona č. 258/2000 Sb. 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vývoj, gesce a uplatnění hygienických stanic </a:t>
            </a:r>
            <a:b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dalším období </a:t>
            </a:r>
            <a:endParaRPr lang="cs-CZ" altLang="cs-CZ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E3DCE14D-510C-408C-B243-45661DCEB3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7647" y="5943600"/>
            <a:ext cx="6794500" cy="914400"/>
          </a:xfrm>
        </p:spPr>
        <p:txBody>
          <a:bodyPr/>
          <a:lstStyle/>
          <a:p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Josef Pavlovic, náměstek ministra zdravotnictví ČR</a:t>
            </a:r>
          </a:p>
        </p:txBody>
      </p:sp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8B412-3455-C9C0-05F3-542FBCB7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Navrhovaná struktura orgánů ochrany veřejného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E6A0C-2391-EF32-F3A4-47369515A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5C08A0-F533-2AA7-D4DE-13B7BB13D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058"/>
            <a:ext cx="9144000" cy="515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75227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0FD34-7145-0221-6DB9-4C397B4B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Navrhovaná struktura orgánů ochrany veřejného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3AB2F-6ABF-1EA6-C804-7BAE23142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Ministerstvo zdravotnictví zůstává nadřízeným správním orgánem Státní </a:t>
            </a:r>
            <a:r>
              <a:rPr lang="cs-CZ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hygienické služby, v čele sekce ochrany a podpory veřejného zdraví bude nadále hlavní hygienik</a:t>
            </a:r>
          </a:p>
          <a:p>
            <a:pPr algn="just"/>
            <a:endParaRPr lang="cs-CZ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MZ bude nadále formálně řídit a kontrolovat SHS a v zájmu zachování dvojinstančnosti řízení bude nadále odvolacím orgánem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partnerem MZ však bude již pouze Ústřední ředitel SHS, nikoli 14 ředitelů KHS jako dosud </a:t>
            </a: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předpoklad je, že Ústřední ředitel zajistí plnění pokynů MZ napříč celou ČR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úkoly MZ v ochraně a podpoře veřejného zdraví budou vyjma výše uvedeného dále směřovat zejména k legislativní činnosti a mezinárodním záležitostem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454768617"/>
      </p:ext>
    </p:extLst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D08E4-6805-9D22-6A78-71415C747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Současný stav legislativního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7D003-15FA-3C41-EB7C-0AF225AB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novely zákona č. 258/2000 Sb. je v současné době ve fázi vypořádávání připomínek z meziresortního připomínkového řízení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předpoklad je, že do další fáze legislativního procesu by měl návrh zákona vstoupit po letních prázdninách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předpokládané nabytí účinnosti novely je od 1. ledna 2026</a:t>
            </a:r>
          </a:p>
          <a:p>
            <a:endParaRPr lang="cs-CZ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22895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A3DDC-9D8E-4CB8-A5AA-53A1F98C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5A3830-0668-4CA1-8A23-2AF09DCF2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40473817"/>
      </p:ext>
    </p:extLst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96B64-0761-998C-3540-988FB155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E14B4-EBDA-0DE0-7C6A-63E768C0A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Skutečnosti vedoucí k novelizaci zákona č. 258/2000 Sb.</a:t>
            </a:r>
          </a:p>
        </p:txBody>
      </p:sp>
    </p:spTree>
    <p:extLst>
      <p:ext uri="{BB962C8B-B14F-4D97-AF65-F5344CB8AC3E}">
        <p14:creationId xmlns:p14="http://schemas.microsoft.com/office/powerpoint/2010/main" val="4004281362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87FD3-BAB8-8B8E-B664-8E5560FC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Skutečnosti vedoucí k novelizaci zákona č. 258/2000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3A3E9-26A4-2DB7-88F4-A6C06305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na sobě navzájem nezávislých institucí “Veřejného zdraví“ – 3600 zaměstnanců (KHS; SZU; ZU)</a:t>
            </a:r>
          </a:p>
          <a:p>
            <a:pPr algn="ctr"/>
            <a:r>
              <a:rPr lang="cs-CZ" sz="18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rozdílný postup při výkonu státního zdravotního dozoru, rozdílný výklad právních norem, rozdílné požadavky na účastníky řízení, rozdílný přístup k postihování protiprávního jednání či řešení mimořádných událostí (např. covid-19)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tuto roztříštěnost</a:t>
            </a:r>
            <a:r>
              <a:rPr lang="cs-CZ" sz="1800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výkonu státní správy</a:t>
            </a:r>
            <a:r>
              <a:rPr lang="cs-CZ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dlouhodobě upozorňují i sami účastníci řízení, zejména ti, kteří svou činnost vykonávají ve více krajích nebo v celé ČR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1800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18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snahy Ministerstva zdravotnictví o sjednocení prostřednictvím metodického vedení, odvolacích řízení, výkonu kontroly v jednotlivých KHS příkazů k výkonu služby nevedou k cíli a jsou tedy neefektivní;</a:t>
            </a:r>
          </a:p>
          <a:p>
            <a:pPr algn="ctr"/>
            <a:endParaRPr lang="cs-CZ" sz="18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382716833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>
            <a:extLst>
              <a:ext uri="{FF2B5EF4-FFF2-40B4-BE49-F238E27FC236}">
                <a16:creationId xmlns:a16="http://schemas.microsoft.com/office/drawing/2014/main" id="{932B2A8C-C9C2-4162-BF5B-1B965DA40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Skutečnosti vedoucí k novelizaci zákona č. 258/2000 Sb.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48A988A1-6405-46AC-81B7-8EEC77C49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následkem je porušování jedné ze základních zásad správního práva – 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zásady předvídatelnosti (legitimního očekávání)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správní orgány povinnost postupovat tak, aby při rozhodování skutkově shodných nebo podobných případů nevznikaly nedůvodné rozdíly</a:t>
            </a:r>
          </a:p>
          <a:p>
            <a:pPr marL="0" lvl="1" indent="0"/>
            <a:endParaRPr lang="cs-CZ" dirty="0"/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33CF0-F8BE-4087-012F-C391F992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909FC-3F8F-9EF4-9BB2-D1537330D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Záměry Ministerstva zdravotnictví v ochraně veřejného zdraví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13879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CFEA-61B8-4CBD-19B5-47B3D51EE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Záměry Ministerstva zdravotnictví v ochraně veřejného zdraví  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59FB7-C4F5-80DB-DC8E-EADB28CAF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řešení shora popsané </a:t>
            </a:r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problematiky spatřuje Ministerstvo zdravotnictví v </a:t>
            </a:r>
            <a:r>
              <a:rPr lang="cs-CZ" sz="18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novelizaci zákona č. 258/2000 Sb.</a:t>
            </a:r>
          </a:p>
          <a:p>
            <a:pPr algn="ctr"/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dojde ke zrušení všech 14 krajských hygienických stanic a ke vzniku jednoho správního úřadu s celostátní působností – Státní hygienické služby (SHS)</a:t>
            </a:r>
          </a:p>
          <a:p>
            <a:pPr algn="ctr">
              <a:lnSpc>
                <a:spcPct val="107000"/>
              </a:lnSpc>
            </a:pPr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 za jednotný přístup k výkonu státního zdravotního dozoru, výkladu evropských i národních právních předpisů a k postihování protiprávního jednání bude pouze na jedné osobě, ústředním řediteli SHS;</a:t>
            </a:r>
          </a:p>
          <a:p>
            <a:pPr algn="ctr">
              <a:lnSpc>
                <a:spcPct val="107000"/>
              </a:lnSpc>
            </a:pPr>
            <a:r>
              <a:rPr lang="cs-CZ" sz="18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20514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16F62-9179-7702-BCA8-0D4F34F8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Záměry Ministerstva zdravotnictví v ochraně veřejného zdraví  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C98C7-194B-7E6F-026C-73BBD9315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cs-CZ" b="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 vedení Ministerstva zdravotnictví, zejména však pro hlavního hygienika, bude existovat jediný partner, a to Ústřední ředitel SHS</a:t>
            </a:r>
          </a:p>
          <a:p>
            <a:pPr algn="ctr">
              <a:lnSpc>
                <a:spcPct val="107000"/>
              </a:lnSpc>
            </a:pP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Ústřední ředitel SHS pokyny a záměry ministerstva uvede do praxe v jemu podřízeném úřadu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Ministerstvo zdravotnictví si nadále ponechá rozhodování o opravných prostředcích proti rozhodnutím SHS </a:t>
            </a: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20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zachování zásady dvojinstančnosti řízení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583628995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0C4CA-C417-71DA-349C-936BA602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9847A-2A49-296F-2A24-C95DA28A4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Navrhovaná struktura orgánů ochrany veřejného zdraví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27963243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053A3-FF6E-1D41-15E9-0914023E8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Navrhovaná struktura orgánů ochrany veřejného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68612-D4B4-E1E9-D35B-C1917CE8C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 hygienická služba = jeden správní úřad s celostátní působností, v čele stojí Ústřední ředitel SHS</a:t>
            </a:r>
          </a:p>
          <a:p>
            <a:pPr algn="just"/>
            <a:endParaRPr lang="cs-CZ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SHS se dělí se na Ústřední pracoviště SHS (ředitelství) a Regionální pracoviště SHS, která odpovídají územím krajů;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čele regionálního pracoviště je regionální ředitel → regionální pracoviště řeší záležitosti týkající se daného kraje a je kontaktním bodem pro kraje krajský úřad či hejtmana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regionální pracoviště se dále může dělit na územní pracoviště (stejně jako doposud vznik, zánik či sloučení územních pracovišť schvaluje Ministerstvo zdravotnictví, a to na návrh SHS)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032368751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sablona_prezentace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0298EC1429F64BBF1A9EB5AD9259E4" ma:contentTypeVersion="4" ma:contentTypeDescription="Vytvoří nový dokument" ma:contentTypeScope="" ma:versionID="3546a2c7723afc6bb8f5d2ffc7dc6698">
  <xsd:schema xmlns:xsd="http://www.w3.org/2001/XMLSchema" xmlns:xs="http://www.w3.org/2001/XMLSchema" xmlns:p="http://schemas.microsoft.com/office/2006/metadata/properties" xmlns:ns2="efc5873c-7c96-44b6-b917-2d927239c43a" targetNamespace="http://schemas.microsoft.com/office/2006/metadata/properties" ma:root="true" ma:fieldsID="513a9820866bf80a0f1f6fb8e5f11476" ns2:_="">
    <xsd:import namespace="efc5873c-7c96-44b6-b917-2d927239c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5873c-7c96-44b6-b917-2d927239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F7C922-E03E-4EA7-8675-166B7CD5E8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BB01BE-E8FC-49E1-A167-6F7C80500065}">
  <ds:schemaRefs>
    <ds:schemaRef ds:uri="efc5873c-7c96-44b6-b917-2d927239c4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58DE84E-4595-4D4B-81CD-B06C1F133846}">
  <ds:schemaRefs>
    <ds:schemaRef ds:uri="efc5873c-7c96-44b6-b917-2d927239c43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</Template>
  <TotalTime>1026</TotalTime>
  <Words>621</Words>
  <Application>Microsoft Macintosh PowerPoint</Application>
  <PresentationFormat>Předvádění na obrazovce (4:3)</PresentationFormat>
  <Paragraphs>76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Calibri</vt:lpstr>
      <vt:lpstr>Garamond</vt:lpstr>
      <vt:lpstr>GillSans</vt:lpstr>
      <vt:lpstr>Symbol</vt:lpstr>
      <vt:lpstr>Times New Roman</vt:lpstr>
      <vt:lpstr>Wingdings</vt:lpstr>
      <vt:lpstr>sablona_prezentace</vt:lpstr>
      <vt:lpstr>  Informace o aktuálním stavu návrhu novely zákona č. 258/2000 Sb.   vývoj, gesce a uplatnění hygienických stanic  v dalším období </vt:lpstr>
      <vt:lpstr>Prezentace aplikace PowerPoint</vt:lpstr>
      <vt:lpstr>Skutečnosti vedoucí k novelizaci zákona č. 258/2000 Sb.</vt:lpstr>
      <vt:lpstr>Skutečnosti vedoucí k novelizaci zákona č. 258/2000 Sb.</vt:lpstr>
      <vt:lpstr>Prezentace aplikace PowerPoint</vt:lpstr>
      <vt:lpstr>Záměry Ministerstva zdravotnictví v ochraně veřejného zdraví   </vt:lpstr>
      <vt:lpstr>Záměry Ministerstva zdravotnictví v ochraně veřejného zdraví   </vt:lpstr>
      <vt:lpstr>Prezentace aplikace PowerPoint</vt:lpstr>
      <vt:lpstr>Navrhovaná struktura orgánů ochrany veřejného zdraví</vt:lpstr>
      <vt:lpstr>Navrhovaná struktura orgánů ochrany veřejného zdraví</vt:lpstr>
      <vt:lpstr>Navrhovaná struktura orgánů ochrany veřejného zdraví</vt:lpstr>
      <vt:lpstr>Současný stav legislativního procesu</vt:lpstr>
      <vt:lpstr>Prezentace aplikace PowerPoint</vt:lpstr>
    </vt:vector>
  </TitlesOfParts>
  <Company>Ministerstvo zdravotnictví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kobid</dc:creator>
  <cp:lastModifiedBy>Pavlovic Josef, Bc.</cp:lastModifiedBy>
  <cp:revision>38</cp:revision>
  <dcterms:created xsi:type="dcterms:W3CDTF">2008-05-12T08:56:53Z</dcterms:created>
  <dcterms:modified xsi:type="dcterms:W3CDTF">2024-06-10T05:43:36Z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0x010100460298EC1429F64BBF1A9EB5AD9259E4</vt:lpwstr>
  </property>
</Properties>
</file>