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7" r:id="rId2"/>
    <p:sldId id="399" r:id="rId3"/>
    <p:sldId id="428" r:id="rId4"/>
    <p:sldId id="388" r:id="rId5"/>
    <p:sldId id="726" r:id="rId6"/>
    <p:sldId id="762" r:id="rId7"/>
    <p:sldId id="766" r:id="rId8"/>
    <p:sldId id="767" r:id="rId9"/>
    <p:sldId id="763" r:id="rId10"/>
    <p:sldId id="765" r:id="rId11"/>
    <p:sldId id="764" r:id="rId12"/>
    <p:sldId id="738" r:id="rId13"/>
    <p:sldId id="761" r:id="rId14"/>
    <p:sldId id="268" r:id="rId15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bomír Francl" initials="LF" lastIdx="1" clrIdx="0">
    <p:extLst>
      <p:ext uri="{19B8F6BF-5375-455C-9EA6-DF929625EA0E}">
        <p15:presenceInfo xmlns:p15="http://schemas.microsoft.com/office/powerpoint/2012/main" userId="dd41f0c0a0edec1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E961DC"/>
    <a:srgbClr val="FFCC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3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C287D-6510-45EE-AE0C-9613744EB05D}" type="datetimeFigureOut">
              <a:rPr lang="cs-CZ" smtClean="0"/>
              <a:pPr/>
              <a:t>01.07.2024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FE778-48E2-4EF0-BD6F-10B67B9718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71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 května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http://www.zdravotnickeodbory.cz/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 května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http://www.zdravotnickeodbory.cz/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 května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http://www.zdravotnickeodbory.cz/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 května 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http://www.zdravotnickeodbory.cz/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 května 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http://www.zdravotnickeodbory.cz/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 května 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http://www.zdravotnickeodbory.cz/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 května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http://www.zdravotnickeodbory.cz/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 května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http://www.zdravotnickeodbory.cz/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 května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http://www.zdravotnickeodbory.cz/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 května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http://www.zdravotnickeodbory.cz/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 května 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http://www.zdravotnickeodbory.cz/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 května 2024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http://www.zdravotnickeodbory.cz/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 května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http://www.zdravotnickeodbory.cz/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 května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http://www.zdravotnickeodbory.cz/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 května 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http://www.zdravotnickeodbory.cz/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 května 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http://www.zdravotnickeodbory.cz/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rgbClr val="66FF66"/>
            </a:gs>
            <a:gs pos="100000">
              <a:schemeClr val="bg2">
                <a:shade val="98000"/>
                <a:satMod val="120000"/>
                <a:lumMod val="11000"/>
                <a:lumOff val="8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21. května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http://www.zdravotnickeodbory.cz/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15068" y="1051133"/>
            <a:ext cx="10423321" cy="309794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b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4000" b="1" dirty="0">
                <a:solidFill>
                  <a:schemeClr val="tx1"/>
                </a:solidFill>
                <a:effectLst/>
              </a:rPr>
              <a:t>„</a:t>
            </a:r>
            <a:r>
              <a:rPr lang="cs-CZ" sz="4000" b="1" i="0" dirty="0">
                <a:solidFill>
                  <a:srgbClr val="121212"/>
                </a:solidFill>
                <a:effectLst/>
              </a:rPr>
              <a:t>Strategie získávání a udržení sester v systému zdravotnictví. </a:t>
            </a:r>
            <a:br>
              <a:rPr lang="cs-CZ" sz="4000" b="1" i="0" dirty="0">
                <a:solidFill>
                  <a:srgbClr val="121212"/>
                </a:solidFill>
                <a:effectLst/>
              </a:rPr>
            </a:br>
            <a:r>
              <a:rPr lang="cs-CZ" sz="4000" b="1" i="0" dirty="0">
                <a:solidFill>
                  <a:srgbClr val="121212"/>
                </a:solidFill>
                <a:effectLst/>
              </a:rPr>
              <a:t>Podpora profese zaměstnavateli a státem</a:t>
            </a:r>
            <a:r>
              <a:rPr lang="cs-CZ" sz="4000" b="1" dirty="0">
                <a:solidFill>
                  <a:schemeClr val="tx1"/>
                </a:solidFill>
                <a:effectLst/>
              </a:rPr>
              <a:t>?“</a:t>
            </a:r>
            <a:br>
              <a:rPr lang="cs-CZ" sz="4000" dirty="0">
                <a:effectLst/>
                <a:ea typeface="Times New Roman" panose="02020603050405020304" pitchFamily="18" charset="0"/>
              </a:rPr>
            </a:br>
            <a:br>
              <a:rPr lang="cs-CZ" sz="4000" dirty="0">
                <a:effectLst/>
                <a:ea typeface="Times New Roman" panose="02020603050405020304" pitchFamily="18" charset="0"/>
              </a:rPr>
            </a:b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35853" y="4149080"/>
            <a:ext cx="9802536" cy="1296144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1"/>
                </a:solidFill>
              </a:rPr>
              <a:t>Jsou čeští zdravotníci motivovaní pracovat v oboru? Lze je udržet ve zdravotnictví?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32D1B5-DB0F-7ABC-8467-510DB15B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1. června 2024</a:t>
            </a:r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605E5F-6B4C-60D5-14AD-E4146B96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http://www.zdravotnickeodbory.cz/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AA14E060-FCCB-0F13-2A70-3197A2EC2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357068"/>
            <a:ext cx="8911687" cy="430714"/>
          </a:xfrm>
        </p:spPr>
        <p:txBody>
          <a:bodyPr>
            <a:normAutofit fontScale="90000"/>
          </a:bodyPr>
          <a:lstStyle/>
          <a:p>
            <a:r>
              <a:rPr lang="cs-CZ" dirty="0"/>
              <a:t>Platy versus mzdy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E16ED3CF-3F13-0328-878F-3754B4484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9373" y="892904"/>
            <a:ext cx="3992732" cy="397614"/>
          </a:xfrm>
        </p:spPr>
        <p:txBody>
          <a:bodyPr/>
          <a:lstStyle/>
          <a:p>
            <a:r>
              <a:rPr lang="cs-CZ" dirty="0"/>
              <a:t>Všeobecné sestry</a:t>
            </a:r>
          </a:p>
        </p:txBody>
      </p:sp>
      <p:pic>
        <p:nvPicPr>
          <p:cNvPr id="15" name="Zástupný obsah 14" descr="Obsah obrázku text, rukopis, Paralelní&#10;&#10;Popis byl vytvořen automaticky">
            <a:extLst>
              <a:ext uri="{FF2B5EF4-FFF2-40B4-BE49-F238E27FC236}">
                <a16:creationId xmlns:a16="http://schemas.microsoft.com/office/drawing/2014/main" id="{AA4C4330-9C27-A42A-99EE-4D54786BDB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2573338" y="2072482"/>
            <a:ext cx="4375150" cy="3281362"/>
          </a:xfrm>
        </p:spPr>
      </p:pic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25A4D07E-1B8F-78CC-7E35-CE4F92002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32105" y="892904"/>
            <a:ext cx="4816550" cy="430713"/>
          </a:xfrm>
        </p:spPr>
        <p:txBody>
          <a:bodyPr/>
          <a:lstStyle/>
          <a:p>
            <a:r>
              <a:rPr lang="cs-CZ" dirty="0"/>
              <a:t>Všeobecné sestry specialistky</a:t>
            </a:r>
          </a:p>
        </p:txBody>
      </p:sp>
      <p:pic>
        <p:nvPicPr>
          <p:cNvPr id="17" name="Zástupný obsah 16" descr="Obsah obrázku text, rukopis, kniha, papír&#10;&#10;Popis byl vytvořen automaticky">
            <a:extLst>
              <a:ext uri="{FF2B5EF4-FFF2-40B4-BE49-F238E27FC236}">
                <a16:creationId xmlns:a16="http://schemas.microsoft.com/office/drawing/2014/main" id="{23D80840-F920-9898-4596-9F570B08471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 rot="5400000">
            <a:off x="7148513" y="2069505"/>
            <a:ext cx="4376737" cy="3282552"/>
          </a:xfr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18CE6FFC-8509-FDA5-645D-CF112C80A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r="84392"/>
          <a:stretch>
            <a:fillRect/>
          </a:stretch>
        </p:blipFill>
        <p:spPr bwMode="auto">
          <a:xfrm>
            <a:off x="10934753" y="1497"/>
            <a:ext cx="1219140" cy="115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95882DA-46A2-1B1B-68BC-E82DE80BB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 května 2024</a:t>
            </a:r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B923B92-8E6A-2FED-7E0E-8C0FCBC17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http://www.zdravotnickeodbory.cz/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05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F55DA8-72E3-AD42-A243-6DF1B8FC4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819" y="624110"/>
            <a:ext cx="9518794" cy="1280890"/>
          </a:xfrm>
        </p:spPr>
        <p:txBody>
          <a:bodyPr/>
          <a:lstStyle/>
          <a:p>
            <a:r>
              <a:rPr lang="cs-CZ" dirty="0"/>
              <a:t>Sociální zohlednění náročnosti práce zdravotnických pracovníků: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795957-1913-8DB0-97E4-B53FDD171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818" y="2133600"/>
            <a:ext cx="9518794" cy="3777622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sz="1600" dirty="0"/>
              <a:t>Předloženy konkrétní návrhy: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lázeňská a rehabilitační péče pro zdravotnické pracovníky – inspirace programy hrazené ze státního rozpočtu COVID,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odchodné pro zdravotnické pracovníky – zakotveno pro ZZ v zákoně o ZZS,</a:t>
            </a:r>
            <a:endParaRPr lang="cs-CZ" u="sng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výsluhový příspěvek – návrh na pobírání po určitém počtu odpracovaných let,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vyšší jednorázové odškodnění při pracovním úraze, nebo nemoci z povolání,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ukotvení SPIS v zákoně o zdravotních službách</a:t>
            </a:r>
          </a:p>
          <a:p>
            <a:pPr marL="0" indent="0">
              <a:buNone/>
            </a:pPr>
            <a:endParaRPr lang="cs-CZ" sz="1600" dirty="0"/>
          </a:p>
          <a:p>
            <a:pPr marL="457200" lvl="1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6E74A07-C66D-436D-631B-ABECA7917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 května 2024</a:t>
            </a:r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08D9B14-7998-BCF6-30CD-1D4C50490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http://www.zdravotnickeodbory.cz/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65D8668-5E3F-8E94-4AD0-35FC8A0CE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84392"/>
          <a:stretch>
            <a:fillRect/>
          </a:stretch>
        </p:blipFill>
        <p:spPr bwMode="auto">
          <a:xfrm>
            <a:off x="10603098" y="116991"/>
            <a:ext cx="1219140" cy="115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6367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79576" y="570451"/>
            <a:ext cx="7298556" cy="1036676"/>
          </a:xfrm>
        </p:spPr>
        <p:txBody>
          <a:bodyPr>
            <a:normAutofit/>
          </a:bodyPr>
          <a:lstStyle/>
          <a:p>
            <a:r>
              <a:rPr lang="cs-CZ" dirty="0"/>
              <a:t>Možnosti dalších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7528" y="1268761"/>
            <a:ext cx="8496944" cy="4857403"/>
          </a:xfrm>
        </p:spPr>
        <p:txBody>
          <a:bodyPr>
            <a:normAutofit/>
          </a:bodyPr>
          <a:lstStyle/>
          <a:p>
            <a:pPr marL="400050" algn="just">
              <a:buAutoNum type="arabicPeriod"/>
            </a:pPr>
            <a:endParaRPr lang="cs-CZ" dirty="0"/>
          </a:p>
          <a:p>
            <a:pPr marL="57150" indent="0" algn="just">
              <a:buNone/>
            </a:pPr>
            <a:endParaRPr lang="cs-CZ" dirty="0"/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cs-CZ" dirty="0"/>
              <a:t>Využití nástrojů aktivní politiky zaměstnanosti – zřízení Společensky účelných pracovních míst – vyhrazené podle § 113, zákona č. 435/2014 Sb., o zaměstnanosti – zvýšení počtů sanitářů          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cs-CZ" dirty="0"/>
              <a:t>Předškolní zařízení, případně dětské skupiny pro děti při jednotlivých zdravotnických zařízeních, a to buď s nepřetržitým, nebo prodlouženým provozem.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cs-CZ" dirty="0"/>
              <a:t>Zvyšování prestiže zdravotnických profesí – kampaně vybízející ke studiu 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cs-CZ" dirty="0"/>
              <a:t>Zvýšení počtu studentů na lékařských fakultách a na zdravotnických školách</a:t>
            </a:r>
          </a:p>
          <a:p>
            <a:pPr marL="400050" algn="just">
              <a:buAutoNum type="arabicPeriod"/>
            </a:pPr>
            <a:endParaRPr lang="cs-CZ" dirty="0"/>
          </a:p>
          <a:p>
            <a:pPr marL="400050" algn="just">
              <a:buAutoNum type="arabicPeriod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09F753-3C2A-6934-FA7C-B4EEAB5BD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1. června 2024</a:t>
            </a:r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A5A2BA-A3AE-DCED-A915-5EF2DFA3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http://www.zdravotnickeodbory.cz/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D4EA38C-CD90-9891-9CAA-680E476ED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84392"/>
          <a:stretch>
            <a:fillRect/>
          </a:stretch>
        </p:blipFill>
        <p:spPr bwMode="auto">
          <a:xfrm>
            <a:off x="10603098" y="116991"/>
            <a:ext cx="1219140" cy="115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486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3818" y="267855"/>
            <a:ext cx="7274590" cy="1000546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Opatření ke zvýšení počtu studentů</a:t>
            </a:r>
            <a:br>
              <a:rPr lang="cs-CZ" sz="2800" dirty="0"/>
            </a:br>
            <a:r>
              <a:rPr lang="cs-CZ" sz="2800" dirty="0"/>
              <a:t>ve zdravotnickém školství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7528" y="1340769"/>
            <a:ext cx="8496944" cy="47853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Již v průběhu realizace: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Navýšení studentů lékařských fakult – zvýšení kapacit o 30 % studentů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Příprava obdobného opatření pro studium všeobecných sester a dalších zdravotnických profesí – „Program podpory výuky vybraných nelékařských profesí“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Záměr pro příštích 12 let – předpokládané počty nových pracovníků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všeobecná sestra: 11 078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porodní asistentka: 2 539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dětská sestra: 1 547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radiologický asistent: 1 728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zdravotnický záchranář: 3 573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nutriční terapeut: 1 250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2EF2C-519B-2AEF-2B15-664D40BB4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1. června 2024</a:t>
            </a:r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FBBE6B-0689-6204-376D-B93D8BD1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http://www.zdravotnickeodbory.cz/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AF9F653-EE90-0536-EB75-E1E4BD9D3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84392"/>
          <a:stretch>
            <a:fillRect/>
          </a:stretch>
        </p:blipFill>
        <p:spPr bwMode="auto">
          <a:xfrm>
            <a:off x="10603098" y="116991"/>
            <a:ext cx="1219140" cy="115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473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97891" y="624110"/>
            <a:ext cx="8913091" cy="128089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/>
              <a:t>Děkuji za pozornost a spolupráci</a:t>
            </a:r>
          </a:p>
        </p:txBody>
      </p:sp>
      <p:sp>
        <p:nvSpPr>
          <p:cNvPr id="15" name="Zástupný symbol pro datum 14">
            <a:extLst>
              <a:ext uri="{FF2B5EF4-FFF2-40B4-BE49-F238E27FC236}">
                <a16:creationId xmlns:a16="http://schemas.microsoft.com/office/drawing/2014/main" id="{D888B2EB-131A-9319-9DA1-95B18AF2C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1. června 2024</a:t>
            </a:r>
            <a:endParaRPr lang="en-US" dirty="0"/>
          </a:p>
        </p:txBody>
      </p:sp>
      <p:sp>
        <p:nvSpPr>
          <p:cNvPr id="16" name="Zástupný symbol pro zápatí 15">
            <a:extLst>
              <a:ext uri="{FF2B5EF4-FFF2-40B4-BE49-F238E27FC236}">
                <a16:creationId xmlns:a16="http://schemas.microsoft.com/office/drawing/2014/main" id="{CB5D6261-C6AF-D7E0-C30A-1E7BB21A8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http://www.zdravotnickeodbory.cz/</a:t>
            </a:r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028C418-2E36-446D-A68E-C80069551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84392"/>
          <a:stretch>
            <a:fillRect/>
          </a:stretch>
        </p:blipFill>
        <p:spPr bwMode="auto">
          <a:xfrm>
            <a:off x="10603098" y="116991"/>
            <a:ext cx="1219140" cy="115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Zitnikova\Documents\Business-people-overlapping-hands-to-show-unity--imagio-preview6524572.jpg">
            <a:extLst>
              <a:ext uri="{FF2B5EF4-FFF2-40B4-BE49-F238E27FC236}">
                <a16:creationId xmlns:a16="http://schemas.microsoft.com/office/drawing/2014/main" id="{101084AF-2622-96EF-265D-A2407CE9C3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4764" y="1810326"/>
            <a:ext cx="4590472" cy="377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411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76325F09-26C8-EA09-94A1-91A54BEAC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300" y="482600"/>
            <a:ext cx="7334250" cy="91440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České nemocnice</a:t>
            </a:r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3C7C5D15-A275-2A63-641E-07DD30701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389" y="1484314"/>
            <a:ext cx="8785225" cy="4764087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altLang="cs-CZ" sz="2000" dirty="0"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000" dirty="0">
                <a:cs typeface="Arial" panose="020B0604020202020204" pitchFamily="34" charset="0"/>
              </a:rPr>
              <a:t>nízké počty zdravotníků, demografická křivka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000" dirty="0">
                <a:cs typeface="Arial" panose="020B0604020202020204" pitchFamily="34" charset="0"/>
              </a:rPr>
              <a:t>rozdíly plat/mzda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000" dirty="0">
                <a:cs typeface="Arial" panose="020B0604020202020204" pitchFamily="34" charset="0"/>
              </a:rPr>
              <a:t>zhoršené pracovní vztahy, zvyšující se % případů násilí od spolupracovníků a také od pacientů a jejich blízkých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000" dirty="0">
                <a:cs typeface="Arial" panose="020B0604020202020204" pitchFamily="34" charset="0"/>
              </a:rPr>
              <a:t>prestiž povolání 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458E7EF-2CB9-151B-273C-EDD3E4CBC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1. června 2024</a:t>
            </a:r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1609C14-CAD3-B942-1B07-2FE3A9FA0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http://www.zdravotnickeodbory.cz/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79AB063-EFF3-8E7F-3592-BA4E4B665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84392"/>
          <a:stretch>
            <a:fillRect/>
          </a:stretch>
        </p:blipFill>
        <p:spPr bwMode="auto">
          <a:xfrm>
            <a:off x="10603098" y="116991"/>
            <a:ext cx="1219140" cy="115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0F065AD2-A01A-681A-B35B-016BA6893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976" y="274638"/>
            <a:ext cx="8237374" cy="1143000"/>
          </a:xfrm>
        </p:spPr>
        <p:txBody>
          <a:bodyPr/>
          <a:lstStyle/>
          <a:p>
            <a:r>
              <a:rPr lang="cs-CZ" altLang="cs-CZ" sz="3200" dirty="0"/>
              <a:t>Celostátní porada odborářů z nemocnic + zástupců ČLK</a:t>
            </a: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EEA3C0A1-83E9-AC2D-E209-261F02254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5513" y="1600201"/>
            <a:ext cx="9443103" cy="4525963"/>
          </a:xfrm>
        </p:spPr>
        <p:txBody>
          <a:bodyPr>
            <a:normAutofit/>
          </a:bodyPr>
          <a:lstStyle/>
          <a:p>
            <a:endParaRPr lang="cs-CZ" altLang="cs-CZ" sz="2400" dirty="0"/>
          </a:p>
          <a:p>
            <a:r>
              <a:rPr lang="cs-CZ" altLang="cs-CZ" sz="2400" dirty="0"/>
              <a:t>Nedostatek zdravotnického personálu v nemocnicích vede: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/>
              <a:t>k ohrožení bezpečnosti práce zaměstnanců,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/>
              <a:t>k přetěžování zbývajících zaměstnanců,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/>
              <a:t>k interpersonálním problémům a růstu syndromu vyhoření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/>
              <a:t>k ohrožení kvality poskytované péče,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/>
              <a:t>k ohrožení fungování či další existence některých oddělení nemocnic, případně celých nemocnic.</a:t>
            </a:r>
          </a:p>
          <a:p>
            <a:endParaRPr lang="cs-CZ" altLang="cs-CZ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15B2E8E-3C1E-4A5B-7388-91F0A417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1. června 2024</a:t>
            </a:r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A39172A-4E05-28BB-88E1-B123FF2C4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http://www.zdravotnickeodbory.cz/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67AA897-6991-33FB-A4FE-DFFE52808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84392"/>
          <a:stretch>
            <a:fillRect/>
          </a:stretch>
        </p:blipFill>
        <p:spPr bwMode="auto">
          <a:xfrm>
            <a:off x="10603098" y="116991"/>
            <a:ext cx="1219140" cy="115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AEF5863F-90B7-82EF-AF30-54D02E9B9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300" y="188007"/>
            <a:ext cx="7837488" cy="937532"/>
          </a:xfrm>
        </p:spPr>
        <p:txBody>
          <a:bodyPr>
            <a:normAutofit/>
          </a:bodyPr>
          <a:lstStyle/>
          <a:p>
            <a:r>
              <a:rPr lang="cs-CZ" altLang="cs-CZ" sz="2400" dirty="0"/>
              <a:t>Dodržují se ve zdravotnictví právní předpisy?</a:t>
            </a:r>
            <a:br>
              <a:rPr lang="cs-CZ" altLang="cs-CZ" sz="2400" dirty="0"/>
            </a:br>
            <a:r>
              <a:rPr lang="cs-CZ" altLang="cs-CZ" sz="2400" dirty="0"/>
              <a:t>Je práce zdravotníků bezpečná?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943FDA8B-6DD3-AB33-A5B9-90B4CCC5D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5873" y="1257300"/>
            <a:ext cx="10041307" cy="49911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cs-CZ" altLang="cs-CZ" sz="2000" b="1" u="sng" dirty="0">
              <a:solidFill>
                <a:srgbClr val="FF3300"/>
              </a:solidFill>
            </a:endParaRPr>
          </a:p>
          <a:p>
            <a:r>
              <a:rPr lang="cs-CZ" altLang="cs-CZ" dirty="0">
                <a:solidFill>
                  <a:schemeClr val="tx1"/>
                </a:solidFill>
              </a:rPr>
              <a:t>Nařízení vlády č. 361/2007 Sb., kterým se stanoví podmínky ochrany zdraví při práci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rgbClr val="000000"/>
                </a:solidFill>
              </a:rPr>
              <a:t>§ 28, vymezení pojmů „BŘEMENO“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00"/>
                </a:solidFill>
              </a:rPr>
              <a:t>Hygienické limity hmotnosti ručně manipulovaného břemena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b="1" u="sng" dirty="0">
                <a:solidFill>
                  <a:srgbClr val="FF3300"/>
                </a:solidFill>
              </a:rPr>
              <a:t>pro ženy</a:t>
            </a:r>
            <a:r>
              <a:rPr lang="cs-CZ" altLang="cs-CZ" b="1" dirty="0">
                <a:solidFill>
                  <a:srgbClr val="000000"/>
                </a:solidFill>
              </a:rPr>
              <a:t>: § 29 odst. 4, 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000000"/>
                </a:solidFill>
              </a:rPr>
              <a:t>občas – 20 kg; </a:t>
            </a:r>
            <a:r>
              <a:rPr lang="cs-CZ" altLang="cs-CZ" dirty="0"/>
              <a:t>při občasném zvedání, t. j. v rozsahu do 30 min. za směnu,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chemeClr val="tx1"/>
                </a:solidFill>
              </a:rPr>
              <a:t>často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b="1" dirty="0">
                <a:solidFill>
                  <a:schemeClr val="tx1"/>
                </a:solidFill>
              </a:rPr>
              <a:t>15 kg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cs-CZ" altLang="cs-CZ" dirty="0"/>
              <a:t>průměrná hmotnost pacienta je 80 Kg !?</a:t>
            </a:r>
            <a:endParaRPr lang="cs-CZ" altLang="cs-CZ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cs-CZ" altLang="cs-CZ" dirty="0">
                <a:solidFill>
                  <a:srgbClr val="000000"/>
                </a:solidFill>
              </a:rPr>
              <a:t>kumulativní hmotnost – 6500 kg – za 8 hod. pracovní směnu</a:t>
            </a:r>
          </a:p>
          <a:p>
            <a:pPr>
              <a:buFontTx/>
              <a:buNone/>
            </a:pPr>
            <a:endParaRPr lang="cs-CZ" altLang="cs-CZ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Přípustné hygienické limity pro váhové hmotnosti a pro hodnotu srdeční frekvence při práci s celkovou fyzickou zátěží jsou upraveny </a:t>
            </a:r>
            <a:r>
              <a:rPr lang="cs-CZ" altLang="cs-CZ" b="1" dirty="0"/>
              <a:t>v příloze č. 1 až 3 a 5 k</a:t>
            </a:r>
            <a:r>
              <a:rPr lang="cs-CZ" altLang="cs-CZ" dirty="0"/>
              <a:t> tomuto nařízení, části A, tabulce č. 4.</a:t>
            </a:r>
          </a:p>
          <a:p>
            <a:endParaRPr lang="cs-CZ" altLang="cs-CZ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B395449-8AC4-32AD-934C-C2329B28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1. června 2024</a:t>
            </a:r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264C5BE-7993-E457-6957-8D2197FB3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http://www.zdravotnickeodbory.cz/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A5712ED-6D4B-D28D-BD26-B41354C26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84392"/>
          <a:stretch>
            <a:fillRect/>
          </a:stretch>
        </p:blipFill>
        <p:spPr bwMode="auto">
          <a:xfrm>
            <a:off x="10603098" y="116991"/>
            <a:ext cx="1219140" cy="115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015F9B-3E28-460D-BB76-20393C3E3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1"/>
            <a:ext cx="7704460" cy="1052513"/>
          </a:xfrm>
        </p:spPr>
        <p:txBody>
          <a:bodyPr>
            <a:normAutofit/>
          </a:bodyPr>
          <a:lstStyle/>
          <a:p>
            <a:r>
              <a:rPr lang="cs-CZ" sz="2800" dirty="0"/>
              <a:t>Dlouhodobé návrhy odborů na stabilizační opatření pro zdravotníky – od r. 2010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704611-BCB4-40F5-846D-7A6B5DC73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0670" y="1052514"/>
            <a:ext cx="8563014" cy="558356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Sjednocení odměňování zdravotnických pracovníků bez ohledu na právní formu lůžkových zdravotnických zařízení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Navýšení příplatku za neuropsychickou zátěž a směnnost.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Zvýšení počtů zdravotnických pracovníků.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Sociální zohlednění náročnosti práce zdravotnických pracovníků: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lázeňská a rehabilitační péče pro zdravotnické pracovníky,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odchodné pro zdravotnické pracovníky</a:t>
            </a:r>
            <a:r>
              <a:rPr lang="cs-CZ" u="sng" dirty="0">
                <a:solidFill>
                  <a:schemeClr val="tx1"/>
                </a:solidFill>
              </a:rPr>
              <a:t>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err="1">
                <a:solidFill>
                  <a:schemeClr val="tx1"/>
                </a:solidFill>
              </a:rPr>
              <a:t>výsluhový</a:t>
            </a:r>
            <a:r>
              <a:rPr lang="cs-CZ" dirty="0">
                <a:solidFill>
                  <a:schemeClr val="tx1"/>
                </a:solidFill>
              </a:rPr>
              <a:t> příspěvek,</a:t>
            </a:r>
          </a:p>
          <a:p>
            <a:pPr marL="4000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Dřívější odchody do důchodu bez krácení výše důchodů</a:t>
            </a:r>
          </a:p>
          <a:p>
            <a:pPr marL="4000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Povinný systém psychosociální intervenční služby (SPIS) - psychosociální podpora u vybraných profesí ke zvládání nadměrné psychické zátěže</a:t>
            </a:r>
          </a:p>
          <a:p>
            <a:pPr lvl="1">
              <a:buAutoNum type="arabicPeriod"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A07E08-CAEB-02F3-1986-4AD9C8890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1. června 2024</a:t>
            </a:r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138ADD-04F4-EF6E-E952-1F1E94F8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http://www.zdravotnickeodbory.cz/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D7B6D32-F897-E763-9FD8-2A7285E2A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84392"/>
          <a:stretch>
            <a:fillRect/>
          </a:stretch>
        </p:blipFill>
        <p:spPr bwMode="auto">
          <a:xfrm>
            <a:off x="10603098" y="116991"/>
            <a:ext cx="1219140" cy="115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627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9580FB-CA1B-FD91-86DC-02A6C5D09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Dohoda MZ, VZP, OSZSP ČR, LOK-SČL a ČLK</a:t>
            </a:r>
            <a:br>
              <a:rPr lang="cs-CZ" sz="2800" dirty="0"/>
            </a:br>
            <a:r>
              <a:rPr lang="cs-CZ" sz="2800" dirty="0"/>
              <a:t>ze dne 8. prosince 2023 </a:t>
            </a:r>
          </a:p>
        </p:txBody>
      </p:sp>
      <p:pic>
        <p:nvPicPr>
          <p:cNvPr id="8" name="Zástupný obsah 7" descr="Obsah obrázku oblečení, osoba, oblek, muž&#10;&#10;Popis byl vytvořen automaticky">
            <a:extLst>
              <a:ext uri="{FF2B5EF4-FFF2-40B4-BE49-F238E27FC236}">
                <a16:creationId xmlns:a16="http://schemas.microsoft.com/office/drawing/2014/main" id="{CAE43AF7-E7BB-9116-4AC0-A6E44C66C2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89213" y="2585330"/>
            <a:ext cx="4313237" cy="2874789"/>
          </a:xfrm>
        </p:spPr>
      </p:pic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29CF8454-042A-5B23-0983-D3679166C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1585519"/>
            <a:ext cx="4862708" cy="4544918"/>
          </a:xfrm>
        </p:spPr>
        <p:txBody>
          <a:bodyPr>
            <a:noAutofit/>
          </a:bodyPr>
          <a:lstStyle/>
          <a:p>
            <a:r>
              <a:rPr lang="cs-CZ" sz="1200" dirty="0"/>
              <a:t>Ministerstvo zdravotnictví se zavazuje v součinnosti s ostatními účastníky této dohody připravit návrhy dalších potřebných změn ke snížení množství přesčasové práce lékařů, dalších zdravotnických i nezdravotnických zaměstnanců a ke zlepšení jejich pracovních podmínek, a to zejména: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200" dirty="0"/>
              <a:t>ve spolupráci s Ministerstvem práce a sociálních věcí připraví návrh zákona o odměňování zdravotnických pracovníků s předpokladem účinnosti ode dne 1. ledna 2025 s cílem sjednotit odměňování zdravotnických pracovníků a změnit platy nebo mzdy lékařů podle Memoranda o úpravě poměrů ve zdravotnictví z 14. února 2011 a proporcionálně též platy nebo mzdy ostatních zdravotnických pracovníků;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200" dirty="0"/>
              <a:t>k přípravě návrhu tohoto zákona bude svolána pracovní skupina za účasti zástupců ČLK, OSZSP ČR, LOK-SČL, Asociace nemocnic ČR a Asociace českých a moravských nemocnic;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200" dirty="0"/>
              <a:t> předmětem jednání této pracovní skupiny budou i související otázky možných finančních i nefinančních benefitů pro zdravotnické pracovníků včetně změn odchodu do starobního důchodu.</a:t>
            </a:r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98255F80-6B1E-2243-C9F5-2552B9A85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1. června 2024</a:t>
            </a:r>
            <a:endParaRPr lang="en-US" dirty="0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E98FB765-E377-4FE9-99A7-2EC885365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http://www.zdravotnickeodbory.cz/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F3D7B6-C54E-D052-A646-B17256166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84392"/>
          <a:stretch>
            <a:fillRect/>
          </a:stretch>
        </p:blipFill>
        <p:spPr bwMode="auto">
          <a:xfrm>
            <a:off x="10603098" y="116991"/>
            <a:ext cx="1219140" cy="115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466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E6EE11-6B10-E2A7-83C2-9DCFE626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965" y="624110"/>
            <a:ext cx="9264071" cy="843963"/>
          </a:xfrm>
        </p:spPr>
        <p:txBody>
          <a:bodyPr>
            <a:normAutofit fontScale="90000"/>
          </a:bodyPr>
          <a:lstStyle/>
          <a:p>
            <a:r>
              <a:rPr lang="cs-CZ" dirty="0"/>
              <a:t>Plnění dohody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2399CE-AC8D-5206-4771-A2F5E1F25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Novela zákoníku práce</a:t>
            </a:r>
          </a:p>
          <a:p>
            <a:pPr marL="228600" algn="just"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úprava délky směny až 24 hodin (nad 12 hod. zvláštní příplatek)</a:t>
            </a:r>
          </a:p>
          <a:p>
            <a:pPr marL="228600" algn="just"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volno mezi směnami, volno v týdnu</a:t>
            </a:r>
          </a:p>
          <a:p>
            <a:pPr marL="228600" algn="just"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placené volno před atestační zkouškou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730EBF4-A81B-7C39-7E8A-8E7131E72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1. června 2024</a:t>
            </a:r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13F54EF-E056-9345-5F58-B0E568E1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http://www.zdravotnickeodbory.cz/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0F3214A-CE76-672E-108C-45AD39C32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84392"/>
          <a:stretch>
            <a:fillRect/>
          </a:stretch>
        </p:blipFill>
        <p:spPr bwMode="auto">
          <a:xfrm>
            <a:off x="10603098" y="116991"/>
            <a:ext cx="1219140" cy="115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2195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E6EE11-6B10-E2A7-83C2-9DCFE626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965" y="624110"/>
            <a:ext cx="9264071" cy="843963"/>
          </a:xfrm>
        </p:spPr>
        <p:txBody>
          <a:bodyPr>
            <a:normAutofit fontScale="90000"/>
          </a:bodyPr>
          <a:lstStyle/>
          <a:p>
            <a:r>
              <a:rPr lang="cs-CZ" dirty="0"/>
              <a:t>Plnění dohody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2399CE-AC8D-5206-4771-A2F5E1F25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874067"/>
            <a:ext cx="8915400" cy="4037155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Sociální zohlednění náročnosti profese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Strategická pracovní skupina MZ?????</a:t>
            </a:r>
          </a:p>
          <a:p>
            <a:endParaRPr lang="cs-CZ" dirty="0"/>
          </a:p>
          <a:p>
            <a:r>
              <a:rPr lang="cs-CZ" dirty="0"/>
              <a:t>Dřívější odchody do penze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/>
              <a:t>kategorizace rizik??????</a:t>
            </a:r>
            <a:endParaRPr lang="cs-CZ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730EBF4-A81B-7C39-7E8A-8E7131E72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1. června 2024</a:t>
            </a:r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13F54EF-E056-9345-5F58-B0E568E1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http://www.zdravotnickeodbory.cz/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0F3214A-CE76-672E-108C-45AD39C32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84392"/>
          <a:stretch>
            <a:fillRect/>
          </a:stretch>
        </p:blipFill>
        <p:spPr bwMode="auto">
          <a:xfrm>
            <a:off x="10603098" y="116991"/>
            <a:ext cx="1219140" cy="115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6441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E6EE11-6B10-E2A7-83C2-9DCFE626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965" y="624110"/>
            <a:ext cx="9264071" cy="843963"/>
          </a:xfrm>
        </p:spPr>
        <p:txBody>
          <a:bodyPr>
            <a:normAutofit fontScale="90000"/>
          </a:bodyPr>
          <a:lstStyle/>
          <a:p>
            <a:r>
              <a:rPr lang="cs-CZ" sz="2700" dirty="0"/>
              <a:t>Sjednocení odměňování zdravotnických pracovníků bez ohledu na právní formu lůžkových zdravotnických zařízení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2399CE-AC8D-5206-4771-A2F5E1F25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716" y="2133600"/>
            <a:ext cx="9822522" cy="3777622"/>
          </a:xfrm>
        </p:spPr>
        <p:txBody>
          <a:bodyPr>
            <a:normAutofit/>
          </a:bodyPr>
          <a:lstStyle/>
          <a:p>
            <a:r>
              <a:rPr lang="cs-CZ" dirty="0"/>
              <a:t>Novela zákoníku práce</a:t>
            </a:r>
          </a:p>
          <a:p>
            <a:pPr marL="228600" algn="just"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Do § 109 odst. 3 se vkládá nové písmeno f), které, včetně poznámky pod čarou, zní: </a:t>
            </a:r>
          </a:p>
          <a:p>
            <a:pPr marL="0" indent="0" algn="just">
              <a:buNone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 „f) poskytovatel zdravotní lůžkové péče</a:t>
            </a:r>
            <a:r>
              <a:rPr lang="cs-CZ" sz="1800" baseline="30000" dirty="0">
                <a:effectLst/>
                <a:ea typeface="Times New Roman" panose="02020603050405020304" pitchFamily="18" charset="0"/>
              </a:rPr>
              <a:t>42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“</a:t>
            </a:r>
          </a:p>
          <a:p>
            <a:endParaRPr lang="cs-CZ" dirty="0"/>
          </a:p>
          <a:p>
            <a:r>
              <a:rPr lang="cs-CZ" dirty="0"/>
              <a:t>Samostatný zákon</a:t>
            </a:r>
          </a:p>
          <a:p>
            <a:r>
              <a:rPr lang="cs-CZ" dirty="0" err="1"/>
              <a:t>Nepodkročitelné</a:t>
            </a:r>
            <a:r>
              <a:rPr lang="cs-CZ" dirty="0"/>
              <a:t> tarify – úprava současné legislativy (platy/ </a:t>
            </a:r>
            <a:r>
              <a:rPr lang="cs-CZ" dirty="0" err="1"/>
              <a:t>nepodkročitelné</a:t>
            </a:r>
            <a:r>
              <a:rPr lang="cs-CZ" dirty="0"/>
              <a:t> mzdy)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Lékař – tarif od 1,5  do 3 násobku průměrné mzdy (2 roky zpět)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Všeobecná sestra – tarif od 1 do 2 násobku průměrné mzdy (2 roky zpět)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730EBF4-A81B-7C39-7E8A-8E7131E72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1. června 2024</a:t>
            </a:r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13F54EF-E056-9345-5F58-B0E568E1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http://www.zdravotnickeodbory.cz/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0F3214A-CE76-672E-108C-45AD39C32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84392"/>
          <a:stretch>
            <a:fillRect/>
          </a:stretch>
        </p:blipFill>
        <p:spPr bwMode="auto">
          <a:xfrm>
            <a:off x="10603098" y="116991"/>
            <a:ext cx="1219140" cy="115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1337516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9528</TotalTime>
  <Words>1091</Words>
  <Application>Microsoft Office PowerPoint</Application>
  <PresentationFormat>Širokoúhlá obrazovka</PresentationFormat>
  <Paragraphs>128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</vt:lpstr>
      <vt:lpstr>Wingdings 3</vt:lpstr>
      <vt:lpstr>Stébla</vt:lpstr>
      <vt:lpstr>                       „Strategie získávání a udržení sester v systému zdravotnictví.  Podpora profese zaměstnavateli a státem?“  </vt:lpstr>
      <vt:lpstr>České nemocnice</vt:lpstr>
      <vt:lpstr>Celostátní porada odborářů z nemocnic + zástupců ČLK</vt:lpstr>
      <vt:lpstr>Dodržují se ve zdravotnictví právní předpisy? Je práce zdravotníků bezpečná?</vt:lpstr>
      <vt:lpstr>Dlouhodobé návrhy odborů na stabilizační opatření pro zdravotníky – od r. 2010</vt:lpstr>
      <vt:lpstr>Dohoda MZ, VZP, OSZSP ČR, LOK-SČL a ČLK ze dne 8. prosince 2023 </vt:lpstr>
      <vt:lpstr>Plnění dohody  </vt:lpstr>
      <vt:lpstr>Plnění dohody  </vt:lpstr>
      <vt:lpstr>Sjednocení odměňování zdravotnických pracovníků bez ohledu na právní formu lůžkových zdravotnických zařízení </vt:lpstr>
      <vt:lpstr>Platy versus mzdy</vt:lpstr>
      <vt:lpstr>Sociální zohlednění náročnosti práce zdravotnických pracovníků:</vt:lpstr>
      <vt:lpstr>Možnosti dalších opatření</vt:lpstr>
      <vt:lpstr>Opatření ke zvýšení počtu studentů ve zdravotnickém školství </vt:lpstr>
      <vt:lpstr>Děkuji za pozornost a spolupráci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VÝKONNÁ RADA OSZSP ČR</dc:title>
  <dc:creator>mso13 osz</dc:creator>
  <cp:lastModifiedBy>Lubomír Francl</cp:lastModifiedBy>
  <cp:revision>273</cp:revision>
  <cp:lastPrinted>2024-03-19T06:29:36Z</cp:lastPrinted>
  <dcterms:created xsi:type="dcterms:W3CDTF">2023-01-04T09:02:17Z</dcterms:created>
  <dcterms:modified xsi:type="dcterms:W3CDTF">2024-07-01T06:40:00Z</dcterms:modified>
</cp:coreProperties>
</file>