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59" r:id="rId5"/>
    <p:sldId id="263" r:id="rId6"/>
    <p:sldId id="264" r:id="rId7"/>
    <p:sldId id="258" r:id="rId8"/>
    <p:sldId id="270" r:id="rId9"/>
    <p:sldId id="261" r:id="rId10"/>
    <p:sldId id="265" r:id="rId11"/>
    <p:sldId id="266" r:id="rId12"/>
    <p:sldId id="267" r:id="rId13"/>
    <p:sldId id="269" r:id="rId14"/>
    <p:sldId id="271" r:id="rId15"/>
    <p:sldId id="26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ri.pohoraly\Downloads\ODBORY%20dopln&#283;n&#237;%20prezentace%20platy%20a%20zam&#283;stnanci%20jednotliv&#233;%20K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data$\UNETC\EO\Rozpocet\Poho&#345;al&#253;\Bratislava\ODBORY%20dopln&#283;n&#237;%20prezentace%20platy%20a%20zam&#283;stnanci%20jednotliv&#233;%20KH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ri.pohoraly\Downloads\ODBORY%20dopln&#283;n&#237;%20prezentace%20platy%20a%20zam&#283;stnanci%20jednotliv&#233;%20KH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data$\UNETC\EO\Rozpocet\Poho&#345;al&#253;\Bratislava\ODBORY%20dopln&#283;n&#237;%20prezentace%20platy%20a%20zam&#283;stnanci%20jednotliv&#233;%20KH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data$\UNETC\EO\Rozpocet\Poho&#345;al&#253;\Bratislava\ODBORY%20dopln&#283;n&#237;%20prezentace%20platy%20a%20zam&#283;stnanci%20jednotliv&#233;%20KH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data$\UNETC\EO\Rozpocet\Poho&#345;al&#253;\Bratislava\ODBORY%20dopln&#283;n&#237;%20prezentace%20platy%20a%20zam&#283;stnanci%20jednotliv&#233;%20KH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filesrv\data$\UNETC\EO\Rozpocet\Poho&#345;al&#253;\Bratislava\ODBORY%20dopln&#283;n&#237;%20prezentace%20platy%20a%20zam&#283;stnanci%20jednotliv&#233;%20KH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Počet zaměstnanců HS v letech 2020 - 2023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42E-2"/>
                  <c:y val="-0.29629629629629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26-4DD2-8115-0AC75D9BB1AF}"/>
                </c:ext>
              </c:extLst>
            </c:dLbl>
            <c:dLbl>
              <c:idx val="1"/>
              <c:layout>
                <c:manualLayout>
                  <c:x val="8.8164251207729031E-3"/>
                  <c:y val="-0.41777287813541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26-4DD2-8115-0AC75D9BB1AF}"/>
                </c:ext>
              </c:extLst>
            </c:dLbl>
            <c:dLbl>
              <c:idx val="2"/>
              <c:layout>
                <c:manualLayout>
                  <c:x val="1.7149758454106191E-2"/>
                  <c:y val="-0.300321188563149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26-4DD2-8115-0AC75D9BB1AF}"/>
                </c:ext>
              </c:extLst>
            </c:dLbl>
            <c:dLbl>
              <c:idx val="3"/>
              <c:layout>
                <c:manualLayout>
                  <c:x val="1.5942028985507069E-2"/>
                  <c:y val="-0.201187083145460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26-4DD2-8115-0AC75D9BB1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KHS.xlsx]List3'!$A$3:$D$3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KHS.xlsx]List3'!$A$4:$D$4</c:f>
              <c:numCache>
                <c:formatCode>#,##0.00</c:formatCode>
                <c:ptCount val="4"/>
                <c:pt idx="0">
                  <c:v>1854.92</c:v>
                </c:pt>
                <c:pt idx="1">
                  <c:v>1909.4099999999996</c:v>
                </c:pt>
                <c:pt idx="2">
                  <c:v>1845.3199999999997</c:v>
                </c:pt>
                <c:pt idx="3">
                  <c:v>1810.36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26-4DD2-8115-0AC75D9BB1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93768800"/>
        <c:axId val="393764864"/>
        <c:axId val="0"/>
      </c:bar3DChart>
      <c:catAx>
        <c:axId val="39376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3764864"/>
        <c:crosses val="autoZero"/>
        <c:auto val="1"/>
        <c:lblAlgn val="ctr"/>
        <c:lblOffset val="100"/>
        <c:tickLblSkip val="1"/>
        <c:noMultiLvlLbl val="0"/>
      </c:catAx>
      <c:valAx>
        <c:axId val="39376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3768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  <c15:showLeaderLines val="0"/>
              </c:ext>
            </c:extLst>
          </c:dLbls>
          <c:cat>
            <c:numRef>
              <c:f>'[ODBORY doplnění prezentace platy a zaměstnanci jednotlivé KHS.xlsx]Počty zamců hs celkem'!$A$29:$D$29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KHS.xlsx]Počty zamců hs celkem'!$A$30:$D$30</c:f>
              <c:numCache>
                <c:formatCode>#,##0.00</c:formatCode>
                <c:ptCount val="4"/>
                <c:pt idx="0">
                  <c:v>282.15000000000003</c:v>
                </c:pt>
                <c:pt idx="1">
                  <c:v>286.10000000000002</c:v>
                </c:pt>
                <c:pt idx="2">
                  <c:v>266.85999999999996</c:v>
                </c:pt>
                <c:pt idx="3">
                  <c:v>252.26000000000002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93-4D4C-A036-281340B60A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9069976"/>
        <c:axId val="469064728"/>
        <c:axId val="0"/>
      </c:bar3DChart>
      <c:catAx>
        <c:axId val="469069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9064728"/>
        <c:crosses val="autoZero"/>
        <c:auto val="1"/>
        <c:lblAlgn val="ctr"/>
        <c:lblOffset val="100"/>
        <c:noMultiLvlLbl val="0"/>
      </c:catAx>
      <c:valAx>
        <c:axId val="469064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69069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'[ODBORY doplnění prezentace platy a zaměstnanci jednotlivé KHS.xlsx]počty zamců zú'!$A$2</c:f>
              <c:strCache>
                <c:ptCount val="1"/>
                <c:pt idx="0">
                  <c:v>SZÚ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KHS.xlsx]počty zamců zú'!$B$1:$E$1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KHS.xlsx]počty zamců zú'!$B$2:$E$2</c:f>
              <c:numCache>
                <c:formatCode>General</c:formatCode>
                <c:ptCount val="4"/>
                <c:pt idx="0">
                  <c:v>506.09</c:v>
                </c:pt>
                <c:pt idx="1">
                  <c:v>514.20000000000005</c:v>
                </c:pt>
                <c:pt idx="2">
                  <c:v>511.31</c:v>
                </c:pt>
                <c:pt idx="3">
                  <c:v>481.33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33-420C-BD25-6AB5487FF9D1}"/>
            </c:ext>
          </c:extLst>
        </c:ser>
        <c:ser>
          <c:idx val="1"/>
          <c:order val="1"/>
          <c:tx>
            <c:strRef>
              <c:f>'[ODBORY doplnění prezentace platy a zaměstnanci jednotlivé KHS.xlsx]počty zamců zú'!$A$3</c:f>
              <c:strCache>
                <c:ptCount val="1"/>
                <c:pt idx="0">
                  <c:v>ZÚO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KHS.xlsx]počty zamců zú'!$B$1:$E$1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KHS.xlsx]počty zamců zú'!$B$3:$E$3</c:f>
              <c:numCache>
                <c:formatCode>General</c:formatCode>
                <c:ptCount val="4"/>
                <c:pt idx="0">
                  <c:v>481.03</c:v>
                </c:pt>
                <c:pt idx="1">
                  <c:v>493.54</c:v>
                </c:pt>
                <c:pt idx="2">
                  <c:v>492.68</c:v>
                </c:pt>
                <c:pt idx="3">
                  <c:v>492.19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33-420C-BD25-6AB5487FF9D1}"/>
            </c:ext>
          </c:extLst>
        </c:ser>
        <c:ser>
          <c:idx val="2"/>
          <c:order val="2"/>
          <c:tx>
            <c:strRef>
              <c:f>'[ODBORY doplnění prezentace platy a zaměstnanci jednotlivé KHS.xlsx]počty zamců zú'!$A$4</c:f>
              <c:strCache>
                <c:ptCount val="1"/>
                <c:pt idx="0">
                  <c:v>ZÚÚ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KHS.xlsx]počty zamců zú'!$B$1:$E$1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KHS.xlsx]počty zamců zú'!$B$4:$E$4</c:f>
              <c:numCache>
                <c:formatCode>General</c:formatCode>
                <c:ptCount val="4"/>
                <c:pt idx="0">
                  <c:v>425.81</c:v>
                </c:pt>
                <c:pt idx="1">
                  <c:v>400.56</c:v>
                </c:pt>
                <c:pt idx="2">
                  <c:v>396.92</c:v>
                </c:pt>
                <c:pt idx="3">
                  <c:v>391.52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33-420C-BD25-6AB5487FF9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9268256"/>
        <c:axId val="398197912"/>
      </c:barChart>
      <c:catAx>
        <c:axId val="39926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8197912"/>
        <c:crosses val="autoZero"/>
        <c:auto val="1"/>
        <c:lblAlgn val="ctr"/>
        <c:lblOffset val="100"/>
        <c:noMultiLvlLbl val="0"/>
      </c:catAx>
      <c:valAx>
        <c:axId val="398197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926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154589371980675E-3"/>
                  <c:y val="-5.5454207418499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827-47AF-A442-BC318CC78DE9}"/>
                </c:ext>
              </c:extLst>
            </c:dLbl>
            <c:dLbl>
              <c:idx val="1"/>
              <c:layout>
                <c:manualLayout>
                  <c:x val="9.6618357487922701E-3"/>
                  <c:y val="-4.961692242707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827-47AF-A442-BC318CC78DE9}"/>
                </c:ext>
              </c:extLst>
            </c:dLbl>
            <c:dLbl>
              <c:idx val="2"/>
              <c:layout>
                <c:manualLayout>
                  <c:x val="7.246376811594203E-3"/>
                  <c:y val="-6.7128777401341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827-47AF-A442-BC318CC78DE9}"/>
                </c:ext>
              </c:extLst>
            </c:dLbl>
            <c:dLbl>
              <c:idx val="3"/>
              <c:layout>
                <c:manualLayout>
                  <c:x val="4.830917874396135E-3"/>
                  <c:y val="-7.5884704888473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827-47AF-A442-BC318CC78D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7200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zmců HS '!$J$1:$M$1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KHS.xlsx]Platy zmců HS '!$J$16:$M$16</c:f>
              <c:numCache>
                <c:formatCode>_-* #\ ##0\ [$€-1]_-;\-* #\ ##0\ [$€-1]_-;_-* "-"\ [$€-1]_-;_-@_-</c:formatCode>
                <c:ptCount val="4"/>
                <c:pt idx="0">
                  <c:v>1809.8929941449626</c:v>
                </c:pt>
                <c:pt idx="1">
                  <c:v>1908.7421764587118</c:v>
                </c:pt>
                <c:pt idx="2">
                  <c:v>1701.9584090450232</c:v>
                </c:pt>
                <c:pt idx="3">
                  <c:v>1746.6989703210174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27-47AF-A442-BC318CC78D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5987664"/>
        <c:axId val="475983728"/>
        <c:axId val="0"/>
      </c:bar3DChart>
      <c:catAx>
        <c:axId val="47598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5983728"/>
        <c:crosses val="autoZero"/>
        <c:auto val="1"/>
        <c:lblAlgn val="ctr"/>
        <c:lblOffset val="100"/>
        <c:noMultiLvlLbl val="0"/>
      </c:catAx>
      <c:valAx>
        <c:axId val="475983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[$€-1]_-;\-* #\ ##0\ [$€-1]_-;_-* &quot;-&quot;\ [$€-1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598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'[ODBORY doplnění prezentace platy a zaměstnanci jednotlivé KHS.xlsx]Platy zmců HS '!$E$17</c:f>
              <c:strCache>
                <c:ptCount val="1"/>
                <c:pt idx="0">
                  <c:v>Zaměstnanci HS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5555555555555558E-3"/>
                  <c:y val="-7.40740740740741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340-44F1-8CAD-6380D019594A}"/>
                </c:ext>
              </c:extLst>
            </c:dLbl>
            <c:dLbl>
              <c:idx val="1"/>
              <c:layout>
                <c:manualLayout>
                  <c:x val="-8.3333333333333332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340-44F1-8CAD-6380D0195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zmců HS '!$L$1:$M$1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'[ODBORY doplnění prezentace platy a zaměstnanci jednotlivé KHS.xlsx]Platy zmců HS '!$L$21:$M$21</c:f>
              <c:numCache>
                <c:formatCode>_-* #\ ##0\ [$€-1]_-;\-* #\ ##0\ [$€-1]_-;_-* "-"\ [$€-1]_-;_-@_-</c:formatCode>
                <c:ptCount val="2"/>
                <c:pt idx="0">
                  <c:v>1701.9584090450232</c:v>
                </c:pt>
                <c:pt idx="1">
                  <c:v>1746.6989703210174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40-44F1-8CAD-6380D019594A}"/>
            </c:ext>
          </c:extLst>
        </c:ser>
        <c:ser>
          <c:idx val="1"/>
          <c:order val="1"/>
          <c:tx>
            <c:strRef>
              <c:f>'[ODBORY doplnění prezentace platy a zaměstnanci jednotlivé KHS.xlsx]Platy zmců HS '!$E$18</c:f>
              <c:strCache>
                <c:ptCount val="1"/>
                <c:pt idx="0">
                  <c:v>Zaměstnanci ve zdravotní a sociální péči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111111111111059E-2"/>
                  <c:y val="-7.8703703703703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340-44F1-8CAD-6380D019594A}"/>
                </c:ext>
              </c:extLst>
            </c:dLbl>
            <c:dLbl>
              <c:idx val="1"/>
              <c:layout>
                <c:manualLayout>
                  <c:x val="2.5000000000000088E-2"/>
                  <c:y val="-5.69640878276980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340-44F1-8CAD-6380D01959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zmců HS '!$L$1:$M$1</c:f>
              <c:numCache>
                <c:formatCode>General</c:formatCode>
                <c:ptCount val="2"/>
                <c:pt idx="0">
                  <c:v>2022</c:v>
                </c:pt>
                <c:pt idx="1">
                  <c:v>2023</c:v>
                </c:pt>
              </c:numCache>
            </c:numRef>
          </c:cat>
          <c:val>
            <c:numRef>
              <c:f>'[ODBORY doplnění prezentace platy a zaměstnanci jednotlivé KHS.xlsx]Platy zmců HS '!$L$22:$M$22</c:f>
              <c:numCache>
                <c:formatCode>_-* #\ ##0\ [$€-1]_-;\-* #\ ##0\ [$€-1]_-;_-* "-"\ [$€-1]_-;_-@_-</c:formatCode>
                <c:ptCount val="2"/>
                <c:pt idx="0">
                  <c:v>1793.5392691298202</c:v>
                </c:pt>
                <c:pt idx="1">
                  <c:v>1891.3789622451038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340-44F1-8CAD-6380D01959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73740464"/>
        <c:axId val="573744072"/>
        <c:axId val="0"/>
      </c:bar3DChart>
      <c:catAx>
        <c:axId val="573740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3744072"/>
        <c:crosses val="autoZero"/>
        <c:auto val="1"/>
        <c:lblAlgn val="ctr"/>
        <c:lblOffset val="100"/>
        <c:noMultiLvlLbl val="0"/>
      </c:catAx>
      <c:valAx>
        <c:axId val="573744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[$€-1]_-;\-* #\ ##0\ [$€-1]_-;_-* &quot;-&quot;\ [$€-1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73740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0386473429951248E-3"/>
                  <c:y val="-7.2966062392762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494-4C5A-8DDD-EEA9C952D774}"/>
                </c:ext>
              </c:extLst>
            </c:dLbl>
            <c:dLbl>
              <c:idx val="1"/>
              <c:layout>
                <c:manualLayout>
                  <c:x val="9.5410628019323221E-3"/>
                  <c:y val="-4.0156613896691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494-4C5A-8DDD-EEA9C952D774}"/>
                </c:ext>
              </c:extLst>
            </c:dLbl>
            <c:dLbl>
              <c:idx val="2"/>
              <c:layout>
                <c:manualLayout>
                  <c:x val="1.570048309178744E-2"/>
                  <c:y val="-7.2966062392762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494-4C5A-8DDD-EEA9C952D774}"/>
                </c:ext>
              </c:extLst>
            </c:dLbl>
            <c:dLbl>
              <c:idx val="3"/>
              <c:layout>
                <c:manualLayout>
                  <c:x val="7.246376811594203E-3"/>
                  <c:y val="-7.5884704888473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494-4C5A-8DDD-EEA9C952D77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zmců HS '!$I$35:$L$35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KHS.xlsx]Platy zmců HS '!$I$50:$L$50</c:f>
              <c:numCache>
                <c:formatCode>_-* #\ ##0\ [$€-1]_-;\-* #\ ##0\ [$€-1]_-;_-* "-"\ [$€-1]_-;_-@_-</c:formatCode>
                <c:ptCount val="4"/>
                <c:pt idx="0">
                  <c:v>1400.1615182717544</c:v>
                </c:pt>
                <c:pt idx="1">
                  <c:v>1433.6765596608116</c:v>
                </c:pt>
                <c:pt idx="2">
                  <c:v>1366.4445790430043</c:v>
                </c:pt>
                <c:pt idx="3">
                  <c:v>1382.3541288108217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94-4C5A-8DDD-EEA9C952D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8296920"/>
        <c:axId val="478297248"/>
        <c:axId val="0"/>
      </c:bar3DChart>
      <c:catAx>
        <c:axId val="478296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8297248"/>
        <c:crosses val="autoZero"/>
        <c:auto val="1"/>
        <c:lblAlgn val="ctr"/>
        <c:lblOffset val="100"/>
        <c:noMultiLvlLbl val="0"/>
      </c:catAx>
      <c:valAx>
        <c:axId val="478297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[$€-1]_-;\-* #\ ##0\ [$€-1]_-;_-* &quot;-&quot;\ [$€-1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8296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'[ODBORY doplnění prezentace platy a zaměstnanci jednotlivé KHS.xlsx]Platy zamců ZÚ a SZÚ'!$J$2</c:f>
              <c:strCache>
                <c:ptCount val="1"/>
                <c:pt idx="0">
                  <c:v>SZÚ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0869565217391304E-2"/>
                  <c:y val="-1.16745699828420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131-4C7A-86E4-3923748F144D}"/>
                </c:ext>
              </c:extLst>
            </c:dLbl>
            <c:dLbl>
              <c:idx val="1"/>
              <c:layout>
                <c:manualLayout>
                  <c:x val="-2.0531400966183617E-2"/>
                  <c:y val="-8.75592748713154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131-4C7A-86E4-3923748F144D}"/>
                </c:ext>
              </c:extLst>
            </c:dLbl>
            <c:dLbl>
              <c:idx val="2"/>
              <c:layout>
                <c:manualLayout>
                  <c:x val="-1.8115942028985508E-2"/>
                  <c:y val="-2.0430497469973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131-4C7A-86E4-3923748F144D}"/>
                </c:ext>
              </c:extLst>
            </c:dLbl>
            <c:dLbl>
              <c:idx val="3"/>
              <c:layout>
                <c:manualLayout>
                  <c:x val="-3.0193236714975934E-2"/>
                  <c:y val="-1.7511854974263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131-4C7A-86E4-3923748F14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zamců ZÚ a SZÚ'!$K$1:$N$1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KHS.xlsx]Platy zamců ZÚ a SZÚ'!$K$2:$N$2</c:f>
              <c:numCache>
                <c:formatCode>_-* #\ ##0\ [$€-1]_-;\-* #\ ##0\ [$€-1]_-;_-* "-"\ [$€-1]_-;_-@_-</c:formatCode>
                <c:ptCount val="4"/>
                <c:pt idx="0">
                  <c:v>1594.5487583282859</c:v>
                </c:pt>
                <c:pt idx="1">
                  <c:v>1717.8679588128407</c:v>
                </c:pt>
                <c:pt idx="2">
                  <c:v>1721.7443973349484</c:v>
                </c:pt>
                <c:pt idx="3">
                  <c:v>1845.7904300423986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31-4C7A-86E4-3923748F144D}"/>
            </c:ext>
          </c:extLst>
        </c:ser>
        <c:ser>
          <c:idx val="1"/>
          <c:order val="1"/>
          <c:tx>
            <c:strRef>
              <c:f>'[ODBORY doplnění prezentace platy a zaměstnanci jednotlivé KHS.xlsx]Platy zamců ZÚ a SZÚ'!$J$3</c:f>
              <c:strCache>
                <c:ptCount val="1"/>
                <c:pt idx="0">
                  <c:v>ZÚÚ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154589371980675E-3"/>
                  <c:y val="-8.4640632375604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131-4C7A-86E4-3923748F144D}"/>
                </c:ext>
              </c:extLst>
            </c:dLbl>
            <c:dLbl>
              <c:idx val="1"/>
              <c:layout>
                <c:manualLayout>
                  <c:x val="1.2077294685990338E-3"/>
                  <c:y val="-4.961692242707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131-4C7A-86E4-3923748F144D}"/>
                </c:ext>
              </c:extLst>
            </c:dLbl>
            <c:dLbl>
              <c:idx val="2"/>
              <c:layout>
                <c:manualLayout>
                  <c:x val="8.4541062801932361E-3"/>
                  <c:y val="-8.4640632375604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131-4C7A-86E4-3923748F144D}"/>
                </c:ext>
              </c:extLst>
            </c:dLbl>
            <c:dLbl>
              <c:idx val="3"/>
              <c:layout>
                <c:manualLayout>
                  <c:x val="1.4492753623188406E-2"/>
                  <c:y val="-7.2966062392762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131-4C7A-86E4-3923748F14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zamců ZÚ a SZÚ'!$K$1:$N$1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KHS.xlsx]Platy zamců ZÚ a SZÚ'!$K$3:$N$3</c:f>
              <c:numCache>
                <c:formatCode>_-* #\ ##0\ [$€-1]_-;\-* #\ ##0\ [$€-1]_-;_-* "-"\ [$€-1]_-;_-@_-</c:formatCode>
                <c:ptCount val="4"/>
                <c:pt idx="0">
                  <c:v>1418.6957399555824</c:v>
                </c:pt>
                <c:pt idx="1">
                  <c:v>1665.6975570361396</c:v>
                </c:pt>
                <c:pt idx="2">
                  <c:v>1533.898647284474</c:v>
                </c:pt>
                <c:pt idx="3">
                  <c:v>1610.0948919846558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1-4C7A-86E4-3923748F144D}"/>
            </c:ext>
          </c:extLst>
        </c:ser>
        <c:ser>
          <c:idx val="2"/>
          <c:order val="2"/>
          <c:tx>
            <c:strRef>
              <c:f>'[ODBORY doplnění prezentace platy a zaměstnanci jednotlivé KHS.xlsx]Platy zamců ZÚ a SZÚ'!$J$4</c:f>
              <c:strCache>
                <c:ptCount val="1"/>
                <c:pt idx="0">
                  <c:v>ZÚO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193236714975844E-2"/>
                  <c:y val="-2.0430497469973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131-4C7A-86E4-3923748F144D}"/>
                </c:ext>
              </c:extLst>
            </c:dLbl>
            <c:dLbl>
              <c:idx val="1"/>
              <c:layout>
                <c:manualLayout>
                  <c:x val="2.7777777777777776E-2"/>
                  <c:y val="-2.0430497469973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131-4C7A-86E4-3923748F144D}"/>
                </c:ext>
              </c:extLst>
            </c:dLbl>
            <c:dLbl>
              <c:idx val="2"/>
              <c:layout>
                <c:manualLayout>
                  <c:x val="2.4154589371980589E-2"/>
                  <c:y val="-1.7511854974263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3131-4C7A-86E4-3923748F144D}"/>
                </c:ext>
              </c:extLst>
            </c:dLbl>
            <c:dLbl>
              <c:idx val="3"/>
              <c:layout>
                <c:manualLayout>
                  <c:x val="5.0724637681159424E-2"/>
                  <c:y val="-2.6267782461394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3131-4C7A-86E4-3923748F14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'[ODBORY doplnění prezentace platy a zaměstnanci jednotlivé KHS.xlsx]Platy zamců ZÚ a SZÚ'!$K$1:$N$1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'[ODBORY doplnění prezentace platy a zaměstnanci jednotlivé KHS.xlsx]Platy zamců ZÚ a SZÚ'!$K$4:$N$4</c:f>
              <c:numCache>
                <c:formatCode>_-* #\ ##0\ [$€-1]_-;\-* #\ ##0\ [$€-1]_-;_-* "-"\ [$€-1]_-;_-@_-</c:formatCode>
                <c:ptCount val="4"/>
                <c:pt idx="0">
                  <c:v>1605.4916212396527</c:v>
                </c:pt>
                <c:pt idx="1">
                  <c:v>1821.9664849586109</c:v>
                </c:pt>
                <c:pt idx="2">
                  <c:v>1693.9228750252371</c:v>
                </c:pt>
                <c:pt idx="3">
                  <c:v>1762.8507974964668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1-4C7A-86E4-3923748F14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83949544"/>
        <c:axId val="483952168"/>
        <c:axId val="0"/>
      </c:bar3DChart>
      <c:catAx>
        <c:axId val="483949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952168"/>
        <c:crosses val="autoZero"/>
        <c:auto val="1"/>
        <c:lblAlgn val="ctr"/>
        <c:lblOffset val="100"/>
        <c:noMultiLvlLbl val="0"/>
      </c:catAx>
      <c:valAx>
        <c:axId val="483952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\ ##0\ [$€-1]_-;\-* #\ ##0\ [$€-1]_-;_-* &quot;-&quot;\ [$€-1]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949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D332B-A19A-4066-A9BA-7C14B2E39E9A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40212-69BA-4B8F-9DAD-A9C8E676B2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562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82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baseline="0" dirty="0" smtClean="0"/>
              <a:t> přiloženém grafu je zobrazený průměrný měsíční plat zaměstnanců HS, kteří jsou pod zákoníkem práce. Jak jsem říkal, jedná se zejména o zaměstnance podatelen, řidiče, účetní, aj. Jen pro připomenutí, zaměstnanci pod služebním poměrem měli v roce 2023 průměrný měsíční plat ve výši téměř 1 750 €, ale je logické, že zaměstnanci s nižším vzděláním, což většinou řidiči, administrativní pracovníci mají, tak mají nižší platy než odborní pracovníci.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4547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Zde je zobrazený průměrný plat zaměstnanců Státního</a:t>
            </a:r>
            <a:r>
              <a:rPr lang="cs-CZ" baseline="0" dirty="0" smtClean="0"/>
              <a:t> zdravotního ústavu – modrá barva, Zdravotního ústavu se sídlem v Ústí – oranžová barva a Zdravotního ústavu se sídlem v Ostravě – šedá barva. Státní zdravotní ústav jako jediná příspěvková organizace MZ má mzdový limit, tzn. že na SZÚ platí stejná pravidla jako na hygienické stanice. Zdravotní ústavy mají v tomto směru volnější pravidla. </a:t>
            </a:r>
            <a:br>
              <a:rPr lang="cs-CZ" baseline="0" dirty="0" smtClean="0"/>
            </a:br>
            <a:r>
              <a:rPr lang="cs-CZ" baseline="0" dirty="0" smtClean="0"/>
              <a:t>Co se týče SZÚ, tak se může zdát, že si nemáme na co stěžovat a jsme na tom lépe než hygienické stanice, ale rád bych upozornil na skutečnost, že z 550 zaměstnanců Státního zdravotního ústavu je 346 zaměstnanců vysokoškolsky vzdělaných, což jsou téměř 2/3 zaměstnanců, s tím, že SZÚ není klasickou příspěvkovou organizací, ale je také </a:t>
            </a:r>
            <a:r>
              <a:rPr lang="cs-CZ" baseline="0" smtClean="0"/>
              <a:t>vědeckou institucí a zdravotnickým zařízením.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43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MZ – zřizovatel</a:t>
            </a:r>
          </a:p>
          <a:p>
            <a:r>
              <a:rPr lang="cs-CZ" dirty="0" smtClean="0"/>
              <a:t>14 KHS</a:t>
            </a:r>
          </a:p>
          <a:p>
            <a:r>
              <a:rPr lang="cs-CZ" dirty="0" smtClean="0"/>
              <a:t>1 SZÚ – Činnosti</a:t>
            </a:r>
            <a:r>
              <a:rPr lang="cs-CZ" baseline="0" dirty="0" smtClean="0"/>
              <a:t> související s ochranou veřejného zdraví</a:t>
            </a:r>
            <a:endParaRPr lang="cs-CZ" dirty="0" smtClean="0"/>
          </a:p>
          <a:p>
            <a:r>
              <a:rPr lang="cs-CZ" dirty="0" smtClean="0"/>
              <a:t>2 ZÚ – Zejména laboratorní</a:t>
            </a:r>
            <a:r>
              <a:rPr lang="cs-CZ" baseline="0" dirty="0" smtClean="0"/>
              <a:t> činnosti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063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Hygienická</a:t>
            </a:r>
            <a:r>
              <a:rPr lang="cs-CZ" baseline="0" dirty="0" smtClean="0"/>
              <a:t> služba jakožto organizační složka státu má zaměstnance ve služebním poměru a zaměstnance spadající pod zákoník práce. Nyní vidíte vývoj zaměstnanců, kteří jsou pod státní službou, což jsou zejména odborní pracovníci. V loňském roce jsme měli už jen 1 810 hygieniků. Čísla jsou přepočtená dle úvazků, tzn. že nemáme 1810,36 hygieniků, ale někteří pracují na zkrácené úvazky a to nám za uvedený rok dá uvedená čísla. </a:t>
            </a:r>
            <a:r>
              <a:rPr lang="cs-CZ" dirty="0" smtClean="0"/>
              <a:t>V roce</a:t>
            </a:r>
            <a:r>
              <a:rPr lang="cs-CZ" baseline="0" dirty="0" smtClean="0"/>
              <a:t> 2021 je navýšení způsobené COVIDEM, ale vývoj počtu zaměstnanců, jak je vidět z grafu, je negativní a zaměstnanců v hygienické službě ubývá.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588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</a:t>
            </a:r>
            <a:r>
              <a:rPr lang="cs-CZ" baseline="0" dirty="0" smtClean="0"/>
              <a:t> jsem říkal, máme 14 hygienických stanic, které jsou rozdělené dle krajů. V jednotlivých krajích je velmi rozdílný počet zaměstnanců, a to od cca 60 do cca 200. </a:t>
            </a:r>
            <a:br>
              <a:rPr lang="cs-CZ" baseline="0" dirty="0" smtClean="0"/>
            </a:br>
            <a:r>
              <a:rPr lang="cs-CZ" baseline="0" dirty="0" smtClean="0"/>
              <a:t>Například v Praze na jednoho hygienika připadalo v loňském roce téměř 7 500 obyvatel, průměrně je to téměř 6 000 obyvatel na jednoho hygienika, což zejména v období </a:t>
            </a:r>
            <a:r>
              <a:rPr lang="cs-CZ" baseline="0" dirty="0" err="1" smtClean="0"/>
              <a:t>COVIDu</a:t>
            </a:r>
            <a:r>
              <a:rPr lang="cs-CZ" baseline="0" dirty="0" smtClean="0"/>
              <a:t>, kdy se nařizovala lidem karanténa bylo velmi vysilující.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96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Zaměstnanci hygienických</a:t>
            </a:r>
            <a:r>
              <a:rPr lang="cs-CZ" baseline="0" dirty="0" smtClean="0"/>
              <a:t> služeb pod zákoníkem práce jsou zejména </a:t>
            </a:r>
            <a:r>
              <a:rPr lang="cs-CZ" baseline="0" dirty="0" err="1" smtClean="0"/>
              <a:t>technicko-hospodářští</a:t>
            </a:r>
            <a:r>
              <a:rPr lang="cs-CZ" baseline="0" dirty="0" smtClean="0"/>
              <a:t> pracovníci, tj. zaměstnanci podatel, řidiči, údržbáři, účetní, právníci, aj. I u těchto pracovníků je tendence stejná jako byla u odborných pracovníků, tj. klesá počet těchto zaměstnanců.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863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Počet zaměstnanců je ovlivněn</a:t>
            </a:r>
            <a:r>
              <a:rPr lang="cs-CZ" baseline="0" dirty="0" smtClean="0"/>
              <a:t> zejména velikostí jednotlivých KHS a velikostí kraje. Největší počet zaměstnanců pod zákoníkem práce je na jižní Moravě, kde je ale také největší úbytek těchto zaměstnanců ze všech KHS.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568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r>
              <a:rPr lang="cs-CZ" baseline="0" dirty="0" smtClean="0"/>
              <a:t> počtu zaměstnanců ZÚ je obdobný, pouze u SZÚ došlo v loňském roce k poklesu.  Tento pokles byl způsobeným vypršením pracovních smluv na dobu určitou, kdy pracovní smlouvy byly uzavřeny na dobu trvání projektu.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00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Zde máme obdobný efekt, jako u počtu zaměstnanců,</a:t>
            </a:r>
            <a:r>
              <a:rPr lang="cs-CZ" baseline="0" dirty="0" smtClean="0"/>
              <a:t> kteří jsou pod služebním zákonem. V roce 2021 došlo k navýšení platů z důvodu </a:t>
            </a:r>
            <a:r>
              <a:rPr lang="cs-CZ" baseline="0" dirty="0" err="1" smtClean="0"/>
              <a:t>covidu</a:t>
            </a:r>
            <a:r>
              <a:rPr lang="cs-CZ" baseline="0" dirty="0" smtClean="0"/>
              <a:t> a mimořádných odměn pro zaměstnance. V loňském roce průměrný měsíční plat zaměstnance hygienické stanice byl téměř 1 750 €, pro Vaši představu, dle dat Českého statistického úřadu, byly průměrné měsíční náklady ve výši 335 €, tzn. téměř 20% platu jde na náklady na bydlení. </a:t>
            </a:r>
            <a:br>
              <a:rPr lang="cs-CZ" baseline="0" dirty="0" smtClean="0"/>
            </a:br>
            <a:r>
              <a:rPr lang="cs-CZ" baseline="0" dirty="0" smtClean="0"/>
              <a:t>Za zmínku stojí i nerovnost platů mezi jednotlivými regiony, kdy v regionech, kde je velmi nízká nezaměstnanost jsou o pár desítek eur vyšší platy než v regionech, kde není tak vysoká poptávka po zaměstnancích.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747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Odborový</a:t>
            </a:r>
            <a:r>
              <a:rPr lang="cs-CZ" baseline="0" dirty="0" smtClean="0"/>
              <a:t> svaz se neustále snaží s MZ a MPSV vyjednat lepší platové podmínky pro zaměstnance, a to nejen pro zaměstnance hygien. Dle dostupných dat ČSÚ byl v loňském roce průměrný plat zaměstnanců ve zdravotní a sociální péči o téměř 150 € vyšší než zaměstnanců v hygienické službě.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A40212-69BA-4B8F-9DAD-A9C8E676B22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396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7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3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90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4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383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62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54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62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511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34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71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FF2B6-0E5A-4B0F-BF95-22E73011F9E8}" type="datetimeFigureOut">
              <a:rPr lang="cs-CZ" smtClean="0"/>
              <a:t>10.06.2024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3BB38-263B-48BA-8A7B-5911F8D965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67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6913" y="2385106"/>
            <a:ext cx="9144000" cy="2387600"/>
          </a:xfrm>
        </p:spPr>
        <p:txBody>
          <a:bodyPr/>
          <a:lstStyle/>
          <a:p>
            <a:r>
              <a:rPr lang="pl-PL" dirty="0"/>
              <a:t>Počty </a:t>
            </a:r>
            <a:r>
              <a:rPr lang="pl-PL" dirty="0" smtClean="0"/>
              <a:t>zaměstnanců </a:t>
            </a:r>
            <a:r>
              <a:rPr lang="pl-PL" dirty="0"/>
              <a:t>v </a:t>
            </a:r>
            <a:r>
              <a:rPr lang="pl-PL" dirty="0" smtClean="0"/>
              <a:t>HS </a:t>
            </a:r>
            <a:r>
              <a:rPr lang="pl-PL" dirty="0"/>
              <a:t>a </a:t>
            </a:r>
            <a:r>
              <a:rPr lang="pl-PL" dirty="0" smtClean="0"/>
              <a:t>jejich odměňování</a:t>
            </a:r>
            <a:endParaRPr lang="cs-CZ" dirty="0"/>
          </a:p>
        </p:txBody>
      </p:sp>
      <p:pic>
        <p:nvPicPr>
          <p:cNvPr id="4" name="Obrázok 2" descr="OSZ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3" y="521358"/>
            <a:ext cx="838200" cy="8470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816" y="559889"/>
            <a:ext cx="1200150" cy="74104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6" name="Obrázok 3" descr="FES LOGO blau 20mm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650" y="643913"/>
            <a:ext cx="1152525" cy="724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29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74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Odměňování zaměstnanců HS – služební zákon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9671297"/>
              </p:ext>
            </p:extLst>
          </p:nvPr>
        </p:nvGraphicFramePr>
        <p:xfrm>
          <a:off x="960120" y="1402081"/>
          <a:ext cx="10515600" cy="4783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9866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Odměňování zaměstnanců HS – </a:t>
            </a:r>
            <a:r>
              <a:rPr lang="cs-CZ" dirty="0" smtClean="0"/>
              <a:t>zákoník 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531864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255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Odměňování zaměstnanců – zdravotní ústavy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1179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08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Dočasná pracovní neschopnost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– 14. den nemoci -&gt; náhrady mzdy, hradí </a:t>
            </a:r>
            <a:r>
              <a:rPr lang="cs-CZ" dirty="0" smtClean="0"/>
              <a:t>zaměstnavatel</a:t>
            </a:r>
          </a:p>
          <a:p>
            <a:endParaRPr lang="cs-CZ" dirty="0" smtClean="0"/>
          </a:p>
          <a:p>
            <a:r>
              <a:rPr lang="cs-CZ" dirty="0" smtClean="0"/>
              <a:t>od 14. dne hradí dočasnou pracovní neschopnost </a:t>
            </a:r>
            <a:r>
              <a:rPr lang="cs-CZ" dirty="0" smtClean="0"/>
              <a:t>ČSSZ</a:t>
            </a:r>
            <a:endParaRPr lang="cs-CZ" dirty="0" smtClean="0"/>
          </a:p>
          <a:p>
            <a:pPr lvl="1"/>
            <a:r>
              <a:rPr lang="cs-CZ" dirty="0" smtClean="0"/>
              <a:t>60 % do 30. dne</a:t>
            </a:r>
          </a:p>
          <a:p>
            <a:pPr lvl="1"/>
            <a:r>
              <a:rPr lang="cs-CZ" dirty="0" smtClean="0"/>
              <a:t>66 % do 60. dne </a:t>
            </a:r>
          </a:p>
          <a:p>
            <a:pPr lvl="1"/>
            <a:r>
              <a:rPr lang="cs-CZ" dirty="0" smtClean="0"/>
              <a:t>72 % od 61. dne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480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1 % mzdových prostředků do FKSP</a:t>
            </a:r>
          </a:p>
          <a:p>
            <a:pPr lvl="1"/>
            <a:r>
              <a:rPr lang="cs-CZ" dirty="0"/>
              <a:t>z toho min. 50% na produkty na stáří</a:t>
            </a:r>
          </a:p>
          <a:p>
            <a:endParaRPr lang="cs-CZ" dirty="0" smtClean="0"/>
          </a:p>
          <a:p>
            <a:r>
              <a:rPr lang="cs-CZ" dirty="0" smtClean="0"/>
              <a:t>Zdanění benefitů od 890 € za rok</a:t>
            </a:r>
          </a:p>
          <a:p>
            <a:pPr lvl="1"/>
            <a:r>
              <a:rPr lang="cs-CZ" dirty="0" smtClean="0"/>
              <a:t>Výjimka pro stravování a produkty na stáří</a:t>
            </a:r>
          </a:p>
          <a:p>
            <a:pPr lvl="1"/>
            <a:endParaRPr lang="cs-CZ" dirty="0" smtClean="0"/>
          </a:p>
          <a:p>
            <a:r>
              <a:rPr lang="cs-CZ" dirty="0" err="1" smtClean="0"/>
              <a:t>Indispoziční</a:t>
            </a:r>
            <a:r>
              <a:rPr lang="cs-CZ" dirty="0" smtClean="0"/>
              <a:t> volno – 4 dny za rok</a:t>
            </a:r>
          </a:p>
          <a:p>
            <a:endParaRPr lang="cs-CZ" dirty="0"/>
          </a:p>
          <a:p>
            <a:r>
              <a:rPr lang="cs-CZ" dirty="0" smtClean="0"/>
              <a:t>Další dle kolektivní smlouvy a kolektivní dohody vyššího stupně</a:t>
            </a:r>
          </a:p>
        </p:txBody>
      </p:sp>
    </p:spTree>
    <p:extLst>
      <p:ext uri="{BB962C8B-B14F-4D97-AF65-F5344CB8AC3E}">
        <p14:creationId xmlns:p14="http://schemas.microsoft.com/office/powerpoint/2010/main" val="2274279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491" y="2692688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58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Organizační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</a:p>
          <a:p>
            <a:pPr lvl="2"/>
            <a:r>
              <a:rPr lang="cs-CZ" dirty="0" smtClean="0"/>
              <a:t>Hlavní hygienik</a:t>
            </a:r>
          </a:p>
          <a:p>
            <a:pPr lvl="1"/>
            <a:r>
              <a:rPr lang="cs-CZ" dirty="0" smtClean="0"/>
              <a:t>Hygienické stanice</a:t>
            </a:r>
          </a:p>
          <a:p>
            <a:pPr lvl="1"/>
            <a:r>
              <a:rPr lang="cs-CZ" dirty="0" smtClean="0"/>
              <a:t>Státní zdravotní ústav</a:t>
            </a:r>
          </a:p>
          <a:p>
            <a:pPr lvl="1"/>
            <a:r>
              <a:rPr lang="cs-CZ" dirty="0" smtClean="0"/>
              <a:t>Zdravotní ústavy</a:t>
            </a:r>
          </a:p>
          <a:p>
            <a:pPr lvl="1"/>
            <a:endParaRPr lang="cs-CZ" dirty="0" smtClean="0"/>
          </a:p>
        </p:txBody>
      </p:sp>
      <p:pic>
        <p:nvPicPr>
          <p:cNvPr id="1028" name="Picture 4" descr="Kontakty – Ministerstvo zdravotnictví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186" y="1551407"/>
            <a:ext cx="5400494" cy="1917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tátní zdravotní ústav - Staráme se o zdravé Česk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186" y="4071046"/>
            <a:ext cx="5400494" cy="1623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ontrolují, trasují, vyšetřují. Hygienám přibývá povinností, lidé ale chybí  - iDNES.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626" y="4071046"/>
            <a:ext cx="2814048" cy="186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8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Vývoj počtu zaměstnanců v HS – služební poměr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0197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8190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Počet zaměstnanců v jednotlivých KHS – služební poměr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581186"/>
              </p:ext>
            </p:extLst>
          </p:nvPr>
        </p:nvGraphicFramePr>
        <p:xfrm>
          <a:off x="838200" y="1410789"/>
          <a:ext cx="10319658" cy="51499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51498">
                  <a:extLst>
                    <a:ext uri="{9D8B030D-6E8A-4147-A177-3AD203B41FA5}">
                      <a16:colId xmlns:a16="http://schemas.microsoft.com/office/drawing/2014/main" val="2286519149"/>
                    </a:ext>
                  </a:extLst>
                </a:gridCol>
                <a:gridCol w="2179730">
                  <a:extLst>
                    <a:ext uri="{9D8B030D-6E8A-4147-A177-3AD203B41FA5}">
                      <a16:colId xmlns:a16="http://schemas.microsoft.com/office/drawing/2014/main" val="2786454922"/>
                    </a:ext>
                  </a:extLst>
                </a:gridCol>
                <a:gridCol w="2588430">
                  <a:extLst>
                    <a:ext uri="{9D8B030D-6E8A-4147-A177-3AD203B41FA5}">
                      <a16:colId xmlns:a16="http://schemas.microsoft.com/office/drawing/2014/main" val="3202170747"/>
                    </a:ext>
                  </a:extLst>
                </a:gridCol>
              </a:tblGrid>
              <a:tr h="77608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 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Počet zaměstnanců v roce 2023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u="none" strike="noStrike">
                          <a:effectLst/>
                        </a:rPr>
                        <a:t>Počet obyvatel na jednoho hygienika</a:t>
                      </a:r>
                      <a:endParaRPr lang="pl-PL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3209710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HS hl. m. Prahy 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181,04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7 497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69328686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Středočeského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205,81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6 994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79535759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Jihomoravského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202,45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6 012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342776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Moravskoslezského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203,25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5 853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1556801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Jihočeského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113,07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5 769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74818483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Libereckého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77,95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5 762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87676593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Pardubického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93,52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5 654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78614631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Královéhradeckého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98,73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5 624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26049009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Zlínského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103,55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5 606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49459903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Ústeckého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146,72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5 537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64380943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kraje Vysočina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94,04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5 474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9794980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Olomouckého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115,53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5 469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016043088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Plzeňského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111,91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5 410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58727699"/>
                  </a:ext>
                </a:extLst>
              </a:tr>
              <a:tr h="2959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u="none" strike="noStrike">
                          <a:effectLst/>
                        </a:rPr>
                        <a:t>KHS Karlovarského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62,79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effectLst/>
                        </a:rPr>
                        <a:t>4 676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9902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8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počtu zaměstnanců v HS – </a:t>
            </a:r>
            <a:r>
              <a:rPr lang="cs-CZ" dirty="0" smtClean="0"/>
              <a:t>zákoník práce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1556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131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Počet zaměstnanců v jednotlivých </a:t>
            </a:r>
            <a:r>
              <a:rPr lang="cs-CZ" sz="3600" dirty="0" smtClean="0"/>
              <a:t>KHS – zákoník práce</a:t>
            </a:r>
            <a:endParaRPr lang="cs-CZ" sz="36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6012744"/>
              </p:ext>
            </p:extLst>
          </p:nvPr>
        </p:nvGraphicFramePr>
        <p:xfrm>
          <a:off x="1254034" y="1506581"/>
          <a:ext cx="9683932" cy="49047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8126">
                  <a:extLst>
                    <a:ext uri="{9D8B030D-6E8A-4147-A177-3AD203B41FA5}">
                      <a16:colId xmlns:a16="http://schemas.microsoft.com/office/drawing/2014/main" val="2263214625"/>
                    </a:ext>
                  </a:extLst>
                </a:gridCol>
                <a:gridCol w="1509554">
                  <a:extLst>
                    <a:ext uri="{9D8B030D-6E8A-4147-A177-3AD203B41FA5}">
                      <a16:colId xmlns:a16="http://schemas.microsoft.com/office/drawing/2014/main" val="2417434622"/>
                    </a:ext>
                  </a:extLst>
                </a:gridCol>
                <a:gridCol w="1509554">
                  <a:extLst>
                    <a:ext uri="{9D8B030D-6E8A-4147-A177-3AD203B41FA5}">
                      <a16:colId xmlns:a16="http://schemas.microsoft.com/office/drawing/2014/main" val="2058690187"/>
                    </a:ext>
                  </a:extLst>
                </a:gridCol>
                <a:gridCol w="1509554">
                  <a:extLst>
                    <a:ext uri="{9D8B030D-6E8A-4147-A177-3AD203B41FA5}">
                      <a16:colId xmlns:a16="http://schemas.microsoft.com/office/drawing/2014/main" val="1773932623"/>
                    </a:ext>
                  </a:extLst>
                </a:gridCol>
                <a:gridCol w="1367144">
                  <a:extLst>
                    <a:ext uri="{9D8B030D-6E8A-4147-A177-3AD203B41FA5}">
                      <a16:colId xmlns:a16="http://schemas.microsoft.com/office/drawing/2014/main" val="3546973593"/>
                    </a:ext>
                  </a:extLst>
                </a:gridCol>
              </a:tblGrid>
              <a:tr h="319314">
                <a:tc>
                  <a:txBody>
                    <a:bodyPr/>
                    <a:lstStyle/>
                    <a:p>
                      <a:pPr algn="l" fontAlgn="b"/>
                      <a:endParaRPr lang="cs-CZ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2020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2021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2022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>
                          <a:effectLst/>
                        </a:rPr>
                        <a:t>2023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79827592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Středočeského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27,00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27,00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26,00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24,44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1446012222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Moravskoslezského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29,00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26,00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25,83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57863523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Ústeckého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32,00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33,00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31,00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29,21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154860356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Jihomoravského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45,88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45,38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40,38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37,99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904298248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KHS Královéhradeckého kraje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13,63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12,38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13,13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3559425060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Zlínského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14,44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13,75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13,75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12,62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228324497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Olomouckého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16,98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1697080513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HS hl. m. Prahy 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23,93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26,68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22,98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22,86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4187725898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Pardubického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12,62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12,63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12,63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9,62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359927473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Karlovarského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7,00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6,16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3141604896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Plzeňského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16,75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19,75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15,75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14,80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3036416035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Libereckého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10,00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815783678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kraje Vysočina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15,80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15,80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16,00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15,87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3457895117"/>
                  </a:ext>
                </a:extLst>
              </a:tr>
              <a:tr h="319314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KHS Jihočeského kraje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13,10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12,98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>
                          <a:effectLst/>
                        </a:rPr>
                        <a:t>12,99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2000" u="none" strike="noStrike" dirty="0">
                          <a:effectLst/>
                        </a:rPr>
                        <a:t>12,75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T="7620" marB="0" anchor="b"/>
                </a:tc>
                <a:extLst>
                  <a:ext uri="{0D108BD9-81ED-4DB2-BD59-A6C34878D82A}">
                    <a16:rowId xmlns:a16="http://schemas.microsoft.com/office/drawing/2014/main" val="456183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63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Vývoj počtu zaměstnanců v SZÚ / ZÚ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0442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589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Odměňování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Nařízení Vlády ČR 341/2017 pro „zákoník práce“</a:t>
            </a:r>
            <a:r>
              <a:rPr lang="cs-CZ" dirty="0"/>
              <a:t> </a:t>
            </a:r>
          </a:p>
          <a:p>
            <a:r>
              <a:rPr lang="cs-CZ" dirty="0" smtClean="0"/>
              <a:t>Nařízení Vlády ČR 304/2017 pro „služební zákon“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b="1" u="sng" dirty="0" smtClean="0"/>
              <a:t>Poslední platové navýšení bylo 1. 9. 2022</a:t>
            </a:r>
          </a:p>
        </p:txBody>
      </p:sp>
    </p:spTree>
    <p:extLst>
      <p:ext uri="{BB962C8B-B14F-4D97-AF65-F5344CB8AC3E}">
        <p14:creationId xmlns:p14="http://schemas.microsoft.com/office/powerpoint/2010/main" val="2477084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 smtClean="0"/>
              <a:t>Odměňování zaměstnanců HS – služební zákon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7930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76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240</TotalTime>
  <Words>1154</Words>
  <Application>Microsoft Office PowerPoint</Application>
  <PresentationFormat>Širokoúhlá obrazovka</PresentationFormat>
  <Paragraphs>208</Paragraphs>
  <Slides>15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Počty zaměstnanců v HS a jejich odměňování</vt:lpstr>
      <vt:lpstr>Organizační struktura</vt:lpstr>
      <vt:lpstr>Vývoj počtu zaměstnanců v HS – služební poměr</vt:lpstr>
      <vt:lpstr>Počet zaměstnanců v jednotlivých KHS – služební poměr</vt:lpstr>
      <vt:lpstr>Vývoj počtu zaměstnanců v HS – zákoník práce</vt:lpstr>
      <vt:lpstr>Počet zaměstnanců v jednotlivých KHS – zákoník práce</vt:lpstr>
      <vt:lpstr>Vývoj počtu zaměstnanců v SZÚ / ZÚ</vt:lpstr>
      <vt:lpstr>Odměňování zaměstnanců</vt:lpstr>
      <vt:lpstr>Odměňování zaměstnanců HS – služební zákon</vt:lpstr>
      <vt:lpstr>Odměňování zaměstnanců HS – služební zákon</vt:lpstr>
      <vt:lpstr>Odměňování zaměstnanců HS – zákoník práce</vt:lpstr>
      <vt:lpstr>Odměňování zaměstnanců – zdravotní ústavy</vt:lpstr>
      <vt:lpstr>Dočasná pracovní neschopnost</vt:lpstr>
      <vt:lpstr>Benefity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Počty zaměstnanců v HS a jejich odměňování</dc:title>
  <dc:creator>jiri.pohoraly</dc:creator>
  <cp:lastModifiedBy>jiri.pohoraly</cp:lastModifiedBy>
  <cp:revision>36</cp:revision>
  <dcterms:created xsi:type="dcterms:W3CDTF">2024-05-30T18:37:57Z</dcterms:created>
  <dcterms:modified xsi:type="dcterms:W3CDTF">2024-06-10T17:17:33Z</dcterms:modified>
</cp:coreProperties>
</file>