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7334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11405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3047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57976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72213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58193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13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5364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7195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6184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1263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7565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541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790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03599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9064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6DABF-5539-489A-8F99-35FED1F3D916}" type="datetimeFigureOut">
              <a:rPr lang="sk-SK" smtClean="0"/>
              <a:pPr/>
              <a:t>9. 6. 2024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399414-1E1E-44B1-95B4-91BDE42740F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397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F25235-DEB4-3CB5-DF27-483979AFF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9700" y="1166219"/>
            <a:ext cx="8915399" cy="2262781"/>
          </a:xfrm>
        </p:spPr>
        <p:txBody>
          <a:bodyPr/>
          <a:lstStyle/>
          <a:p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Postavenie pracovníkov VZ a ich odmeňovanie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F2FA35CB-47D6-36C5-7CE8-37117E8BB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2288" y="4036019"/>
            <a:ext cx="9144000" cy="1655762"/>
          </a:xfrm>
        </p:spPr>
        <p:txBody>
          <a:bodyPr/>
          <a:lstStyle/>
          <a:p>
            <a:pPr>
              <a:spcAft>
                <a:spcPct val="0"/>
              </a:spcAft>
            </a:pP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Seminár  VZ v SR a HS v ČR</a:t>
            </a:r>
          </a:p>
          <a:p>
            <a:pPr>
              <a:spcAft>
                <a:spcPct val="0"/>
              </a:spcAft>
            </a:pP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Daniela </a:t>
            </a:r>
            <a:r>
              <a:rPr lang="sk-SK" alt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Pochybová</a:t>
            </a:r>
            <a:endParaRPr lang="sk-SK" alt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ct val="0"/>
              </a:spcAft>
            </a:pP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Jún 2024 Bratislava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13166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80F68B-D5D4-2F72-C801-D1054BB99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NV SR č. 296/2022 Z. z.</a:t>
            </a:r>
            <a:endParaRPr lang="sk-SK" dirty="0"/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xmlns="" id="{8C82A012-12AC-9302-C47E-E64346372C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3638" y="1483744"/>
            <a:ext cx="8724702" cy="516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3108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99A87E5-2386-8D8F-B6B1-DA4FA44CA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Valorizácia platov </a:t>
            </a:r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podľa KZ VS pre verejnú a štátnu službu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753B162-F344-2544-1745-91B25F4CB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Zvýšenie stupníc platových taríf  na základe KZVS  za  5 rokov:</a:t>
            </a:r>
          </a:p>
          <a:p>
            <a:pPr marL="0" indent="0">
              <a:buNone/>
            </a:pP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2014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o sumu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16 €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pedagogickí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 5 %;	</a:t>
            </a:r>
            <a:endParaRPr lang="sk-SK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2015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o 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1,5 %,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 VII. o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1 %, 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pedagogickí 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 5 %;</a:t>
            </a:r>
            <a:endParaRPr lang="sk-SK" sz="7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2016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o 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4 %; </a:t>
            </a:r>
          </a:p>
          <a:p>
            <a:pPr marL="0" indent="0">
              <a:buNone/>
            </a:pP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2017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o 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4 %  +   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memorandum od IX. do XII. 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2%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odmeny </a:t>
            </a:r>
          </a:p>
          <a:p>
            <a:pPr marL="0" indent="0">
              <a:buNone/>
            </a:pP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o  </a:t>
            </a:r>
            <a:r>
              <a:rPr lang="sk-SK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4,8 % (</a:t>
            </a:r>
            <a:r>
              <a:rPr lang="sk-SK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memorandum už nie!)</a:t>
            </a:r>
          </a:p>
          <a:p>
            <a:r>
              <a:rPr lang="sk-SK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 – mimoriadna situácia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2021- </a:t>
            </a:r>
            <a:r>
              <a:rPr lang="sk-SK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odmeny vo výške </a:t>
            </a:r>
            <a:r>
              <a:rPr lang="sk-SK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Eur a 350 Eur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2022 </a:t>
            </a:r>
            <a:r>
              <a:rPr lang="sk-SK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od 01. 07. 2022 valorizácia </a:t>
            </a:r>
            <a:r>
              <a:rPr lang="sk-SK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3 %</a:t>
            </a:r>
            <a:r>
              <a:rPr lang="sk-SK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odmena </a:t>
            </a:r>
            <a:r>
              <a:rPr lang="sk-SK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Eur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2023 </a:t>
            </a:r>
            <a:r>
              <a:rPr lang="sk-SK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od 01. 01. 2023 valorizácia </a:t>
            </a:r>
            <a:r>
              <a:rPr lang="sk-SK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7 %</a:t>
            </a:r>
            <a:r>
              <a:rPr lang="sk-SK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od 01. 09. 2023 valorizácia </a:t>
            </a:r>
            <a:r>
              <a:rPr lang="sk-SK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10 % </a:t>
            </a:r>
          </a:p>
          <a:p>
            <a:pPr algn="just">
              <a:buNone/>
            </a:pPr>
            <a:r>
              <a:rPr lang="sk-SK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Znovu sú platové triedy a stupne pod úrovňou minimálnej mzdy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206942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BA94FF0-1DC3-AE65-8459-577BFA1F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55/2017 Z. z.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BF04C5F0-AA9C-B33F-CFA7-50AD2C5FA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štátnej službe</a:t>
            </a:r>
          </a:p>
          <a:p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každému štátnemu zamestnancovi plat, ktorý tvorí tarifný plat a niektoré ďalšie príplatky a odmena.</a:t>
            </a:r>
          </a:p>
          <a:p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definovaný funkčný plat</a:t>
            </a:r>
          </a:p>
          <a:p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9 platových tried</a:t>
            </a:r>
          </a:p>
          <a:p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PT – ÚSO + špecializácia</a:t>
            </a:r>
          </a:p>
          <a:p>
            <a:pPr marL="0" indent="0">
              <a:buNone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4. PT – Bc. VŠ II.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Zamestnanci sú v štátnozamestnaneckom pomere, štátnu službu vykonávajú v služobnom úrade  </a:t>
            </a:r>
          </a:p>
          <a:p>
            <a:pPr marL="0" indent="0" algn="just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966463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BC2B3A-96F4-35D5-15C2-E3176005D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927" y="4572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b="1" kern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Platové tarify štátnych zamestnancov na obdobie od 01. 01. 2023 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xmlns="" id="{3F544B3C-43E2-0951-173A-9EB87A634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70757722"/>
              </p:ext>
            </p:extLst>
          </p:nvPr>
        </p:nvGraphicFramePr>
        <p:xfrm>
          <a:off x="4416726" y="1716656"/>
          <a:ext cx="3433312" cy="4921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1036">
                  <a:extLst>
                    <a:ext uri="{9D8B030D-6E8A-4147-A177-3AD203B41FA5}">
                      <a16:colId xmlns:a16="http://schemas.microsoft.com/office/drawing/2014/main" xmlns="" val="2349188667"/>
                    </a:ext>
                  </a:extLst>
                </a:gridCol>
                <a:gridCol w="1109853">
                  <a:extLst>
                    <a:ext uri="{9D8B030D-6E8A-4147-A177-3AD203B41FA5}">
                      <a16:colId xmlns:a16="http://schemas.microsoft.com/office/drawing/2014/main" xmlns="" val="1114126772"/>
                    </a:ext>
                  </a:extLst>
                </a:gridCol>
                <a:gridCol w="1052423">
                  <a:extLst>
                    <a:ext uri="{9D8B030D-6E8A-4147-A177-3AD203B41FA5}">
                      <a16:colId xmlns:a16="http://schemas.microsoft.com/office/drawing/2014/main" xmlns="" val="635363751"/>
                    </a:ext>
                  </a:extLst>
                </a:gridCol>
              </a:tblGrid>
              <a:tr h="388567">
                <a:tc>
                  <a:txBody>
                    <a:bodyPr/>
                    <a:lstStyle/>
                    <a:p>
                      <a:pPr algn="ctr"/>
                      <a:r>
                        <a:rPr lang="sk-SK" sz="1000" dirty="0">
                          <a:effectLst/>
                          <a:highlight>
                            <a:srgbClr val="0F6FC6"/>
                          </a:highlight>
                        </a:rPr>
                        <a:t>Platová trieda</a:t>
                      </a:r>
                      <a:endParaRPr lang="sk-SK" sz="1100" dirty="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Funkcia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Platová tarifa 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extLst>
                  <a:ext uri="{0D108BD9-81ED-4DB2-BD59-A6C34878D82A}">
                    <a16:rowId xmlns:a16="http://schemas.microsoft.com/office/drawing/2014/main" xmlns="" val="3850710212"/>
                  </a:ext>
                </a:extLst>
              </a:tr>
              <a:tr h="562183"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1.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sz="1200" dirty="0">
                          <a:effectLst/>
                          <a:highlight>
                            <a:srgbClr val="CCD5EA"/>
                          </a:highlight>
                        </a:rPr>
                        <a:t>odborný referent</a:t>
                      </a:r>
                      <a:endParaRPr lang="sk-SK" sz="12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1600">
                          <a:effectLst/>
                          <a:highlight>
                            <a:srgbClr val="CCD5EA"/>
                          </a:highlight>
                        </a:rPr>
                        <a:t> </a:t>
                      </a:r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 </a:t>
                      </a:r>
                      <a:r>
                        <a:rPr lang="sk-SK" sz="1600" dirty="0" smtClean="0">
                          <a:effectLst/>
                          <a:highlight>
                            <a:srgbClr val="CCD5EA"/>
                          </a:highlight>
                        </a:rPr>
                        <a:t>640,50</a:t>
                      </a:r>
                      <a:endParaRPr lang="sk-SK" sz="16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8104" marR="88104" marT="44052" marB="44052"/>
                </a:tc>
                <a:extLst>
                  <a:ext uri="{0D108BD9-81ED-4DB2-BD59-A6C34878D82A}">
                    <a16:rowId xmlns:a16="http://schemas.microsoft.com/office/drawing/2014/main" xmlns="" val="165718172"/>
                  </a:ext>
                </a:extLst>
              </a:tr>
              <a:tr h="450573"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2.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sz="1200" dirty="0">
                          <a:effectLst/>
                          <a:highlight>
                            <a:srgbClr val="E7EBF5"/>
                          </a:highlight>
                        </a:rPr>
                        <a:t>hlavný referent</a:t>
                      </a:r>
                      <a:endParaRPr lang="sk-SK" sz="12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dirty="0">
                          <a:effectLst/>
                          <a:highlight>
                            <a:srgbClr val="E7EBF5"/>
                          </a:highlight>
                        </a:rPr>
                        <a:t>674,50</a:t>
                      </a:r>
                      <a:endParaRPr lang="sk-SK" sz="16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extLst>
                  <a:ext uri="{0D108BD9-81ED-4DB2-BD59-A6C34878D82A}">
                    <a16:rowId xmlns:a16="http://schemas.microsoft.com/office/drawing/2014/main" xmlns="" val="2883446631"/>
                  </a:ext>
                </a:extLst>
              </a:tr>
              <a:tr h="334830"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3.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sz="1200" dirty="0">
                          <a:effectLst/>
                          <a:highlight>
                            <a:srgbClr val="CCD5EA"/>
                          </a:highlight>
                        </a:rPr>
                        <a:t>radca</a:t>
                      </a:r>
                      <a:endParaRPr lang="sk-SK" sz="12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786,50</a:t>
                      </a:r>
                      <a:endParaRPr lang="sk-SK" sz="16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extLst>
                  <a:ext uri="{0D108BD9-81ED-4DB2-BD59-A6C34878D82A}">
                    <a16:rowId xmlns:a16="http://schemas.microsoft.com/office/drawing/2014/main" xmlns="" val="2189872474"/>
                  </a:ext>
                </a:extLst>
              </a:tr>
              <a:tr h="450573"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4.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sz="1200" dirty="0">
                          <a:effectLst/>
                          <a:highlight>
                            <a:srgbClr val="E7EBF5"/>
                          </a:highlight>
                        </a:rPr>
                        <a:t>samostatný radca</a:t>
                      </a:r>
                      <a:endParaRPr lang="sk-SK" sz="12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dirty="0">
                          <a:effectLst/>
                          <a:highlight>
                            <a:srgbClr val="E7EBF5"/>
                          </a:highlight>
                        </a:rPr>
                        <a:t>834,50</a:t>
                      </a:r>
                      <a:endParaRPr lang="sk-SK" sz="16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extLst>
                  <a:ext uri="{0D108BD9-81ED-4DB2-BD59-A6C34878D82A}">
                    <a16:rowId xmlns:a16="http://schemas.microsoft.com/office/drawing/2014/main" xmlns="" val="86637886"/>
                  </a:ext>
                </a:extLst>
              </a:tr>
              <a:tr h="450573"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5.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sz="1200" dirty="0">
                          <a:effectLst/>
                          <a:highlight>
                            <a:srgbClr val="CCD5EA"/>
                          </a:highlight>
                        </a:rPr>
                        <a:t>odborný radca</a:t>
                      </a:r>
                      <a:endParaRPr lang="sk-SK" sz="12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940,00</a:t>
                      </a:r>
                      <a:endParaRPr lang="sk-SK" sz="16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extLst>
                  <a:ext uri="{0D108BD9-81ED-4DB2-BD59-A6C34878D82A}">
                    <a16:rowId xmlns:a16="http://schemas.microsoft.com/office/drawing/2014/main" xmlns="" val="1750423034"/>
                  </a:ext>
                </a:extLst>
              </a:tr>
              <a:tr h="507066"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6.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sz="1200" dirty="0">
                          <a:effectLst/>
                          <a:highlight>
                            <a:srgbClr val="E7EBF5"/>
                          </a:highlight>
                        </a:rPr>
                        <a:t>hlavný radca</a:t>
                      </a:r>
                      <a:endParaRPr lang="sk-SK" sz="12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dirty="0">
                          <a:effectLst/>
                          <a:highlight>
                            <a:srgbClr val="E7EBF5"/>
                          </a:highlight>
                        </a:rPr>
                        <a:t>1 006,50</a:t>
                      </a:r>
                      <a:endParaRPr lang="sk-SK" sz="16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extLst>
                  <a:ext uri="{0D108BD9-81ED-4DB2-BD59-A6C34878D82A}">
                    <a16:rowId xmlns:a16="http://schemas.microsoft.com/office/drawing/2014/main" xmlns="" val="120681661"/>
                  </a:ext>
                </a:extLst>
              </a:tr>
              <a:tr h="507066"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7.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sz="1200" dirty="0">
                          <a:effectLst/>
                          <a:highlight>
                            <a:srgbClr val="CCD5EA"/>
                          </a:highlight>
                        </a:rPr>
                        <a:t>štátny radca</a:t>
                      </a:r>
                      <a:endParaRPr lang="sk-SK" sz="12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1 143,00</a:t>
                      </a:r>
                      <a:endParaRPr lang="sk-SK" sz="16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extLst>
                  <a:ext uri="{0D108BD9-81ED-4DB2-BD59-A6C34878D82A}">
                    <a16:rowId xmlns:a16="http://schemas.microsoft.com/office/drawing/2014/main" xmlns="" val="4291616950"/>
                  </a:ext>
                </a:extLst>
              </a:tr>
              <a:tr h="624187">
                <a:tc>
                  <a:txBody>
                    <a:bodyPr/>
                    <a:lstStyle/>
                    <a:p>
                      <a:pPr algn="ctr"/>
                      <a:r>
                        <a:rPr lang="sk-SK" sz="1000">
                          <a:effectLst/>
                          <a:highlight>
                            <a:srgbClr val="0F6FC6"/>
                          </a:highlight>
                        </a:rPr>
                        <a:t>8.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sz="1200" dirty="0">
                          <a:effectLst/>
                          <a:highlight>
                            <a:srgbClr val="E7EBF5"/>
                          </a:highlight>
                        </a:rPr>
                        <a:t>hlavný štátny radca</a:t>
                      </a:r>
                      <a:endParaRPr lang="sk-SK" sz="12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dirty="0">
                          <a:effectLst/>
                          <a:highlight>
                            <a:srgbClr val="E7EBF5"/>
                          </a:highlight>
                        </a:rPr>
                        <a:t>1 299,00</a:t>
                      </a:r>
                      <a:endParaRPr lang="sk-SK" sz="16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extLst>
                  <a:ext uri="{0D108BD9-81ED-4DB2-BD59-A6C34878D82A}">
                    <a16:rowId xmlns:a16="http://schemas.microsoft.com/office/drawing/2014/main" xmlns="" val="3641482557"/>
                  </a:ext>
                </a:extLst>
              </a:tr>
              <a:tr h="624187">
                <a:tc>
                  <a:txBody>
                    <a:bodyPr/>
                    <a:lstStyle/>
                    <a:p>
                      <a:pPr algn="ctr"/>
                      <a:r>
                        <a:rPr lang="sk-SK" sz="900">
                          <a:effectLst/>
                          <a:highlight>
                            <a:srgbClr val="0F6FC6"/>
                          </a:highlight>
                        </a:rPr>
                        <a:t>9.</a:t>
                      </a:r>
                      <a:endParaRPr lang="sk-SK" sz="11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7532" marR="27532" marT="18355" marB="18355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sk-SK" sz="1200" dirty="0">
                          <a:effectLst/>
                          <a:highlight>
                            <a:srgbClr val="CCD5EA"/>
                          </a:highlight>
                        </a:rPr>
                        <a:t>generálny štátny radca</a:t>
                      </a:r>
                      <a:endParaRPr lang="sk-SK" sz="12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1 478,00</a:t>
                      </a:r>
                      <a:endParaRPr lang="sk-SK" sz="16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887" marR="45887" marT="45887" marB="45887"/>
                </a:tc>
                <a:extLst>
                  <a:ext uri="{0D108BD9-81ED-4DB2-BD59-A6C34878D82A}">
                    <a16:rowId xmlns:a16="http://schemas.microsoft.com/office/drawing/2014/main" xmlns="" val="281479709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5E75E91D-88D6-65A8-5218-DC07D4521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8473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2438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ABDB8D5-9A31-E7BF-AF48-C74E75C5A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944" y="41737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k-SK" b="1" kern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Platové tarify štátnych zamestnancov na obdobie od 01. 09. 2023 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xmlns="" id="{491D5588-C66C-815A-FEF1-4C2C98D1B9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42604" y="1825624"/>
          <a:ext cx="3476445" cy="4693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9531">
                  <a:extLst>
                    <a:ext uri="{9D8B030D-6E8A-4147-A177-3AD203B41FA5}">
                      <a16:colId xmlns:a16="http://schemas.microsoft.com/office/drawing/2014/main" xmlns="" val="28916544"/>
                    </a:ext>
                  </a:extLst>
                </a:gridCol>
                <a:gridCol w="1242129">
                  <a:extLst>
                    <a:ext uri="{9D8B030D-6E8A-4147-A177-3AD203B41FA5}">
                      <a16:colId xmlns:a16="http://schemas.microsoft.com/office/drawing/2014/main" xmlns="" val="2382088016"/>
                    </a:ext>
                  </a:extLst>
                </a:gridCol>
                <a:gridCol w="1304785">
                  <a:extLst>
                    <a:ext uri="{9D8B030D-6E8A-4147-A177-3AD203B41FA5}">
                      <a16:colId xmlns:a16="http://schemas.microsoft.com/office/drawing/2014/main" xmlns="" val="4251429030"/>
                    </a:ext>
                  </a:extLst>
                </a:gridCol>
              </a:tblGrid>
              <a:tr h="343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 dirty="0">
                          <a:effectLst/>
                          <a:highlight>
                            <a:srgbClr val="0F6FC6"/>
                          </a:highlight>
                        </a:rPr>
                        <a:t>Platová trieda</a:t>
                      </a:r>
                      <a:endParaRPr lang="sk-SK" sz="1000" dirty="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Funkcia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Platová tarifa 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extLst>
                  <a:ext uri="{0D108BD9-81ED-4DB2-BD59-A6C34878D82A}">
                    <a16:rowId xmlns:a16="http://schemas.microsoft.com/office/drawing/2014/main" xmlns="" val="3311109496"/>
                  </a:ext>
                </a:extLst>
              </a:tr>
              <a:tr h="424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1.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highlight>
                            <a:srgbClr val="CCD5EA"/>
                          </a:highlight>
                        </a:rPr>
                        <a:t>odborný referent</a:t>
                      </a:r>
                      <a:endParaRPr lang="sk-SK" sz="12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78" marR="41278" marT="41278" marB="41278"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705,00</a:t>
                      </a:r>
                      <a:endParaRPr lang="sk-SK" sz="10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5" marR="82555" marT="41278" marB="41278"/>
                </a:tc>
                <a:extLst>
                  <a:ext uri="{0D108BD9-81ED-4DB2-BD59-A6C34878D82A}">
                    <a16:rowId xmlns:a16="http://schemas.microsoft.com/office/drawing/2014/main" xmlns="" val="750804709"/>
                  </a:ext>
                </a:extLst>
              </a:tr>
              <a:tr h="424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2.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highlight>
                            <a:srgbClr val="E7EBF5"/>
                          </a:highlight>
                        </a:rPr>
                        <a:t>hlavný referent</a:t>
                      </a:r>
                      <a:endParaRPr lang="sk-SK" sz="12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78" marR="41278" marT="41278" marB="41278"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effectLst/>
                          <a:highlight>
                            <a:srgbClr val="E7EBF5"/>
                          </a:highlight>
                        </a:rPr>
                        <a:t>742,00</a:t>
                      </a:r>
                      <a:endParaRPr lang="sk-SK" sz="10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5" marR="82555" marT="41278" marB="41278" anchor="ctr"/>
                </a:tc>
                <a:extLst>
                  <a:ext uri="{0D108BD9-81ED-4DB2-BD59-A6C34878D82A}">
                    <a16:rowId xmlns:a16="http://schemas.microsoft.com/office/drawing/2014/main" xmlns="" val="3582819348"/>
                  </a:ext>
                </a:extLst>
              </a:tr>
              <a:tr h="3503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3.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highlight>
                            <a:srgbClr val="CCD5EA"/>
                          </a:highlight>
                        </a:rPr>
                        <a:t>radca</a:t>
                      </a:r>
                      <a:endParaRPr lang="sk-SK" sz="12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78" marR="41278" marT="41278" marB="41278"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865,50</a:t>
                      </a:r>
                      <a:endParaRPr lang="sk-SK" sz="10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5" marR="82555" marT="41278" marB="41278" anchor="ctr"/>
                </a:tc>
                <a:extLst>
                  <a:ext uri="{0D108BD9-81ED-4DB2-BD59-A6C34878D82A}">
                    <a16:rowId xmlns:a16="http://schemas.microsoft.com/office/drawing/2014/main" xmlns="" val="1668514787"/>
                  </a:ext>
                </a:extLst>
              </a:tr>
              <a:tr h="589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4.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highlight>
                            <a:srgbClr val="E7EBF5"/>
                          </a:highlight>
                        </a:rPr>
                        <a:t>samostatný radca</a:t>
                      </a:r>
                      <a:endParaRPr lang="sk-SK" sz="12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78" marR="41278" marT="41278" marB="41278"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effectLst/>
                          <a:highlight>
                            <a:srgbClr val="E7EBF5"/>
                          </a:highlight>
                        </a:rPr>
                        <a:t>918,00</a:t>
                      </a:r>
                      <a:endParaRPr lang="sk-SK" sz="10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5" marR="82555" marT="41278" marB="41278" anchor="ctr"/>
                </a:tc>
                <a:extLst>
                  <a:ext uri="{0D108BD9-81ED-4DB2-BD59-A6C34878D82A}">
                    <a16:rowId xmlns:a16="http://schemas.microsoft.com/office/drawing/2014/main" xmlns="" val="2616276377"/>
                  </a:ext>
                </a:extLst>
              </a:tr>
              <a:tr h="423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5.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highlight>
                            <a:srgbClr val="CCD5EA"/>
                          </a:highlight>
                        </a:rPr>
                        <a:t>odborný radca</a:t>
                      </a:r>
                      <a:endParaRPr lang="sk-SK" sz="12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78" marR="41278" marT="41278" marB="41278"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1 034,00</a:t>
                      </a:r>
                      <a:endParaRPr lang="sk-SK" sz="10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5" marR="82555" marT="41278" marB="41278" anchor="ctr"/>
                </a:tc>
                <a:extLst>
                  <a:ext uri="{0D108BD9-81ED-4DB2-BD59-A6C34878D82A}">
                    <a16:rowId xmlns:a16="http://schemas.microsoft.com/office/drawing/2014/main" xmlns="" val="816313271"/>
                  </a:ext>
                </a:extLst>
              </a:tr>
              <a:tr h="423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6.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highlight>
                            <a:srgbClr val="E7EBF5"/>
                          </a:highlight>
                        </a:rPr>
                        <a:t>hlavný radca</a:t>
                      </a:r>
                      <a:endParaRPr lang="sk-SK" sz="12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78" marR="41278" marT="41278" marB="41278"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effectLst/>
                          <a:highlight>
                            <a:srgbClr val="E7EBF5"/>
                          </a:highlight>
                        </a:rPr>
                        <a:t>1 107,50</a:t>
                      </a:r>
                      <a:endParaRPr lang="sk-SK" sz="10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5" marR="82555" marT="41278" marB="41278" anchor="ctr"/>
                </a:tc>
                <a:extLst>
                  <a:ext uri="{0D108BD9-81ED-4DB2-BD59-A6C34878D82A}">
                    <a16:rowId xmlns:a16="http://schemas.microsoft.com/office/drawing/2014/main" xmlns="" val="254469413"/>
                  </a:ext>
                </a:extLst>
              </a:tr>
              <a:tr h="423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7.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highlight>
                            <a:srgbClr val="CCD5EA"/>
                          </a:highlight>
                        </a:rPr>
                        <a:t>štátny radca</a:t>
                      </a:r>
                      <a:endParaRPr lang="sk-SK" sz="120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78" marR="41278" marT="41278" marB="41278"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1 257,50</a:t>
                      </a:r>
                      <a:endParaRPr lang="sk-SK" sz="10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5" marR="82555" marT="41278" marB="41278" anchor="ctr"/>
                </a:tc>
                <a:extLst>
                  <a:ext uri="{0D108BD9-81ED-4DB2-BD59-A6C34878D82A}">
                    <a16:rowId xmlns:a16="http://schemas.microsoft.com/office/drawing/2014/main" xmlns="" val="800198687"/>
                  </a:ext>
                </a:extLst>
              </a:tr>
              <a:tr h="5912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8.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highlight>
                            <a:srgbClr val="E7EBF5"/>
                          </a:highlight>
                        </a:rPr>
                        <a:t>hlavný štátny radca</a:t>
                      </a:r>
                      <a:endParaRPr lang="sk-SK" sz="120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78" marR="41278" marT="41278" marB="41278"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effectLst/>
                          <a:highlight>
                            <a:srgbClr val="E7EBF5"/>
                          </a:highlight>
                        </a:rPr>
                        <a:t>1 429,00</a:t>
                      </a:r>
                      <a:endParaRPr lang="sk-SK" sz="1000" dirty="0">
                        <a:effectLst/>
                        <a:highlight>
                          <a:srgbClr val="E7EBF5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5" marR="82555" marT="41278" marB="41278" anchor="ctr"/>
                </a:tc>
                <a:extLst>
                  <a:ext uri="{0D108BD9-81ED-4DB2-BD59-A6C34878D82A}">
                    <a16:rowId xmlns:a16="http://schemas.microsoft.com/office/drawing/2014/main" xmlns="" val="878612281"/>
                  </a:ext>
                </a:extLst>
              </a:tr>
              <a:tr h="620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800">
                          <a:effectLst/>
                          <a:highlight>
                            <a:srgbClr val="0F6FC6"/>
                          </a:highlight>
                        </a:rPr>
                        <a:t>9.</a:t>
                      </a:r>
                      <a:endParaRPr lang="sk-SK" sz="1000">
                        <a:effectLst/>
                        <a:highlight>
                          <a:srgbClr val="0F6FC6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652" marR="24652" marT="16626" marB="16626" anchor="ctr"/>
                </a:tc>
                <a:tc>
                  <a:txBody>
                    <a:bodyPr/>
                    <a:lstStyle/>
                    <a:p>
                      <a:pPr fontAlgn="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highlight>
                            <a:srgbClr val="CCD5EA"/>
                          </a:highlight>
                        </a:rPr>
                        <a:t>generálny štátny radca</a:t>
                      </a:r>
                      <a:endParaRPr lang="sk-SK" sz="12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278" marR="41278" marT="41278" marB="41278"/>
                </a:tc>
                <a:tc>
                  <a:txBody>
                    <a:bodyPr/>
                    <a:lstStyle/>
                    <a:p>
                      <a:r>
                        <a:rPr lang="sk-SK" sz="1600" dirty="0">
                          <a:effectLst/>
                          <a:highlight>
                            <a:srgbClr val="CCD5EA"/>
                          </a:highlight>
                        </a:rPr>
                        <a:t>1 626,00</a:t>
                      </a:r>
                      <a:endParaRPr lang="sk-SK" sz="1000" dirty="0">
                        <a:effectLst/>
                        <a:highlight>
                          <a:srgbClr val="CCD5EA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5" marR="82555" marT="41278" marB="41278" anchor="ctr"/>
                </a:tc>
                <a:extLst>
                  <a:ext uri="{0D108BD9-81ED-4DB2-BD59-A6C34878D82A}">
                    <a16:rowId xmlns:a16="http://schemas.microsoft.com/office/drawing/2014/main" xmlns="" val="759653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0766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8DB768-7D2C-9180-FBA7-754BDF20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340" y="512792"/>
            <a:ext cx="8911687" cy="1280890"/>
          </a:xfrm>
        </p:spPr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Príplatky – štátna služba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A724494-7E7C-1250-B044-B9F4738A9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každý rok služobnej praxe navýšenie tarify o 1 %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Mentorský – počas adaptačného vzdelávania, 10 % tarify za 1 zamestnanca, 15 % tarify za 2 a viac zamestnancov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Vedenie motorového vozidla a starostlivosť – do výšky 13, resp. 20 Eur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zastupovanie – keď dlhšie ako 2 týždne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Nadčasové hodiny – najskôr náhradné voľno do 2 mesiacov, ak to nebolo umožnené, preplatenie nadčasov   </a:t>
            </a:r>
          </a:p>
        </p:txBody>
      </p:sp>
    </p:spTree>
    <p:extLst>
      <p:ext uri="{BB962C8B-B14F-4D97-AF65-F5344CB8AC3E}">
        <p14:creationId xmlns:p14="http://schemas.microsoft.com/office/powerpoint/2010/main" xmlns="" val="4218033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781710-2E56-1A9A-F444-B6AEE5F7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Odstupné, odchodné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556A399-F8BE-43EA-AF0E-18504C7391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Štátna služba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87E99618-683D-731A-3607-6EC1BC9D93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Odstupné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r. štát. pomer – 2 platy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r. – 5 r. štát. pomer – 3 platy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r. a viac štát. pomer – 4 platy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CHzP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PÚ – 10 platov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Odchodné – 1 plat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KZ VS – 1 plat navyše</a:t>
            </a:r>
          </a:p>
          <a:p>
            <a:pPr>
              <a:buFont typeface="Wingdings" panose="05000000000000000000" pitchFamily="2" charset="2"/>
              <a:buChar char="ü"/>
            </a:pPr>
            <a:endParaRPr lang="sk-SK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629E1A0-21B1-AF81-EF29-9DDA0A7C5E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Verejná služba 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71BA852A-2CF6-0DA9-06E1-5A1E72E5F22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Odstupné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2r. – 5r. prac. pomer – 1 plat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5r. – 10r. prac. pomer – 2 platy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10r. – 20r. prac. pomer – 3 platy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r. a viac prac. pomer – 4 platy</a:t>
            </a:r>
          </a:p>
          <a:p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Odchodné – 1 plat</a:t>
            </a:r>
          </a:p>
          <a:p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KZ VS – 1 plat navyše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14682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F0C324-4198-E7D7-D7ED-37C1B783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Vzdelávanie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A6A523E-889D-4FF2-6224-C15C767F8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Zákonník práce – zamestnávateľ poskytne zdravotníckemu pracovníkovi na sústavné vzdelávanie 5 dní s náhradou platu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 je povinný sústavne sa vzdelávať - </a:t>
            </a:r>
            <a:r>
              <a:rPr lang="sk-SK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Hodnotenie sústavného vzdelávania vykonáva komora</a:t>
            </a:r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Kritériom hodnotenia je dosiahnutie počtu kreditov za určité časové obdobie – 5 rokov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Štátni zamestnanci – funkcia = zdravotnícke povolanie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Služobným hodnotením sa hodnotia odborné vedomosti štátneho zamestnanca, jeho výkonnosť, schopnosti a kompetencie a prístup k osobnému rozvoju a prístup k vzdelávaniu.</a:t>
            </a:r>
          </a:p>
          <a:p>
            <a:pPr marL="0" indent="0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831989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32597D-4210-13A8-52E9-345E7B29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Služobné hodnotenie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62AA2453-A4A9-462B-F6FC-81949FE7E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Koná sa 1 x ročne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Vynikajúce výsledky  – 90 – 100 bodov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Veľmi dobré výsledky – 75 – 89 bodov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Štandardné výsledky – 50 – 74 bodov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Uspokojivé výsledky – 25 – 49 bodov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Neuspokojivé výsledky – menej ako 25 bodov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 1. a 2. – nárok na jednorazovú odmenu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Vplyv na osobný príplatok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543660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32AE697-E8A4-4ADB-982F-2CBDDCE7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Verejné zdravotníctvo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6CCEE800-B757-85FF-598A-5BFD25D89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Redukcia pracovných miest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Nedostatok personálu sa ukázal pri pandémii COVID-19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Neznalosť významu a pracovnej činnosti VZ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Mnohí politici považovali „hygienu“ za brzdu podnikania a obviňovali ich zo šikanovania 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Problém získať kvalitných ľudí do systému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Ohodnotenie, pracovné podmienky, psychická pracovná záťaž, spoločenský status, ...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Odchod do zdravotníckych zariadení, pracovných zdravotných služieb</a:t>
            </a:r>
          </a:p>
        </p:txBody>
      </p:sp>
    </p:spTree>
    <p:extLst>
      <p:ext uri="{BB962C8B-B14F-4D97-AF65-F5344CB8AC3E}">
        <p14:creationId xmlns:p14="http://schemas.microsoft.com/office/powerpoint/2010/main" xmlns="" val="1630600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EA8525-333B-5E9D-A447-C05BC432C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Štátni zamestnanci a vo verejnom záujme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AFDCEF6-32E3-DE9B-5EEA-EA03BF249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9679" y="2673062"/>
            <a:ext cx="4241957" cy="45719"/>
          </a:xfrm>
        </p:spPr>
        <p:txBody>
          <a:bodyPr/>
          <a:lstStyle/>
          <a:p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55/2017 </a:t>
            </a:r>
            <a:r>
              <a:rPr 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Z.z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štátnej službe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3611386C-7444-DD38-335B-B52B730BB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3029771"/>
            <a:ext cx="4342893" cy="3354060"/>
          </a:xfrm>
        </p:spPr>
        <p:txBody>
          <a:bodyPr>
            <a:normAutofit lnSpcReduction="10000"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Regionálny hygienik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Epidemiológia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Hygiena detí a mládeže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Preventívne pracovné lekárstvo 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toxikológia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Hygiena výživy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Hygiena životného prostredia a zdravia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Radiačná ochrana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Osobný úrad </a:t>
            </a:r>
          </a:p>
          <a:p>
            <a:endParaRPr lang="sk-SK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5F300A18-6AF8-E221-F3A0-C3CF0406DF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65937" y="2096800"/>
            <a:ext cx="3999001" cy="576262"/>
          </a:xfrm>
        </p:spPr>
        <p:txBody>
          <a:bodyPr/>
          <a:lstStyle/>
          <a:p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č. 552 a 553/2003 </a:t>
            </a:r>
            <a:r>
              <a:rPr lang="sk-SK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Z.z</a:t>
            </a:r>
            <a:r>
              <a:rPr lang="sk-S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pracovníkoch  vo verejnom záujme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A52871BB-AAD6-6A68-B645-5D97930C1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5937" y="3029771"/>
            <a:ext cx="4338674" cy="3354060"/>
          </a:xfrm>
        </p:spPr>
        <p:txBody>
          <a:bodyPr>
            <a:normAutofit/>
          </a:bodyPr>
          <a:lstStyle/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zdravia a výchova ku zdraviu</a:t>
            </a:r>
          </a:p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Laboratórne činnosti</a:t>
            </a:r>
          </a:p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Administratívne činnosti</a:t>
            </a:r>
          </a:p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Obslužné činnosti</a:t>
            </a:r>
          </a:p>
          <a:p>
            <a:endParaRPr lang="sk-SK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4373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18B03E-1378-40BE-DFEF-5511BF2DA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387" y="2557909"/>
            <a:ext cx="10515600" cy="1325563"/>
          </a:xfrm>
        </p:spPr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xmlns="" val="396767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9C9C305-2D09-B530-9BA9-369BBABF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Porovnanie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3B28BAF-3487-9D34-9469-ED079728EC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Štátni zamestnanci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BEABE5AD-E555-F188-F800-4D5BE4BE7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2881150"/>
            <a:ext cx="4342893" cy="3354060"/>
          </a:xfrm>
        </p:spPr>
        <p:txBody>
          <a:bodyPr>
            <a:normAutofit/>
          </a:bodyPr>
          <a:lstStyle/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súčasnosti – 1 231 pracovníkov</a:t>
            </a:r>
          </a:p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Zdravotnícki pracovníci – lekár, verejný zdravotník, iný zdravotnícky pracovník</a:t>
            </a:r>
          </a:p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Štátni zamestnanci – referent (odborný, hlavný), radca (samostatný, odborný, hlavný, štátny, hlavný štátny, generálny)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98CE5D70-1549-A98E-2CD7-6647F0725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53126" y="2139996"/>
            <a:ext cx="3999001" cy="576262"/>
          </a:xfrm>
        </p:spPr>
        <p:txBody>
          <a:bodyPr/>
          <a:lstStyle/>
          <a:p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Pracovníci vo verejnom záujme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DACCB8A1-989A-6E25-69BA-B7B47E3BA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5937" y="2951255"/>
            <a:ext cx="4338674" cy="3354060"/>
          </a:xfrm>
        </p:spPr>
        <p:txBody>
          <a:bodyPr>
            <a:normAutofit/>
          </a:bodyPr>
          <a:lstStyle/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súčasnosti 949 pracovníkov</a:t>
            </a:r>
          </a:p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Zdravotnícki pracovníci – lekár, laboratórny diagnostik, laborant, sestra, sanitár...</a:t>
            </a:r>
          </a:p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Nezdravotnícki pracovníci – ekonomického zamerania, právnického vzdelania,</a:t>
            </a:r>
          </a:p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Vodiči, upratovačky, údržbári...  </a:t>
            </a:r>
          </a:p>
        </p:txBody>
      </p:sp>
    </p:spTree>
    <p:extLst>
      <p:ext uri="{BB962C8B-B14F-4D97-AF65-F5344CB8AC3E}">
        <p14:creationId xmlns:p14="http://schemas.microsoft.com/office/powerpoint/2010/main" xmlns="" val="233970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5A3C71-F88C-040F-FF83-054BEDDC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553/2003 Z. z.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89B15860-4D17-D6C1-EFE8-FFD480759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odmeňovaní niektorých zamestnancov pri výkone práce vo verejnom záujme </a:t>
            </a:r>
          </a:p>
          <a:p>
            <a:pPr algn="just"/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Zatiaľ posledná(rozsiahla) novela zákona bola od 01. 01.  2019. </a:t>
            </a:r>
          </a:p>
          <a:p>
            <a:pPr algn="just"/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Novela priniesla zásadné zmeny, ale nie pre každého priaznivo.</a:t>
            </a:r>
          </a:p>
          <a:p>
            <a:pPr algn="just"/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Ako vždy, limitujúce boli  finančné zdroje, a s týmto odôvodnením celý rad nami požadovaných pozitívnych  zmien v prospech zamestnancov nebol akceptovaný.</a:t>
            </a:r>
          </a:p>
          <a:p>
            <a:pPr algn="just"/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sk-SK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sk-SK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egatívne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možno považovať to, že sa v zákone nedohodol valorizačný mechanizmus, aby pri raste minimálnej mzdy sa automaticky upravili stupnice platových taríf nad túto úroveň.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73137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A489400-0AB0-B9F1-53F7-ED1F91DB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553/2003 Z. z.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AF06A360-BAE2-E7C8-B49D-42997E7BB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platových tried – platové stupne podľa praxe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hranica započítania  praxe sa zvýšila nad 40 rokov, predtým to bolo nad 32 rokov 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nepodarilo sa zachrániť „zdravotnícku tabuľku“</a:t>
            </a:r>
          </a:p>
          <a:p>
            <a:pPr algn="just"/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navýšenie tarifného platu zdravotníckeho pracovníka o 10 – 25 %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niektorých odborných pracovníkov o 5 %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765683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B7DDD4-53AD-A6C8-3022-256B76BD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553/2003 Z. z.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EFA20858-8121-ECE4-A376-C356372EA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sk-SK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Zamestnancovi patrí plat :</a:t>
            </a:r>
          </a:p>
          <a:p>
            <a:r>
              <a:rPr 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3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tarifný plat </a:t>
            </a:r>
          </a:p>
          <a:p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sk-SK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príplatok za riadenie,</a:t>
            </a:r>
          </a:p>
          <a:p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c) </a:t>
            </a:r>
            <a:r>
              <a:rPr lang="sk-SK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príplatok za zastupovanie,</a:t>
            </a:r>
          </a:p>
          <a:p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d) </a:t>
            </a:r>
            <a:r>
              <a:rPr lang="sk-SK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osobný príplatok,</a:t>
            </a:r>
          </a:p>
          <a:p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e) </a:t>
            </a:r>
            <a:r>
              <a:rPr lang="sk-SK" sz="3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platová kompenzácia za sťažený výkon práce,</a:t>
            </a:r>
          </a:p>
          <a:p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f) príplatok za zmennosť,</a:t>
            </a:r>
          </a:p>
          <a:p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g) príplatok za výkon špecializovanej činnosti,</a:t>
            </a:r>
          </a:p>
          <a:p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h) </a:t>
            </a:r>
            <a:r>
              <a:rPr lang="sk-SK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kreditový príplatok, </a:t>
            </a:r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až 6 % z 1. PT 1. platového stupňa</a:t>
            </a:r>
          </a:p>
          <a:p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ch) výkonnostný príplatok</a:t>
            </a:r>
          </a:p>
          <a:p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i) </a:t>
            </a:r>
            <a:r>
              <a:rPr lang="sk-SK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príplatok za starostlivosť a vedenie služobného motorového vozidla,  </a:t>
            </a:r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výšky 13, resp. 20 Eur</a:t>
            </a:r>
            <a:endParaRPr lang="sk-SK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j) príplatok za prácu v noci,</a:t>
            </a:r>
          </a:p>
          <a:p>
            <a:pPr algn="just"/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k) príplatok za prácu v sobotu alebo v nedeľu,</a:t>
            </a:r>
          </a:p>
          <a:p>
            <a:pPr algn="just"/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l) príplatok za prácu vo sviatok,</a:t>
            </a:r>
          </a:p>
          <a:p>
            <a:pPr algn="just"/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m) plat za prácu nadčas</a:t>
            </a:r>
          </a:p>
          <a:p>
            <a:pPr algn="just"/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n) </a:t>
            </a:r>
            <a:r>
              <a:rPr lang="sk-SK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odmena </a:t>
            </a:r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 50, 60 rokov veku do výšky funkčného platu</a:t>
            </a:r>
            <a:endParaRPr lang="sk-SK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 neaktívnu časť pracovnej pohotovosti</a:t>
            </a:r>
          </a:p>
          <a:p>
            <a:pPr algn="just"/>
            <a:r>
              <a:rPr lang="sk-SK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p) profesijný rozvoj</a:t>
            </a:r>
          </a:p>
          <a:p>
            <a:pPr algn="just"/>
            <a:endParaRPr lang="sk-SK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62743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2BB78D-1EE6-108A-F8A6-64D13BA04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553/2003 Z. z.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A7389CFC-EA70-68BE-05AF-F32FA8BB7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Funkčný plat –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funkčný plat sa nepovažuje, napr. príplatok za prácu v sobotu alebo v nedeľu, príplatok za prácu vo sviatok, plat za prácu nadčas ani odmena 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podľa Zákonníka práce je priemerný zárobok, kde sa zohľadňujú všetky mzdové plnenia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to dôležité pre prípad poskytovania náhrady mzdy,  napr. za čas dovolenky, pri poskytovaní pracovného voľna pri dôležitých osobných prekážkach v práci,  pre výpočet výšky  odchodného, odstupného a pod.   </a:t>
            </a:r>
            <a:endParaRPr lang="sk-SK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778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AFE602-112B-82D5-3A0A-C5AC42717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č. 553/2003 Z. z. 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6A6CD6E7-D5C0-D07A-BAB4-A5D401A8A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profesií, u ktorých sa nebude zohľadňovať dĺžka praxe v niektorých platových triedach, sa dohodne v KZ.</a:t>
            </a:r>
          </a:p>
          <a:p>
            <a:pPr algn="just"/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Zníženie alebo odobratie osobného príplatku zamestnancovi je možné len po prerokovaní s odborovou organizáciou.</a:t>
            </a:r>
          </a:p>
          <a:p>
            <a:pPr algn="just"/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Valorizácia platov – nie na úkor zníženia alebo odobratia osobných príplatkov </a:t>
            </a:r>
          </a:p>
          <a:p>
            <a:pPr algn="just"/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Katalóg pracovných činností NV SR č. 341/2004  Z. z.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 Spoločné pracovné činnosti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zdravotníctvo</a:t>
            </a:r>
          </a:p>
          <a:p>
            <a:pPr marL="0" indent="0" algn="just">
              <a:buNone/>
            </a:pPr>
            <a:endParaRPr lang="sk-SK" sz="28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966450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69C498-B22F-405D-D98D-539D50B0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NV SR č. 296/2022 Z. z.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xmlns="" id="{63464DE4-A431-C36A-A7E8-0745FE4704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7224" y="1483742"/>
            <a:ext cx="8723260" cy="503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3886133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280</TotalTime>
  <Words>1230</Words>
  <Application>Microsoft Office PowerPoint</Application>
  <PresentationFormat>Vlastná</PresentationFormat>
  <Paragraphs>204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Dym</vt:lpstr>
      <vt:lpstr>Postavenie pracovníkov VZ a ich odmeňovanie</vt:lpstr>
      <vt:lpstr>Štátni zamestnanci a vo verejnom záujme </vt:lpstr>
      <vt:lpstr>Porovnanie </vt:lpstr>
      <vt:lpstr>Zákon č. 553/2003 Z. z. </vt:lpstr>
      <vt:lpstr>Zákon č. 553/2003 Z. z.</vt:lpstr>
      <vt:lpstr>Zákon č. 553/2003 Z. z.</vt:lpstr>
      <vt:lpstr>Zákon č. 553/2003 Z. z.</vt:lpstr>
      <vt:lpstr>Zákon č. 553/2003 Z. z. </vt:lpstr>
      <vt:lpstr>NV SR č. 296/2022 Z. z.</vt:lpstr>
      <vt:lpstr>NV SR č. 296/2022 Z. z.</vt:lpstr>
      <vt:lpstr>Valorizácia platov podľa KZ VS pre verejnú a štátnu službu</vt:lpstr>
      <vt:lpstr>Zákon č. 55/2017 Z. z.</vt:lpstr>
      <vt:lpstr>Platové tarify štátnych zamestnancov na obdobie od 01. 01. 2023 </vt:lpstr>
      <vt:lpstr>Platové tarify štátnych zamestnancov na obdobie od 01. 09. 2023 </vt:lpstr>
      <vt:lpstr>Príplatky – štátna služba</vt:lpstr>
      <vt:lpstr>Odstupné, odchodné</vt:lpstr>
      <vt:lpstr>Vzdelávanie</vt:lpstr>
      <vt:lpstr>Služobné hodnotenie</vt:lpstr>
      <vt:lpstr>Verejné zdravotníctvo</vt:lpstr>
      <vt:lpstr>Ďakujem za pozornosť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Postavenie pracovníkov VZ a ich odmeňovanie</dc:title>
  <dc:creator>Daniela POCHYBOVÁ</dc:creator>
  <cp:lastModifiedBy>Admin</cp:lastModifiedBy>
  <cp:revision>65</cp:revision>
  <dcterms:created xsi:type="dcterms:W3CDTF">2024-06-04T10:15:26Z</dcterms:created>
  <dcterms:modified xsi:type="dcterms:W3CDTF">2024-06-09T09:15:43Z</dcterms:modified>
</cp:coreProperties>
</file>