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9" r:id="rId4"/>
    <p:sldId id="259" r:id="rId5"/>
    <p:sldId id="260" r:id="rId6"/>
    <p:sldId id="270" r:id="rId7"/>
    <p:sldId id="287" r:id="rId8"/>
    <p:sldId id="268" r:id="rId9"/>
    <p:sldId id="271" r:id="rId10"/>
    <p:sldId id="272" r:id="rId11"/>
    <p:sldId id="273" r:id="rId12"/>
    <p:sldId id="274" r:id="rId13"/>
    <p:sldId id="275" r:id="rId14"/>
    <p:sldId id="288" r:id="rId15"/>
    <p:sldId id="276" r:id="rId16"/>
    <p:sldId id="277" r:id="rId17"/>
    <p:sldId id="278" r:id="rId18"/>
    <p:sldId id="289" r:id="rId19"/>
    <p:sldId id="281" r:id="rId20"/>
    <p:sldId id="282" r:id="rId21"/>
    <p:sldId id="283" r:id="rId22"/>
    <p:sldId id="279" r:id="rId23"/>
    <p:sldId id="280" r:id="rId24"/>
    <p:sldId id="285" r:id="rId25"/>
    <p:sldId id="261" r:id="rId26"/>
    <p:sldId id="262" r:id="rId27"/>
    <p:sldId id="264" r:id="rId28"/>
    <p:sldId id="267" r:id="rId29"/>
    <p:sldId id="265" r:id="rId30"/>
    <p:sldId id="263"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zip.cz/clanek/338-krajske-hygienicke-stanice" TargetMode="External"/><Relationship Id="rId7" Type="http://schemas.openxmlformats.org/officeDocument/2006/relationships/hyperlink" Target="https://www.zakonyprolidi.cz/cs/2000-258" TargetMode="External"/><Relationship Id="rId2" Type="http://schemas.openxmlformats.org/officeDocument/2006/relationships/hyperlink" Target="https://szu.cz/statni-zdravotni-ustav-starame-se-o-zdrave-cesko/zakladni-informace/" TargetMode="External"/><Relationship Id="rId1" Type="http://schemas.openxmlformats.org/officeDocument/2006/relationships/slideLayout" Target="../slideLayouts/slideLayout2.xml"/><Relationship Id="rId6" Type="http://schemas.openxmlformats.org/officeDocument/2006/relationships/hyperlink" Target="https://www.khsolc.cz/index.php" TargetMode="External"/><Relationship Id="rId5" Type="http://schemas.openxmlformats.org/officeDocument/2006/relationships/hyperlink" Target="https://zuova.cz/Home" TargetMode="External"/><Relationship Id="rId4" Type="http://schemas.openxmlformats.org/officeDocument/2006/relationships/hyperlink" Target="https://mzd.gov.cz/category/ochrana-verejneho-zdravi/"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BF5DE5-29F2-8ABB-512D-2F5FE14E81EC}"/>
              </a:ext>
            </a:extLst>
          </p:cNvPr>
          <p:cNvSpPr>
            <a:spLocks noGrp="1"/>
          </p:cNvSpPr>
          <p:nvPr>
            <p:ph type="ctrTitle"/>
          </p:nvPr>
        </p:nvSpPr>
        <p:spPr/>
        <p:txBody>
          <a:bodyPr/>
          <a:lstStyle/>
          <a:p>
            <a:r>
              <a:rPr lang="cs-CZ" dirty="0"/>
              <a:t>Struktura orgánu ochrany veřejného zdraví </a:t>
            </a:r>
            <a:br>
              <a:rPr lang="cs-CZ" dirty="0"/>
            </a:br>
            <a:r>
              <a:rPr lang="cs-CZ" dirty="0"/>
              <a:t>a jeho kompetence</a:t>
            </a:r>
          </a:p>
        </p:txBody>
      </p:sp>
      <p:sp>
        <p:nvSpPr>
          <p:cNvPr id="3" name="Podnadpis 2">
            <a:extLst>
              <a:ext uri="{FF2B5EF4-FFF2-40B4-BE49-F238E27FC236}">
                <a16:creationId xmlns:a16="http://schemas.microsoft.com/office/drawing/2014/main" id="{531351A8-4C92-3507-7D25-110C646DF8EF}"/>
              </a:ext>
            </a:extLst>
          </p:cNvPr>
          <p:cNvSpPr>
            <a:spLocks noGrp="1"/>
          </p:cNvSpPr>
          <p:nvPr>
            <p:ph type="subTitle" idx="1"/>
          </p:nvPr>
        </p:nvSpPr>
        <p:spPr/>
        <p:txBody>
          <a:bodyPr>
            <a:normAutofit/>
          </a:bodyPr>
          <a:lstStyle/>
          <a:p>
            <a:r>
              <a:rPr lang="cs-CZ" cap="none" dirty="0"/>
              <a:t>Bc. Lada Cinegrová</a:t>
            </a:r>
          </a:p>
          <a:p>
            <a:pPr>
              <a:lnSpc>
                <a:spcPct val="110000"/>
              </a:lnSpc>
              <a:spcBef>
                <a:spcPts val="600"/>
              </a:spcBef>
            </a:pPr>
            <a:r>
              <a:rPr lang="cs-CZ" cap="none" dirty="0"/>
              <a:t>garant sekce pracovníků hygienické služby</a:t>
            </a:r>
          </a:p>
          <a:p>
            <a:pPr>
              <a:lnSpc>
                <a:spcPct val="110000"/>
              </a:lnSpc>
              <a:spcBef>
                <a:spcPts val="600"/>
              </a:spcBef>
            </a:pPr>
            <a:r>
              <a:rPr lang="cs-CZ" sz="1400" cap="none" dirty="0"/>
              <a:t>Bratislava 10. června 2024 </a:t>
            </a:r>
          </a:p>
        </p:txBody>
      </p:sp>
    </p:spTree>
    <p:extLst>
      <p:ext uri="{BB962C8B-B14F-4D97-AF65-F5344CB8AC3E}">
        <p14:creationId xmlns:p14="http://schemas.microsoft.com/office/powerpoint/2010/main" val="252056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D7956-8176-35F1-9AE1-51FFF51D13B5}"/>
              </a:ext>
            </a:extLst>
          </p:cNvPr>
          <p:cNvSpPr>
            <a:spLocks noGrp="1"/>
          </p:cNvSpPr>
          <p:nvPr>
            <p:ph type="title"/>
          </p:nvPr>
        </p:nvSpPr>
        <p:spPr>
          <a:xfrm>
            <a:off x="913775" y="282805"/>
            <a:ext cx="10364451" cy="1093508"/>
          </a:xfrm>
        </p:spPr>
        <p:txBody>
          <a:bodyPr/>
          <a:lstStyle/>
          <a:p>
            <a:r>
              <a:rPr lang="cs-CZ" dirty="0"/>
              <a:t>Předmět činnosti hygieny výživy </a:t>
            </a:r>
          </a:p>
        </p:txBody>
      </p:sp>
      <p:sp>
        <p:nvSpPr>
          <p:cNvPr id="3" name="Zástupný obsah 2">
            <a:extLst>
              <a:ext uri="{FF2B5EF4-FFF2-40B4-BE49-F238E27FC236}">
                <a16:creationId xmlns:a16="http://schemas.microsoft.com/office/drawing/2014/main" id="{FFA8925D-B866-B615-3CA7-9118C912D574}"/>
              </a:ext>
            </a:extLst>
          </p:cNvPr>
          <p:cNvSpPr>
            <a:spLocks noGrp="1"/>
          </p:cNvSpPr>
          <p:nvPr>
            <p:ph sz="quarter" idx="13"/>
          </p:nvPr>
        </p:nvSpPr>
        <p:spPr>
          <a:xfrm>
            <a:off x="913774" y="1376314"/>
            <a:ext cx="10363826" cy="5090474"/>
          </a:xfrm>
        </p:spPr>
        <p:txBody>
          <a:bodyPr>
            <a:normAutofit fontScale="92500" lnSpcReduction="10000"/>
          </a:bodyPr>
          <a:lstStyle/>
          <a:p>
            <a:pPr marL="457200" indent="-457200" algn="just">
              <a:buFont typeface="+mj-lt"/>
              <a:buAutoNum type="arabicPeriod" startAt="7"/>
            </a:pPr>
            <a:r>
              <a:rPr lang="cs-CZ" b="0" i="0" cap="none" dirty="0">
                <a:solidFill>
                  <a:srgbClr val="000000"/>
                </a:solidFill>
                <a:effectLst/>
                <a:highlight>
                  <a:srgbClr val="FFFFFF"/>
                </a:highlight>
              </a:rPr>
              <a:t>Provádí kontroly dané zákonem č. 634/1992 Sb. o </a:t>
            </a:r>
            <a:r>
              <a:rPr lang="cs-CZ" b="0" i="0" u="sng" cap="none" dirty="0">
                <a:solidFill>
                  <a:srgbClr val="000000"/>
                </a:solidFill>
                <a:effectLst/>
                <a:highlight>
                  <a:srgbClr val="FFFFFF"/>
                </a:highlight>
              </a:rPr>
              <a:t>ochraně spotřebitele</a:t>
            </a:r>
          </a:p>
          <a:p>
            <a:pPr marL="457200" indent="-457200" algn="just">
              <a:buFont typeface="+mj-lt"/>
              <a:buAutoNum type="arabicPeriod" startAt="7"/>
            </a:pPr>
            <a:r>
              <a:rPr lang="cs-CZ" cap="none" dirty="0">
                <a:solidFill>
                  <a:srgbClr val="000000"/>
                </a:solidFill>
                <a:highlight>
                  <a:srgbClr val="FFFFFF"/>
                </a:highlight>
              </a:rPr>
              <a:t>V rámci </a:t>
            </a:r>
            <a:r>
              <a:rPr lang="cs-CZ" u="sng" cap="none" dirty="0">
                <a:solidFill>
                  <a:srgbClr val="000000"/>
                </a:solidFill>
                <a:highlight>
                  <a:srgbClr val="FFFFFF"/>
                </a:highlight>
              </a:rPr>
              <a:t>systému rychlého varování RASFF </a:t>
            </a:r>
            <a:r>
              <a:rPr lang="cs-CZ" cap="none" dirty="0">
                <a:solidFill>
                  <a:srgbClr val="000000"/>
                </a:solidFill>
                <a:highlight>
                  <a:srgbClr val="FFFFFF"/>
                </a:highlight>
              </a:rPr>
              <a:t>vyhledává a ověřuje výskyt nebezpečných nebo z nebezpečí podezřelých potravin</a:t>
            </a:r>
          </a:p>
          <a:p>
            <a:pPr marL="457200" indent="-457200" algn="just">
              <a:buFont typeface="+mj-lt"/>
              <a:buAutoNum type="arabicPeriod" startAt="7"/>
            </a:pPr>
            <a:r>
              <a:rPr lang="cs-CZ" cap="none" dirty="0">
                <a:solidFill>
                  <a:srgbClr val="000000"/>
                </a:solidFill>
                <a:highlight>
                  <a:srgbClr val="FFFFFF"/>
                </a:highlight>
              </a:rPr>
              <a:t>Plní úkoly dotčeného správního úřadu v řízení dle stavebního zákona – vydává stanoviska a </a:t>
            </a:r>
            <a:r>
              <a:rPr lang="cs-CZ" u="sng" cap="none" dirty="0">
                <a:solidFill>
                  <a:srgbClr val="000000"/>
                </a:solidFill>
                <a:highlight>
                  <a:srgbClr val="FFFFFF"/>
                </a:highlight>
              </a:rPr>
              <a:t>závazná stanoviska </a:t>
            </a:r>
            <a:r>
              <a:rPr lang="cs-CZ" cap="none" dirty="0">
                <a:solidFill>
                  <a:srgbClr val="000000"/>
                </a:solidFill>
                <a:highlight>
                  <a:srgbClr val="FFFFFF"/>
                </a:highlight>
              </a:rPr>
              <a:t>k projektovým dokumentacím, ke změnám užívání, ke kolaudačním řízení,….</a:t>
            </a:r>
          </a:p>
          <a:p>
            <a:pPr marL="457200" indent="-457200" algn="just">
              <a:buFont typeface="+mj-lt"/>
              <a:buAutoNum type="arabicPeriod" startAt="7"/>
            </a:pPr>
            <a:r>
              <a:rPr lang="cs-CZ" cap="none" dirty="0">
                <a:solidFill>
                  <a:srgbClr val="000000"/>
                </a:solidFill>
                <a:highlight>
                  <a:srgbClr val="FFFFFF"/>
                </a:highlight>
              </a:rPr>
              <a:t>Podílí se na provozu zdravotnických </a:t>
            </a:r>
            <a:r>
              <a:rPr lang="cs-CZ" u="sng" cap="none" dirty="0">
                <a:solidFill>
                  <a:srgbClr val="000000"/>
                </a:solidFill>
                <a:highlight>
                  <a:srgbClr val="FFFFFF"/>
                </a:highlight>
              </a:rPr>
              <a:t>informačních systémů </a:t>
            </a:r>
            <a:r>
              <a:rPr lang="cs-CZ" cap="none" dirty="0">
                <a:solidFill>
                  <a:srgbClr val="000000"/>
                </a:solidFill>
                <a:highlight>
                  <a:srgbClr val="FFFFFF"/>
                </a:highlight>
              </a:rPr>
              <a:t>(IS HV – registr provozovatelů potravinářských provozů)</a:t>
            </a:r>
          </a:p>
          <a:p>
            <a:pPr marL="457200" indent="-457200" algn="just">
              <a:buFont typeface="+mj-lt"/>
              <a:buAutoNum type="arabicPeriod" startAt="7"/>
            </a:pPr>
            <a:r>
              <a:rPr lang="cs-CZ" b="0" i="0" cap="none" dirty="0">
                <a:solidFill>
                  <a:srgbClr val="000000"/>
                </a:solidFill>
                <a:effectLst/>
                <a:highlight>
                  <a:srgbClr val="FFFFFF"/>
                </a:highlight>
              </a:rPr>
              <a:t>Aktivně spolupracuje s </a:t>
            </a:r>
            <a:r>
              <a:rPr lang="cs-CZ" b="0" i="0" u="sng" cap="none" dirty="0">
                <a:solidFill>
                  <a:srgbClr val="000000"/>
                </a:solidFill>
                <a:effectLst/>
                <a:highlight>
                  <a:srgbClr val="FFFFFF"/>
                </a:highlight>
              </a:rPr>
              <a:t>ostatními dozorovými orgány</a:t>
            </a:r>
            <a:r>
              <a:rPr lang="cs-CZ" b="0" i="0" cap="none" dirty="0">
                <a:solidFill>
                  <a:srgbClr val="000000"/>
                </a:solidFill>
                <a:effectLst/>
                <a:highlight>
                  <a:srgbClr val="FFFFFF"/>
                </a:highlight>
              </a:rPr>
              <a:t>, dozorující potraviny (KVS, SZPI)</a:t>
            </a:r>
          </a:p>
          <a:p>
            <a:pPr marL="457200" indent="-457200" algn="just">
              <a:buFont typeface="+mj-lt"/>
              <a:buAutoNum type="arabicPeriod" startAt="7"/>
            </a:pPr>
            <a:r>
              <a:rPr lang="cs-CZ" b="0" i="0" cap="none" dirty="0">
                <a:solidFill>
                  <a:srgbClr val="000000"/>
                </a:solidFill>
                <a:effectLst/>
                <a:highlight>
                  <a:srgbClr val="FFFFFF"/>
                </a:highlight>
              </a:rPr>
              <a:t>Organizuje vzdělávací aktivity určené pro provozovatele a pracovníky potravinářských podniků</a:t>
            </a:r>
          </a:p>
          <a:p>
            <a:pPr marL="457200" indent="-457200" algn="just">
              <a:buFont typeface="+mj-lt"/>
              <a:buAutoNum type="arabicPeriod" startAt="7"/>
            </a:pPr>
            <a:r>
              <a:rPr lang="cs-CZ" cap="none" dirty="0">
                <a:solidFill>
                  <a:srgbClr val="000000"/>
                </a:solidFill>
                <a:highlight>
                  <a:srgbClr val="FFFFFF"/>
                </a:highlight>
              </a:rPr>
              <a:t>Podílí se na vzdělávání budoucích zdravotnických pracovníků </a:t>
            </a:r>
          </a:p>
          <a:p>
            <a:pPr marL="457200" indent="-457200" algn="just">
              <a:buFont typeface="+mj-lt"/>
              <a:buAutoNum type="arabicPeriod" startAt="7"/>
            </a:pPr>
            <a:r>
              <a:rPr lang="cs-CZ" b="0" i="0" cap="none" dirty="0">
                <a:solidFill>
                  <a:srgbClr val="000000"/>
                </a:solidFill>
                <a:effectLst/>
                <a:highlight>
                  <a:srgbClr val="FFFFFF"/>
                </a:highlight>
              </a:rPr>
              <a:t>Zabývá se </a:t>
            </a:r>
            <a:r>
              <a:rPr lang="cs-CZ" b="0" i="0" u="sng" cap="none" dirty="0">
                <a:solidFill>
                  <a:srgbClr val="000000"/>
                </a:solidFill>
                <a:effectLst/>
                <a:highlight>
                  <a:srgbClr val="FFFFFF"/>
                </a:highlight>
              </a:rPr>
              <a:t>sběrem informací </a:t>
            </a:r>
            <a:r>
              <a:rPr lang="cs-CZ" b="0" i="0" cap="none" dirty="0">
                <a:solidFill>
                  <a:srgbClr val="000000"/>
                </a:solidFill>
                <a:effectLst/>
                <a:highlight>
                  <a:srgbClr val="FFFFFF"/>
                </a:highlight>
              </a:rPr>
              <a:t>týkajících se nežádoucích zdravotních reakcí neinfekčního charakteru po konzumaci potraviny v rámci projektu NUTRAVIGILANCE</a:t>
            </a:r>
          </a:p>
          <a:p>
            <a:pPr marL="0" indent="0" algn="just">
              <a:buNone/>
            </a:pPr>
            <a:endParaRPr lang="cs-CZ" b="0" i="0" cap="none" dirty="0">
              <a:solidFill>
                <a:srgbClr val="000000"/>
              </a:solidFill>
              <a:effectLst/>
              <a:highlight>
                <a:srgbClr val="FFFFFF"/>
              </a:highlight>
            </a:endParaRPr>
          </a:p>
          <a:p>
            <a:pPr algn="just">
              <a:buFont typeface="+mj-lt"/>
              <a:buAutoNum type="arabicPeriod"/>
            </a:pPr>
            <a:endParaRPr lang="cs-CZ" b="0" i="0" dirty="0">
              <a:solidFill>
                <a:srgbClr val="000000"/>
              </a:solidFill>
              <a:effectLst/>
              <a:highlight>
                <a:srgbClr val="FFFFFF"/>
              </a:highlight>
            </a:endParaRPr>
          </a:p>
          <a:p>
            <a:endParaRPr lang="cs-CZ" b="1" dirty="0"/>
          </a:p>
        </p:txBody>
      </p:sp>
    </p:spTree>
    <p:extLst>
      <p:ext uri="{BB962C8B-B14F-4D97-AF65-F5344CB8AC3E}">
        <p14:creationId xmlns:p14="http://schemas.microsoft.com/office/powerpoint/2010/main" val="354339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F286F-C281-713E-FAA6-C8B82696E1E3}"/>
              </a:ext>
            </a:extLst>
          </p:cNvPr>
          <p:cNvSpPr>
            <a:spLocks noGrp="1"/>
          </p:cNvSpPr>
          <p:nvPr>
            <p:ph type="title"/>
          </p:nvPr>
        </p:nvSpPr>
        <p:spPr>
          <a:xfrm>
            <a:off x="913775" y="226244"/>
            <a:ext cx="10364451" cy="1338606"/>
          </a:xfrm>
        </p:spPr>
        <p:txBody>
          <a:bodyPr/>
          <a:lstStyle/>
          <a:p>
            <a:r>
              <a:rPr lang="cs-CZ" dirty="0"/>
              <a:t>Předmět činnosti předmětů běžného užívání</a:t>
            </a:r>
          </a:p>
        </p:txBody>
      </p:sp>
      <p:sp>
        <p:nvSpPr>
          <p:cNvPr id="3" name="Zástupný obsah 2">
            <a:extLst>
              <a:ext uri="{FF2B5EF4-FFF2-40B4-BE49-F238E27FC236}">
                <a16:creationId xmlns:a16="http://schemas.microsoft.com/office/drawing/2014/main" id="{833944BD-5B1B-787D-A3FE-933B0B207886}"/>
              </a:ext>
            </a:extLst>
          </p:cNvPr>
          <p:cNvSpPr>
            <a:spLocks noGrp="1"/>
          </p:cNvSpPr>
          <p:nvPr>
            <p:ph sz="quarter" idx="13"/>
          </p:nvPr>
        </p:nvSpPr>
        <p:spPr>
          <a:xfrm>
            <a:off x="913774" y="1206631"/>
            <a:ext cx="10363826" cy="5425125"/>
          </a:xfrm>
        </p:spPr>
        <p:txBody>
          <a:bodyPr>
            <a:noAutofit/>
          </a:bodyPr>
          <a:lstStyle/>
          <a:p>
            <a:pPr marL="342900" lvl="0" indent="-342900">
              <a:lnSpc>
                <a:spcPct val="107000"/>
              </a:lnSpc>
              <a:spcAft>
                <a:spcPts val="800"/>
              </a:spcAft>
              <a:buFont typeface="+mj-lt"/>
              <a:buAutoNum type="arabicPeriod"/>
              <a:tabLst>
                <a:tab pos="457200" algn="l"/>
              </a:tabLst>
            </a:pP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Vydává rozhodnutí, povolení a plní další úkoly státní správy v ochraně a podpoře veřejného zdraví včetně SZD nad dodržováním zákazů a plněním dalších povinností v oblasti hygienických požadavků a bezpečnosti předmětů běžného užívání, které zahrnují:</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lvl="1">
              <a:lnSpc>
                <a:spcPct val="107000"/>
              </a:lnSpc>
              <a:spcAft>
                <a:spcPts val="800"/>
              </a:spcAft>
              <a:buSzPts val="1000"/>
              <a:buFont typeface="Wingdings" panose="05000000000000000000" pitchFamily="2" charset="2"/>
              <a:buChar char="v"/>
              <a:tabLst>
                <a:tab pos="914400" algn="l"/>
              </a:tabLst>
            </a:pP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Materiály a předměty určené pro styk s potravinami</a:t>
            </a:r>
            <a:endParaRPr lang="cs-CZ" sz="1400" u="sng"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lvl="1">
              <a:lnSpc>
                <a:spcPct val="107000"/>
              </a:lnSpc>
              <a:spcAft>
                <a:spcPts val="800"/>
              </a:spcAft>
              <a:buSzPts val="1000"/>
              <a:buFont typeface="Wingdings" panose="05000000000000000000" pitchFamily="2" charset="2"/>
              <a:buChar char="v"/>
              <a:tabLst>
                <a:tab pos="914400" algn="l"/>
              </a:tabLst>
            </a:pP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Kosmetické přípravky</a:t>
            </a:r>
            <a:endParaRPr lang="cs-CZ" sz="1400" u="sng"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lvl="1">
              <a:lnSpc>
                <a:spcPct val="107000"/>
              </a:lnSpc>
              <a:spcAft>
                <a:spcPts val="800"/>
              </a:spcAft>
              <a:buSzPts val="1000"/>
              <a:buFont typeface="Wingdings" panose="05000000000000000000" pitchFamily="2" charset="2"/>
              <a:buChar char="v"/>
              <a:tabLst>
                <a:tab pos="914400" algn="l"/>
              </a:tabLst>
            </a:pP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Výrobky pro děti ve věku do 3 let </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(včetně nabízených jako použité – secondhandy)</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Prověřuje znalosti nutné k ochraně veřejného zdraví </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u fyzických osob přicházejících při pracovních činnostech epidemiologicky závažných do přímého styku s kosmetickými přípravky nebo jejich ingrediencemi</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Nařizuje mimořádná opatření k ochraně zdraví </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fyzických osob </a:t>
            </a: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při výskytu nebezpečných </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a z nebezpečnosti podezřelých </a:t>
            </a: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výrobk</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ů, pokud není příslušné ministerstvo zdravotnictví české republiky, a rozhoduje o uvolnění výrobků na trh nebo do oběhu</a:t>
            </a:r>
          </a:p>
          <a:p>
            <a:pPr marL="342900" lvl="0" indent="-342900" algn="just">
              <a:lnSpc>
                <a:spcPct val="107000"/>
              </a:lnSpc>
              <a:spcAft>
                <a:spcPts val="800"/>
              </a:spcAft>
              <a:buFont typeface="+mj-lt"/>
              <a:buAutoNum type="arabicPeriod"/>
              <a:tabLst>
                <a:tab pos="457200" algn="l"/>
              </a:tabLst>
            </a:pP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O výskytu nebezpečných a z nebezpečnosti podezřelých výrobků, které poškodily nebo mohou poškodit zdraví fyzických osob a nevyskytují se v tržní síti pouze ojediněle, informuje ministerstvo zdravotnictví</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Plnění úkoly dotčeného správního úřadu v řízeních dle stavebního zákona při vydávání závazných stanovisek k projektovým dokumentacím provozoven výrobců předmětů běžného užívání a velkých technologických celků potravinářských provozů.</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cs-CZ" sz="14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Provádí hodnocení a řízení zdravotních rizik </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v rozsahu daném zákonem č. 258/2000sb.</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69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678773-9147-CFD7-8EC5-0DAFEA968A57}"/>
              </a:ext>
            </a:extLst>
          </p:cNvPr>
          <p:cNvSpPr>
            <a:spLocks noGrp="1"/>
          </p:cNvSpPr>
          <p:nvPr>
            <p:ph type="title"/>
          </p:nvPr>
        </p:nvSpPr>
        <p:spPr>
          <a:xfrm>
            <a:off x="913775" y="150829"/>
            <a:ext cx="10364451" cy="1329179"/>
          </a:xfrm>
        </p:spPr>
        <p:txBody>
          <a:bodyPr/>
          <a:lstStyle/>
          <a:p>
            <a:r>
              <a:rPr lang="cs-CZ" dirty="0"/>
              <a:t>Předmět činnosti předmětů běžného užívání</a:t>
            </a:r>
          </a:p>
        </p:txBody>
      </p:sp>
      <p:sp>
        <p:nvSpPr>
          <p:cNvPr id="3" name="Zástupný obsah 2">
            <a:extLst>
              <a:ext uri="{FF2B5EF4-FFF2-40B4-BE49-F238E27FC236}">
                <a16:creationId xmlns:a16="http://schemas.microsoft.com/office/drawing/2014/main" id="{5526416C-4F22-9FA3-3ADB-45F13DA8B076}"/>
              </a:ext>
            </a:extLst>
          </p:cNvPr>
          <p:cNvSpPr>
            <a:spLocks noGrp="1"/>
          </p:cNvSpPr>
          <p:nvPr>
            <p:ph sz="quarter" idx="13"/>
          </p:nvPr>
        </p:nvSpPr>
        <p:spPr>
          <a:xfrm>
            <a:off x="913774" y="1244338"/>
            <a:ext cx="10363826" cy="5373278"/>
          </a:xfrm>
        </p:spPr>
        <p:txBody>
          <a:bodyPr>
            <a:noAutofit/>
          </a:bodyPr>
          <a:lstStyle/>
          <a:p>
            <a:pPr marL="342900" lvl="0" indent="-342900">
              <a:lnSpc>
                <a:spcPct val="107000"/>
              </a:lnSpc>
              <a:spcAft>
                <a:spcPts val="800"/>
              </a:spcAft>
              <a:buFont typeface="+mj-lt"/>
              <a:buAutoNum type="arabicPeriod" startAt="7"/>
              <a:tabLst>
                <a:tab pos="457200" algn="l"/>
              </a:tabLst>
            </a:pPr>
            <a:r>
              <a:rPr lang="cs-CZ" sz="16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Kontroluje dodržování legislativní povinnosti </a:t>
            </a:r>
            <a:r>
              <a:rPr lang="cs-CZ" sz="16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upravující obsah látek v</a:t>
            </a:r>
            <a:r>
              <a:rPr lang="cs-CZ" sz="16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 předmětech určených pro styk s potravinami, hračkách, kosmetických přípravcích, výrobcích pro děti ve věku do 3 let</a:t>
            </a:r>
            <a:endParaRPr lang="cs-CZ" sz="1600" u="sng"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tabLst>
                <a:tab pos="457200" algn="l"/>
              </a:tabLst>
            </a:pPr>
            <a:r>
              <a:rPr lang="cs-CZ" sz="16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Kontroluje plnění povinností týkajících se prevence, uvádění obalů na trh nebo do oběhu, jejich označování a opakovaného použití v případě </a:t>
            </a:r>
            <a:r>
              <a:rPr lang="cs-CZ" sz="16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obalů kosmetických přípravků</a:t>
            </a:r>
            <a:endParaRPr lang="cs-CZ" sz="16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tabLst>
                <a:tab pos="457200" algn="l"/>
              </a:tabLst>
            </a:pPr>
            <a:r>
              <a:rPr lang="cs-CZ" sz="16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Kontroluje dodržování povinností výrobce, dovozce, distributora a maloobchodního prodejce </a:t>
            </a:r>
            <a:r>
              <a:rPr lang="cs-CZ" sz="16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elektronických cigaret, náhradních náplní do nich a bylinných výrobků určených ke kouření</a:t>
            </a:r>
            <a:endParaRPr lang="cs-CZ" sz="16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tabLst>
                <a:tab pos="457200" algn="l"/>
              </a:tabLst>
            </a:pPr>
            <a:r>
              <a:rPr lang="cs-CZ" sz="16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Zajišťuje provedení příslušných opatření v oblasti PBU a elektronických cigaret, náhradních náplní do nich a bylinných výrobků určených ke kouření v souvislosti s hlášením nebezpečných výrobků evropským systémem </a:t>
            </a:r>
            <a:r>
              <a:rPr lang="cs-CZ" sz="16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rychlého varování RAPEX a RASFF</a:t>
            </a:r>
            <a:endParaRPr lang="cs-CZ" sz="1600" u="sng"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tabLst>
                <a:tab pos="457200" algn="l"/>
              </a:tabLst>
            </a:pPr>
            <a:r>
              <a:rPr lang="cs-CZ" sz="1600" u="sng" kern="0" cap="none" dirty="0">
                <a:solidFill>
                  <a:srgbClr val="000000"/>
                </a:solidFill>
                <a:effectLst/>
                <a:highlight>
                  <a:srgbClr val="FFFFFF"/>
                </a:highlight>
                <a:ea typeface="Times New Roman" panose="02020603050405020304" pitchFamily="18" charset="0"/>
                <a:cs typeface="Times New Roman" panose="02020603050405020304" pitchFamily="18" charset="0"/>
              </a:rPr>
              <a:t>Řeší podněty spotřebitelů</a:t>
            </a:r>
            <a:r>
              <a:rPr lang="cs-CZ" sz="16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 orgánů státní správy a samosprávy v oblasti PBU, elektronických cigaret, náhradních náplní do nich a bylinných výrobků určených ke kouření, obalů kosmetických přípravků</a:t>
            </a:r>
            <a:endParaRPr lang="cs-CZ" sz="16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tabLst>
                <a:tab pos="457200" algn="l"/>
              </a:tabLst>
            </a:pPr>
            <a:r>
              <a:rPr lang="cs-CZ" sz="1600" b="1" kern="0" cap="none" dirty="0">
                <a:solidFill>
                  <a:srgbClr val="000000"/>
                </a:solidFill>
                <a:effectLst/>
                <a:highlight>
                  <a:srgbClr val="FFFFFF"/>
                </a:highlight>
                <a:ea typeface="Times New Roman" panose="02020603050405020304" pitchFamily="18" charset="0"/>
                <a:cs typeface="Times New Roman" panose="02020603050405020304" pitchFamily="18" charset="0"/>
              </a:rPr>
              <a:t>Podílí se na provozu informačních systémů </a:t>
            </a:r>
            <a:r>
              <a:rPr lang="cs-CZ" sz="1400" kern="0" cap="none" dirty="0">
                <a:solidFill>
                  <a:srgbClr val="000000"/>
                </a:solidFill>
                <a:effectLst/>
                <a:highlight>
                  <a:srgbClr val="FFFFFF"/>
                </a:highlight>
                <a:ea typeface="Times New Roman" panose="02020603050405020304" pitchFamily="18" charset="0"/>
                <a:cs typeface="Times New Roman" panose="02020603050405020304" pitchFamily="18" charset="0"/>
              </a:rPr>
              <a:t>(IS PBU - registr předmětů běžného užívání a elektronických cigaret; ROP - registr oznámených potravin – modul registrace přeshraničního prodeje elektronických cigaret a náhradních náplní do nich; CPNP - evropský portál notifikace kosmetických přípravků; EU–CEG - společná vstupní brána pro elektronické cigarety, náhradní náplně do nich; ICSMS  - informační a komunikační systém pro oblast dozoru nad trhem zřízený evropskou komisí, který umožňuje výměnu informací mezi dozorovými orgány nad trhem s nepotravinářskými výrobky členských států EU o provedených kontrolách výrobků se zjištěními)</a:t>
            </a:r>
            <a:endParaRPr lang="cs-CZ" sz="1400" kern="100" cap="none" dirty="0">
              <a:solidFill>
                <a:srgbClr val="000000"/>
              </a:solidFill>
              <a:effectLst/>
              <a:highlight>
                <a:srgbClr val="FFFFFF"/>
              </a:highlight>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187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469F9C-7E65-25A0-1D44-B50D7273C8AE}"/>
              </a:ext>
            </a:extLst>
          </p:cNvPr>
          <p:cNvSpPr>
            <a:spLocks noGrp="1"/>
          </p:cNvSpPr>
          <p:nvPr>
            <p:ph type="title"/>
          </p:nvPr>
        </p:nvSpPr>
        <p:spPr>
          <a:xfrm>
            <a:off x="913149" y="249810"/>
            <a:ext cx="10364451" cy="1220770"/>
          </a:xfrm>
        </p:spPr>
        <p:txBody>
          <a:bodyPr/>
          <a:lstStyle/>
          <a:p>
            <a:r>
              <a:rPr lang="cs-CZ" dirty="0"/>
              <a:t>Předmět činnosti hygieny obecné a komunální</a:t>
            </a:r>
          </a:p>
        </p:txBody>
      </p:sp>
      <p:sp>
        <p:nvSpPr>
          <p:cNvPr id="3" name="Zástupný obsah 2">
            <a:extLst>
              <a:ext uri="{FF2B5EF4-FFF2-40B4-BE49-F238E27FC236}">
                <a16:creationId xmlns:a16="http://schemas.microsoft.com/office/drawing/2014/main" id="{805C1FCF-9BD2-7004-5640-BFA573C26B77}"/>
              </a:ext>
            </a:extLst>
          </p:cNvPr>
          <p:cNvSpPr>
            <a:spLocks noGrp="1"/>
          </p:cNvSpPr>
          <p:nvPr>
            <p:ph sz="quarter" idx="13"/>
          </p:nvPr>
        </p:nvSpPr>
        <p:spPr>
          <a:xfrm>
            <a:off x="913774" y="1197204"/>
            <a:ext cx="10363826" cy="5410986"/>
          </a:xfrm>
        </p:spPr>
        <p:txBody>
          <a:bodyPr>
            <a:normAutofit fontScale="92500" lnSpcReduction="20000"/>
          </a:bodyPr>
          <a:lstStyle/>
          <a:p>
            <a:pPr>
              <a:buFont typeface="+mj-lt"/>
              <a:buAutoNum type="arabicPeriod"/>
            </a:pPr>
            <a:r>
              <a:rPr lang="cs-CZ" b="0" i="0" cap="none" dirty="0">
                <a:solidFill>
                  <a:srgbClr val="000000"/>
                </a:solidFill>
                <a:effectLst/>
                <a:highlight>
                  <a:srgbClr val="FFFFFF"/>
                </a:highlight>
              </a:rPr>
              <a:t>Vydává rozhodnutí, povolení, osvědčení a plní další úkoly státní správy v ochraně a podpoře veřejného zdraví, včetně výkonu státního zdravotního dozoru v oblasti:</a:t>
            </a:r>
          </a:p>
          <a:p>
            <a:pPr lvl="1">
              <a:buFont typeface="Wingdings" panose="05000000000000000000" pitchFamily="2" charset="2"/>
              <a:buChar char="v"/>
            </a:pPr>
            <a:r>
              <a:rPr lang="cs-CZ" b="0" i="0" cap="none" dirty="0">
                <a:solidFill>
                  <a:srgbClr val="000000"/>
                </a:solidFill>
                <a:effectLst/>
                <a:highlight>
                  <a:srgbClr val="FFFFFF"/>
                </a:highlight>
              </a:rPr>
              <a:t>Hygienických požadavků na </a:t>
            </a:r>
            <a:r>
              <a:rPr lang="cs-CZ" b="0" i="0" u="sng" cap="none" dirty="0">
                <a:solidFill>
                  <a:srgbClr val="000000"/>
                </a:solidFill>
                <a:effectLst/>
                <a:highlight>
                  <a:srgbClr val="FFFFFF"/>
                </a:highlight>
              </a:rPr>
              <a:t>pitnou a teplou vodu</a:t>
            </a:r>
            <a:r>
              <a:rPr lang="cs-CZ" b="0" i="0" cap="none" dirty="0">
                <a:solidFill>
                  <a:srgbClr val="000000"/>
                </a:solidFill>
                <a:effectLst/>
                <a:highlight>
                  <a:srgbClr val="FFFFFF"/>
                </a:highlight>
              </a:rPr>
              <a:t>,</a:t>
            </a:r>
          </a:p>
          <a:p>
            <a:pPr lvl="1">
              <a:buFont typeface="Wingdings" panose="05000000000000000000" pitchFamily="2" charset="2"/>
              <a:buChar char="v"/>
            </a:pPr>
            <a:r>
              <a:rPr lang="cs-CZ" b="0" i="0" cap="none" dirty="0">
                <a:solidFill>
                  <a:srgbClr val="000000"/>
                </a:solidFill>
                <a:effectLst/>
                <a:highlight>
                  <a:srgbClr val="FFFFFF"/>
                </a:highlight>
              </a:rPr>
              <a:t>Hygienických požadavků na </a:t>
            </a:r>
            <a:r>
              <a:rPr lang="cs-CZ" b="0" i="0" u="sng" cap="none" dirty="0">
                <a:solidFill>
                  <a:srgbClr val="000000"/>
                </a:solidFill>
                <a:effectLst/>
                <a:highlight>
                  <a:srgbClr val="FFFFFF"/>
                </a:highlight>
              </a:rPr>
              <a:t>výrobky přicházející do přímého styku s pitnou, teplou a surovou vodou</a:t>
            </a:r>
            <a:r>
              <a:rPr lang="cs-CZ" b="0" i="0" cap="none" dirty="0">
                <a:solidFill>
                  <a:srgbClr val="000000"/>
                </a:solidFill>
                <a:effectLst/>
                <a:highlight>
                  <a:srgbClr val="FFFFFF"/>
                </a:highlight>
              </a:rPr>
              <a:t>, na úpravu vody a vodárenské technologie,</a:t>
            </a:r>
          </a:p>
          <a:p>
            <a:pPr lvl="1">
              <a:buFont typeface="Wingdings" panose="05000000000000000000" pitchFamily="2" charset="2"/>
              <a:buChar char="v"/>
            </a:pPr>
            <a:r>
              <a:rPr lang="cs-CZ" b="0" i="0" cap="none" dirty="0">
                <a:solidFill>
                  <a:srgbClr val="000000"/>
                </a:solidFill>
                <a:effectLst/>
                <a:highlight>
                  <a:srgbClr val="FFFFFF"/>
                </a:highlight>
              </a:rPr>
              <a:t>Hygienických požadavků na </a:t>
            </a:r>
            <a:r>
              <a:rPr lang="cs-CZ" b="0" i="0" u="sng" cap="none" dirty="0">
                <a:solidFill>
                  <a:srgbClr val="000000"/>
                </a:solidFill>
                <a:effectLst/>
                <a:highlight>
                  <a:srgbClr val="FFFFFF"/>
                </a:highlight>
              </a:rPr>
              <a:t>přírodní a umělá koupaliště a sauny</a:t>
            </a:r>
            <a:r>
              <a:rPr lang="cs-CZ" b="0" i="0" cap="none" dirty="0">
                <a:solidFill>
                  <a:srgbClr val="000000"/>
                </a:solidFill>
                <a:effectLst/>
                <a:highlight>
                  <a:srgbClr val="FFFFFF"/>
                </a:highlight>
              </a:rPr>
              <a:t>,</a:t>
            </a:r>
          </a:p>
          <a:p>
            <a:pPr lvl="1">
              <a:buFont typeface="Wingdings" panose="05000000000000000000" pitchFamily="2" charset="2"/>
              <a:buChar char="v"/>
            </a:pPr>
            <a:r>
              <a:rPr lang="cs-CZ" b="0" i="0" cap="none" dirty="0">
                <a:solidFill>
                  <a:srgbClr val="000000"/>
                </a:solidFill>
                <a:effectLst/>
                <a:highlight>
                  <a:srgbClr val="FFFFFF"/>
                </a:highlight>
              </a:rPr>
              <a:t>Hygienických požadavků na vnitřní prostředí staveb pro obchod a pro shromažďování většího počtu obyvatel a pobytových místností v </a:t>
            </a:r>
            <a:r>
              <a:rPr lang="cs-CZ" b="0" i="0" u="sng" cap="none" dirty="0">
                <a:solidFill>
                  <a:srgbClr val="000000"/>
                </a:solidFill>
                <a:effectLst/>
                <a:highlight>
                  <a:srgbClr val="FFFFFF"/>
                </a:highlight>
              </a:rPr>
              <a:t>ubytovacích zařízeních </a:t>
            </a:r>
            <a:r>
              <a:rPr lang="cs-CZ" b="0" i="0" cap="none" dirty="0">
                <a:solidFill>
                  <a:srgbClr val="000000"/>
                </a:solidFill>
                <a:effectLst/>
                <a:highlight>
                  <a:srgbClr val="FFFFFF"/>
                </a:highlight>
              </a:rPr>
              <a:t>(mimo bytových jednotek v rodinných a bytových domech)</a:t>
            </a:r>
          </a:p>
          <a:p>
            <a:pPr lvl="1">
              <a:buFont typeface="Wingdings" panose="05000000000000000000" pitchFamily="2" charset="2"/>
              <a:buChar char="v"/>
            </a:pPr>
            <a:r>
              <a:rPr lang="cs-CZ" b="0" i="0" cap="none" dirty="0">
                <a:solidFill>
                  <a:srgbClr val="000000"/>
                </a:solidFill>
                <a:effectLst/>
                <a:highlight>
                  <a:srgbClr val="FFFFFF"/>
                </a:highlight>
              </a:rPr>
              <a:t>Hygienických požadavků na </a:t>
            </a:r>
            <a:r>
              <a:rPr lang="cs-CZ" b="0" i="0" u="sng" cap="none" dirty="0">
                <a:solidFill>
                  <a:srgbClr val="000000"/>
                </a:solidFill>
                <a:effectLst/>
                <a:highlight>
                  <a:srgbClr val="FFFFFF"/>
                </a:highlight>
              </a:rPr>
              <a:t>výkon činností epidemiologicky závažných </a:t>
            </a:r>
            <a:r>
              <a:rPr lang="cs-CZ" b="0" i="0" cap="none" dirty="0">
                <a:solidFill>
                  <a:srgbClr val="000000"/>
                </a:solidFill>
                <a:effectLst/>
                <a:highlight>
                  <a:srgbClr val="FFFFFF"/>
                </a:highlight>
              </a:rPr>
              <a:t>(kadeřnictví a holičství, manikúry, pedikúry, solária, kosmetické služby, masérské, regenerační a rekondiční služby, živnosti, při kterých je porušována integrita kůže)</a:t>
            </a:r>
          </a:p>
          <a:p>
            <a:pPr lvl="1">
              <a:buFont typeface="Wingdings" panose="05000000000000000000" pitchFamily="2" charset="2"/>
              <a:buChar char="v"/>
            </a:pPr>
            <a:r>
              <a:rPr lang="cs-CZ" b="0" i="0" cap="none" dirty="0">
                <a:solidFill>
                  <a:srgbClr val="000000"/>
                </a:solidFill>
                <a:effectLst/>
                <a:highlight>
                  <a:srgbClr val="FFFFFF"/>
                </a:highlight>
              </a:rPr>
              <a:t>Hygienických požadavků na </a:t>
            </a:r>
            <a:r>
              <a:rPr lang="cs-CZ" b="0" i="0" u="sng" cap="none" dirty="0">
                <a:solidFill>
                  <a:srgbClr val="000000"/>
                </a:solidFill>
                <a:effectLst/>
                <a:highlight>
                  <a:srgbClr val="FFFFFF"/>
                </a:highlight>
              </a:rPr>
              <a:t>ubytovací služby</a:t>
            </a:r>
          </a:p>
          <a:p>
            <a:pPr lvl="1">
              <a:buFont typeface="Wingdings" panose="05000000000000000000" pitchFamily="2" charset="2"/>
              <a:buChar char="v"/>
            </a:pPr>
            <a:r>
              <a:rPr lang="cs-CZ" b="0" i="0" u="sng" cap="none" dirty="0">
                <a:solidFill>
                  <a:srgbClr val="000000"/>
                </a:solidFill>
                <a:effectLst/>
                <a:highlight>
                  <a:srgbClr val="FFFFFF"/>
                </a:highlight>
              </a:rPr>
              <a:t>Ochrany před hlukem </a:t>
            </a:r>
            <a:r>
              <a:rPr lang="cs-CZ" b="0" i="0" cap="none" dirty="0">
                <a:solidFill>
                  <a:srgbClr val="000000"/>
                </a:solidFill>
                <a:effectLst/>
                <a:highlight>
                  <a:srgbClr val="FFFFFF"/>
                </a:highlight>
              </a:rPr>
              <a:t>v chráněném venkovním a vnitřním prostoru staveb, v chráněném venkovním prostoru (v mimopracovním prostředí)</a:t>
            </a:r>
          </a:p>
          <a:p>
            <a:pPr lvl="1">
              <a:buFont typeface="Wingdings" panose="05000000000000000000" pitchFamily="2" charset="2"/>
              <a:buChar char="v"/>
            </a:pPr>
            <a:r>
              <a:rPr lang="cs-CZ" b="0" i="0" cap="none" dirty="0">
                <a:solidFill>
                  <a:srgbClr val="000000"/>
                </a:solidFill>
                <a:effectLst/>
                <a:highlight>
                  <a:srgbClr val="FFFFFF"/>
                </a:highlight>
              </a:rPr>
              <a:t>Ochrany před nadlimitním přenosem vibrací na fyzické osoby v chráněném vnitřním prostoru staveb (v mimopracovním prostředí)</a:t>
            </a:r>
          </a:p>
          <a:p>
            <a:pPr lvl="1">
              <a:buFont typeface="Wingdings" panose="05000000000000000000" pitchFamily="2" charset="2"/>
              <a:buChar char="v"/>
            </a:pPr>
            <a:r>
              <a:rPr lang="cs-CZ" b="0" i="0" u="sng" cap="none" dirty="0">
                <a:solidFill>
                  <a:srgbClr val="000000"/>
                </a:solidFill>
                <a:effectLst/>
                <a:highlight>
                  <a:srgbClr val="FFFFFF"/>
                </a:highlight>
              </a:rPr>
              <a:t>Neionizujícího záření </a:t>
            </a:r>
            <a:r>
              <a:rPr lang="cs-CZ" b="0" i="0" cap="none" dirty="0">
                <a:solidFill>
                  <a:srgbClr val="000000"/>
                </a:solidFill>
                <a:effectLst/>
                <a:highlight>
                  <a:srgbClr val="FFFFFF"/>
                </a:highlight>
              </a:rPr>
              <a:t>v provozovnách činností epidemiologicky závažných, kde se k péči o tělo používá zdroj neionizujícího záření.</a:t>
            </a:r>
          </a:p>
          <a:p>
            <a:endParaRPr lang="cs-CZ" cap="none" dirty="0"/>
          </a:p>
        </p:txBody>
      </p:sp>
    </p:spTree>
    <p:extLst>
      <p:ext uri="{BB962C8B-B14F-4D97-AF65-F5344CB8AC3E}">
        <p14:creationId xmlns:p14="http://schemas.microsoft.com/office/powerpoint/2010/main" val="93139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EF7169-8FBA-805C-9123-CBBCB1215777}"/>
              </a:ext>
            </a:extLst>
          </p:cNvPr>
          <p:cNvSpPr>
            <a:spLocks noGrp="1"/>
          </p:cNvSpPr>
          <p:nvPr>
            <p:ph type="title"/>
          </p:nvPr>
        </p:nvSpPr>
        <p:spPr>
          <a:xfrm>
            <a:off x="913775" y="131975"/>
            <a:ext cx="10364451" cy="1253765"/>
          </a:xfrm>
        </p:spPr>
        <p:txBody>
          <a:bodyPr/>
          <a:lstStyle/>
          <a:p>
            <a:r>
              <a:rPr lang="cs-CZ" dirty="0"/>
              <a:t>Předmět činnosti hygieny obecné a komunální</a:t>
            </a:r>
          </a:p>
        </p:txBody>
      </p:sp>
      <p:sp>
        <p:nvSpPr>
          <p:cNvPr id="3" name="Zástupný obsah 2">
            <a:extLst>
              <a:ext uri="{FF2B5EF4-FFF2-40B4-BE49-F238E27FC236}">
                <a16:creationId xmlns:a16="http://schemas.microsoft.com/office/drawing/2014/main" id="{C9626742-23C9-90BA-8FD6-E0823A820886}"/>
              </a:ext>
            </a:extLst>
          </p:cNvPr>
          <p:cNvSpPr>
            <a:spLocks noGrp="1"/>
          </p:cNvSpPr>
          <p:nvPr>
            <p:ph sz="quarter" idx="13"/>
          </p:nvPr>
        </p:nvSpPr>
        <p:spPr>
          <a:xfrm>
            <a:off x="913774" y="1451728"/>
            <a:ext cx="10363826" cy="4930218"/>
          </a:xfrm>
        </p:spPr>
        <p:txBody>
          <a:bodyPr>
            <a:normAutofit/>
          </a:bodyPr>
          <a:lstStyle/>
          <a:p>
            <a:pPr marL="457200" indent="-457200">
              <a:buFont typeface="+mj-lt"/>
              <a:buAutoNum type="arabicPeriod" startAt="2"/>
            </a:pPr>
            <a:r>
              <a:rPr lang="cs-CZ" b="0" i="0" u="sng" cap="none" dirty="0">
                <a:solidFill>
                  <a:srgbClr val="000000"/>
                </a:solidFill>
                <a:effectLst/>
                <a:highlight>
                  <a:srgbClr val="FFFFFF"/>
                </a:highlight>
              </a:rPr>
              <a:t>Posuzuje provozní řády vodovodů </a:t>
            </a:r>
            <a:r>
              <a:rPr lang="cs-CZ" b="0" i="0" cap="none" dirty="0">
                <a:solidFill>
                  <a:srgbClr val="000000"/>
                </a:solidFill>
                <a:effectLst/>
                <a:highlight>
                  <a:srgbClr val="FFFFFF"/>
                </a:highlight>
              </a:rPr>
              <a:t>pro veřejnou potřebu, </a:t>
            </a:r>
            <a:r>
              <a:rPr lang="cs-CZ" b="0" i="0" u="sng" cap="none" dirty="0">
                <a:solidFill>
                  <a:srgbClr val="000000"/>
                </a:solidFill>
                <a:effectLst/>
                <a:highlight>
                  <a:srgbClr val="FFFFFF"/>
                </a:highlight>
              </a:rPr>
              <a:t>veřejných studní a individuálních zdrojů </a:t>
            </a:r>
            <a:r>
              <a:rPr lang="cs-CZ" b="0" i="0" cap="none" dirty="0">
                <a:solidFill>
                  <a:srgbClr val="000000"/>
                </a:solidFill>
                <a:effectLst/>
                <a:highlight>
                  <a:srgbClr val="FFFFFF"/>
                </a:highlight>
              </a:rPr>
              <a:t>(studní) určených pro dodávku pitné vody do zařízení, v nichž vykonává státní zdravotní dozor.</a:t>
            </a:r>
          </a:p>
          <a:p>
            <a:pPr marL="457200" indent="-457200">
              <a:buFont typeface="+mj-lt"/>
              <a:buAutoNum type="arabicPeriod" startAt="2"/>
            </a:pPr>
            <a:r>
              <a:rPr lang="cs-CZ" b="0" i="0" cap="none" dirty="0">
                <a:solidFill>
                  <a:srgbClr val="000000"/>
                </a:solidFill>
                <a:effectLst/>
                <a:highlight>
                  <a:srgbClr val="FFFFFF"/>
                </a:highlight>
              </a:rPr>
              <a:t>Posuzuje provozní řády </a:t>
            </a:r>
            <a:r>
              <a:rPr lang="cs-CZ" b="0" i="0" u="sng" cap="none" dirty="0">
                <a:solidFill>
                  <a:srgbClr val="000000"/>
                </a:solidFill>
                <a:effectLst/>
                <a:highlight>
                  <a:srgbClr val="FFFFFF"/>
                </a:highlight>
              </a:rPr>
              <a:t>koupališť, saun, činností epidemiologicky závažných a ubytovacích služeb.</a:t>
            </a:r>
          </a:p>
          <a:p>
            <a:pPr marL="457200" indent="-457200">
              <a:buFont typeface="+mj-lt"/>
              <a:buAutoNum type="arabicPeriod" startAt="2"/>
            </a:pPr>
            <a:r>
              <a:rPr lang="cs-CZ" b="0" i="0" u="sng" cap="none" dirty="0">
                <a:solidFill>
                  <a:srgbClr val="000000"/>
                </a:solidFill>
                <a:effectLst/>
                <a:highlight>
                  <a:srgbClr val="FFFFFF"/>
                </a:highlight>
              </a:rPr>
              <a:t>Provádí kontrolu kvality vody </a:t>
            </a:r>
            <a:r>
              <a:rPr lang="cs-CZ" b="0" i="0" cap="none" dirty="0">
                <a:solidFill>
                  <a:srgbClr val="000000"/>
                </a:solidFill>
                <a:effectLst/>
                <a:highlight>
                  <a:srgbClr val="FFFFFF"/>
                </a:highlight>
              </a:rPr>
              <a:t>na povrchových vodách v lokalitách uvedených v seznamu vod určených ke koupání v přírodě, sestaveným ministerstvem zdravotnictví české republiky.</a:t>
            </a:r>
          </a:p>
          <a:p>
            <a:pPr marL="457200" indent="-457200">
              <a:buFont typeface="+mj-lt"/>
              <a:buAutoNum type="arabicPeriod" startAt="2"/>
            </a:pPr>
            <a:r>
              <a:rPr lang="cs-CZ" b="0" i="0" u="sng" cap="none" dirty="0">
                <a:solidFill>
                  <a:srgbClr val="000000"/>
                </a:solidFill>
                <a:effectLst/>
                <a:highlight>
                  <a:srgbClr val="FFFFFF"/>
                </a:highlight>
              </a:rPr>
              <a:t>Prověřuje znalosti nutné k ochraně veřejného zdraví </a:t>
            </a:r>
            <a:r>
              <a:rPr lang="cs-CZ" b="0" i="0" cap="none" dirty="0">
                <a:solidFill>
                  <a:srgbClr val="000000"/>
                </a:solidFill>
                <a:effectLst/>
                <a:highlight>
                  <a:srgbClr val="FFFFFF"/>
                </a:highlight>
              </a:rPr>
              <a:t>u fyzických osob vykonávajících činnosti epidemiologicky závažné.</a:t>
            </a:r>
          </a:p>
          <a:p>
            <a:pPr marL="457200" indent="-457200">
              <a:buFont typeface="+mj-lt"/>
              <a:buAutoNum type="arabicPeriod" startAt="2"/>
            </a:pPr>
            <a:r>
              <a:rPr lang="cs-CZ" b="0" i="0" cap="none" dirty="0">
                <a:solidFill>
                  <a:srgbClr val="000000"/>
                </a:solidFill>
                <a:effectLst/>
                <a:highlight>
                  <a:srgbClr val="FFFFFF"/>
                </a:highlight>
              </a:rPr>
              <a:t>Řeší </a:t>
            </a:r>
            <a:r>
              <a:rPr lang="cs-CZ" b="0" i="0" u="sng" cap="none" dirty="0">
                <a:solidFill>
                  <a:srgbClr val="000000"/>
                </a:solidFill>
                <a:effectLst/>
                <a:highlight>
                  <a:srgbClr val="FFFFFF"/>
                </a:highlight>
              </a:rPr>
              <a:t>podněty</a:t>
            </a:r>
            <a:r>
              <a:rPr lang="cs-CZ" b="0" i="0" cap="none" dirty="0">
                <a:solidFill>
                  <a:srgbClr val="000000"/>
                </a:solidFill>
                <a:effectLst/>
                <a:highlight>
                  <a:srgbClr val="FFFFFF"/>
                </a:highlight>
              </a:rPr>
              <a:t> v oblasti životních podmínek (hluk, vibrace, voda apod.)</a:t>
            </a:r>
          </a:p>
          <a:p>
            <a:pPr marL="457200" indent="-457200">
              <a:buFont typeface="+mj-lt"/>
              <a:buAutoNum type="arabicPeriod" startAt="2"/>
            </a:pPr>
            <a:r>
              <a:rPr lang="cs-CZ" b="0" i="0" cap="none" dirty="0">
                <a:solidFill>
                  <a:srgbClr val="000000"/>
                </a:solidFill>
                <a:effectLst/>
                <a:highlight>
                  <a:srgbClr val="FFFFFF"/>
                </a:highlight>
              </a:rPr>
              <a:t>Podílí se na provozu zdravotnických </a:t>
            </a:r>
            <a:r>
              <a:rPr lang="cs-CZ" b="0" i="0" u="sng" cap="none" dirty="0">
                <a:solidFill>
                  <a:srgbClr val="000000"/>
                </a:solidFill>
                <a:effectLst/>
                <a:highlight>
                  <a:srgbClr val="FFFFFF"/>
                </a:highlight>
              </a:rPr>
              <a:t>informačních systémů</a:t>
            </a:r>
            <a:r>
              <a:rPr lang="cs-CZ" b="0" i="0" cap="none" dirty="0">
                <a:solidFill>
                  <a:srgbClr val="000000"/>
                </a:solidFill>
                <a:effectLst/>
                <a:highlight>
                  <a:srgbClr val="FFFFFF"/>
                </a:highlight>
              </a:rPr>
              <a:t> (např. IS pivo - registr kvality pitné a rekreační vody).</a:t>
            </a:r>
          </a:p>
          <a:p>
            <a:pPr marL="457200" indent="-457200">
              <a:buFont typeface="+mj-lt"/>
              <a:buAutoNum type="arabicPeriod" startAt="2"/>
            </a:pPr>
            <a:endParaRPr lang="cs-CZ" b="0" i="0" cap="none" dirty="0">
              <a:solidFill>
                <a:srgbClr val="000000"/>
              </a:solidFill>
              <a:effectLst/>
              <a:highlight>
                <a:srgbClr val="FFFFFF"/>
              </a:highlight>
            </a:endParaRPr>
          </a:p>
          <a:p>
            <a:pPr marL="457200" indent="-457200">
              <a:buFont typeface="+mj-lt"/>
              <a:buAutoNum type="arabicPeriod" startAt="2"/>
            </a:pPr>
            <a:endParaRPr lang="cs-CZ" dirty="0"/>
          </a:p>
        </p:txBody>
      </p:sp>
    </p:spTree>
    <p:extLst>
      <p:ext uri="{BB962C8B-B14F-4D97-AF65-F5344CB8AC3E}">
        <p14:creationId xmlns:p14="http://schemas.microsoft.com/office/powerpoint/2010/main" val="273103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760A0A-B5EC-6495-A819-7A88D2765120}"/>
              </a:ext>
            </a:extLst>
          </p:cNvPr>
          <p:cNvSpPr>
            <a:spLocks noGrp="1"/>
          </p:cNvSpPr>
          <p:nvPr>
            <p:ph type="title"/>
          </p:nvPr>
        </p:nvSpPr>
        <p:spPr>
          <a:xfrm>
            <a:off x="913775" y="141403"/>
            <a:ext cx="10364451" cy="1291471"/>
          </a:xfrm>
        </p:spPr>
        <p:txBody>
          <a:bodyPr/>
          <a:lstStyle/>
          <a:p>
            <a:r>
              <a:rPr lang="cs-CZ" dirty="0"/>
              <a:t>Předmět činnosti hygieny obecné a komunální</a:t>
            </a:r>
          </a:p>
        </p:txBody>
      </p:sp>
      <p:sp>
        <p:nvSpPr>
          <p:cNvPr id="3" name="Zástupný obsah 2">
            <a:extLst>
              <a:ext uri="{FF2B5EF4-FFF2-40B4-BE49-F238E27FC236}">
                <a16:creationId xmlns:a16="http://schemas.microsoft.com/office/drawing/2014/main" id="{667CF07B-0E9B-E317-E93B-7BA6328C5499}"/>
              </a:ext>
            </a:extLst>
          </p:cNvPr>
          <p:cNvSpPr>
            <a:spLocks noGrp="1"/>
          </p:cNvSpPr>
          <p:nvPr>
            <p:ph sz="quarter" idx="13"/>
          </p:nvPr>
        </p:nvSpPr>
        <p:spPr>
          <a:xfrm>
            <a:off x="913774" y="1197204"/>
            <a:ext cx="10363826" cy="5439266"/>
          </a:xfrm>
        </p:spPr>
        <p:txBody>
          <a:bodyPr>
            <a:normAutofit fontScale="85000" lnSpcReduction="10000"/>
          </a:bodyPr>
          <a:lstStyle/>
          <a:p>
            <a:pPr marL="457200" indent="-457200">
              <a:buFont typeface="+mj-lt"/>
              <a:buAutoNum type="arabicPeriod" startAt="8"/>
            </a:pPr>
            <a:r>
              <a:rPr lang="cs-CZ" b="0" i="0" u="sng" cap="none" dirty="0">
                <a:solidFill>
                  <a:srgbClr val="000000"/>
                </a:solidFill>
                <a:effectLst/>
                <a:highlight>
                  <a:srgbClr val="FFFFFF"/>
                </a:highlight>
                <a:latin typeface="roboto" panose="02000000000000000000" pitchFamily="2" charset="0"/>
              </a:rPr>
              <a:t>Nařizuje mimořádná opatření </a:t>
            </a:r>
            <a:r>
              <a:rPr lang="cs-CZ" b="0" i="0" cap="none" dirty="0">
                <a:solidFill>
                  <a:srgbClr val="000000"/>
                </a:solidFill>
                <a:effectLst/>
                <a:highlight>
                  <a:srgbClr val="FFFFFF"/>
                </a:highlight>
                <a:latin typeface="roboto" panose="02000000000000000000" pitchFamily="2" charset="0"/>
              </a:rPr>
              <a:t>k ochraně zdraví fyzických osob </a:t>
            </a:r>
            <a:r>
              <a:rPr lang="cs-CZ" b="0" i="0" u="sng" cap="none" dirty="0">
                <a:solidFill>
                  <a:srgbClr val="000000"/>
                </a:solidFill>
                <a:effectLst/>
                <a:highlight>
                  <a:srgbClr val="FFFFFF"/>
                </a:highlight>
                <a:latin typeface="roboto" panose="02000000000000000000" pitchFamily="2" charset="0"/>
              </a:rPr>
              <a:t>při výskytu nejakostních </a:t>
            </a:r>
            <a:r>
              <a:rPr lang="cs-CZ" b="0" i="0" cap="none" dirty="0">
                <a:solidFill>
                  <a:srgbClr val="000000"/>
                </a:solidFill>
                <a:effectLst/>
                <a:highlight>
                  <a:srgbClr val="FFFFFF"/>
                </a:highlight>
                <a:latin typeface="roboto" panose="02000000000000000000" pitchFamily="2" charset="0"/>
              </a:rPr>
              <a:t>či z porušení jakosti podezřelých </a:t>
            </a:r>
            <a:r>
              <a:rPr lang="cs-CZ" b="0" i="0" u="sng" cap="none" dirty="0">
                <a:solidFill>
                  <a:srgbClr val="000000"/>
                </a:solidFill>
                <a:effectLst/>
                <a:highlight>
                  <a:srgbClr val="FFFFFF"/>
                </a:highlight>
                <a:latin typeface="roboto" panose="02000000000000000000" pitchFamily="2" charset="0"/>
              </a:rPr>
              <a:t>vod</a:t>
            </a:r>
            <a:r>
              <a:rPr lang="cs-CZ" b="0" i="0" cap="none" dirty="0">
                <a:solidFill>
                  <a:srgbClr val="000000"/>
                </a:solidFill>
                <a:effectLst/>
                <a:highlight>
                  <a:srgbClr val="FFFFFF"/>
                </a:highlight>
                <a:latin typeface="roboto" panose="02000000000000000000" pitchFamily="2" charset="0"/>
              </a:rPr>
              <a:t>, při živelných pohromách a jiných mimořádných událostech, pokud není příslušné ministerstvo zdravotnictví české republiky, a rozhoduje o jejich ukončení.</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Provádí </a:t>
            </a:r>
            <a:r>
              <a:rPr lang="cs-CZ" b="0" i="0" u="sng" cap="none" dirty="0">
                <a:solidFill>
                  <a:srgbClr val="000000"/>
                </a:solidFill>
                <a:effectLst/>
                <a:highlight>
                  <a:srgbClr val="FFFFFF"/>
                </a:highlight>
                <a:latin typeface="roboto" panose="02000000000000000000" pitchFamily="2" charset="0"/>
              </a:rPr>
              <a:t>hodnocení a řízení zdravotních rizik </a:t>
            </a:r>
            <a:r>
              <a:rPr lang="cs-CZ" b="0" i="0" cap="none" dirty="0">
                <a:solidFill>
                  <a:srgbClr val="000000"/>
                </a:solidFill>
                <a:effectLst/>
                <a:highlight>
                  <a:srgbClr val="FFFFFF"/>
                </a:highlight>
                <a:latin typeface="roboto" panose="02000000000000000000" pitchFamily="2" charset="0"/>
              </a:rPr>
              <a:t>v rozsahu daném zákonem č. 258/2000 </a:t>
            </a:r>
            <a:r>
              <a:rPr lang="cs-CZ" cap="none" dirty="0">
                <a:solidFill>
                  <a:srgbClr val="000000"/>
                </a:solidFill>
                <a:highlight>
                  <a:srgbClr val="FFFFFF"/>
                </a:highlight>
                <a:latin typeface="roboto" panose="02000000000000000000" pitchFamily="2" charset="0"/>
              </a:rPr>
              <a:t>S</a:t>
            </a:r>
            <a:r>
              <a:rPr lang="cs-CZ" b="0" i="0" cap="none" dirty="0">
                <a:solidFill>
                  <a:srgbClr val="000000"/>
                </a:solidFill>
                <a:effectLst/>
                <a:highlight>
                  <a:srgbClr val="FFFFFF"/>
                </a:highlight>
                <a:latin typeface="roboto" panose="02000000000000000000" pitchFamily="2" charset="0"/>
              </a:rPr>
              <a:t>b.</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Plní úkoly dotčeného správního úřadu v řízeních dle stavebního zákona, a to vydává stanoviska k územně plánovací dokumentaci a </a:t>
            </a:r>
            <a:r>
              <a:rPr lang="cs-CZ" b="0" i="0" u="sng" cap="none" dirty="0">
                <a:solidFill>
                  <a:srgbClr val="000000"/>
                </a:solidFill>
                <a:effectLst/>
                <a:highlight>
                  <a:srgbClr val="FFFFFF"/>
                </a:highlight>
                <a:latin typeface="roboto" panose="02000000000000000000" pitchFamily="2" charset="0"/>
              </a:rPr>
              <a:t>závazná stanoviska </a:t>
            </a:r>
            <a:r>
              <a:rPr lang="cs-CZ" b="0" i="0" cap="none" dirty="0">
                <a:solidFill>
                  <a:srgbClr val="000000"/>
                </a:solidFill>
                <a:effectLst/>
                <a:highlight>
                  <a:srgbClr val="FFFFFF"/>
                </a:highlight>
                <a:latin typeface="roboto" panose="02000000000000000000" pitchFamily="2" charset="0"/>
              </a:rPr>
              <a:t>k projektovým dokumentacím.</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Plní úkoly dotčeného správního úřadu v procesu SEA, EIA a IPPC.</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Plní povinnosti vyplývající ze zákona č. 256/2001 sb., </a:t>
            </a:r>
            <a:r>
              <a:rPr lang="cs-CZ" u="sng" cap="none" dirty="0">
                <a:solidFill>
                  <a:srgbClr val="000000"/>
                </a:solidFill>
                <a:highlight>
                  <a:srgbClr val="FFFFFF"/>
                </a:highlight>
                <a:latin typeface="roboto" panose="02000000000000000000" pitchFamily="2" charset="0"/>
              </a:rPr>
              <a:t>o </a:t>
            </a:r>
            <a:r>
              <a:rPr lang="cs-CZ" b="0" i="0" u="sng" cap="none" dirty="0">
                <a:solidFill>
                  <a:srgbClr val="000000"/>
                </a:solidFill>
                <a:effectLst/>
                <a:highlight>
                  <a:srgbClr val="FFFFFF"/>
                </a:highlight>
                <a:latin typeface="roboto" panose="02000000000000000000" pitchFamily="2" charset="0"/>
              </a:rPr>
              <a:t>pohřebnictví </a:t>
            </a:r>
            <a:r>
              <a:rPr lang="cs-CZ" b="0" i="0" cap="none" dirty="0">
                <a:solidFill>
                  <a:srgbClr val="000000"/>
                </a:solidFill>
                <a:effectLst/>
                <a:highlight>
                  <a:srgbClr val="FFFFFF"/>
                </a:highlight>
                <a:latin typeface="roboto" panose="02000000000000000000" pitchFamily="2" charset="0"/>
              </a:rPr>
              <a:t>a o změně některých zákonů, ve znění pozdějších předpisů.</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Podílí se na úkolech integrovaného záchranného systému.</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Podílí se na vzdělávání budoucích zdravotnických pracovníků.</a:t>
            </a:r>
          </a:p>
          <a:p>
            <a:pPr marL="457200" indent="-457200">
              <a:buFont typeface="+mj-lt"/>
              <a:buAutoNum type="arabicPeriod" startAt="8"/>
            </a:pPr>
            <a:r>
              <a:rPr lang="cs-CZ" b="0" i="0" cap="none" dirty="0">
                <a:solidFill>
                  <a:srgbClr val="000000"/>
                </a:solidFill>
                <a:effectLst/>
                <a:highlight>
                  <a:srgbClr val="FFFFFF"/>
                </a:highlight>
                <a:latin typeface="roboto" panose="02000000000000000000" pitchFamily="2" charset="0"/>
              </a:rPr>
              <a:t>Spolupracuje se správními úřady a s orgány samosprávy při tvorbě regionální zdravotní politiky ochrany a podpory veřejného zdraví a při rozvoji opatření vedoucích ke zlepšování zdravotního stavu a kvality života obyvatelstva v regionu.</a:t>
            </a:r>
          </a:p>
          <a:p>
            <a:pPr marL="457200" indent="-457200">
              <a:buFont typeface="+mj-lt"/>
              <a:buAutoNum type="arabicPeriod" startAt="8"/>
            </a:pPr>
            <a:endParaRPr lang="cs-CZ" dirty="0"/>
          </a:p>
        </p:txBody>
      </p:sp>
    </p:spTree>
    <p:extLst>
      <p:ext uri="{BB962C8B-B14F-4D97-AF65-F5344CB8AC3E}">
        <p14:creationId xmlns:p14="http://schemas.microsoft.com/office/powerpoint/2010/main" val="409943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21FA5-18C1-1314-C152-FB005D67455B}"/>
              </a:ext>
            </a:extLst>
          </p:cNvPr>
          <p:cNvSpPr>
            <a:spLocks noGrp="1"/>
          </p:cNvSpPr>
          <p:nvPr>
            <p:ph type="title"/>
          </p:nvPr>
        </p:nvSpPr>
        <p:spPr>
          <a:xfrm>
            <a:off x="872925" y="-377073"/>
            <a:ext cx="10364451" cy="2082719"/>
          </a:xfrm>
        </p:spPr>
        <p:txBody>
          <a:bodyPr/>
          <a:lstStyle/>
          <a:p>
            <a:r>
              <a:rPr lang="cs-CZ" dirty="0"/>
              <a:t>Předmět činnosti hygieny </a:t>
            </a:r>
            <a:r>
              <a:rPr lang="cs-CZ" dirty="0" err="1"/>
              <a:t>PRáce</a:t>
            </a:r>
            <a:endParaRPr lang="cs-CZ" dirty="0"/>
          </a:p>
        </p:txBody>
      </p:sp>
      <p:sp>
        <p:nvSpPr>
          <p:cNvPr id="3" name="Zástupný obsah 2">
            <a:extLst>
              <a:ext uri="{FF2B5EF4-FFF2-40B4-BE49-F238E27FC236}">
                <a16:creationId xmlns:a16="http://schemas.microsoft.com/office/drawing/2014/main" id="{608A3FD7-40BA-6906-A6E2-3ADA0D2BA3A2}"/>
              </a:ext>
            </a:extLst>
          </p:cNvPr>
          <p:cNvSpPr>
            <a:spLocks noGrp="1"/>
          </p:cNvSpPr>
          <p:nvPr>
            <p:ph sz="quarter" idx="13"/>
          </p:nvPr>
        </p:nvSpPr>
        <p:spPr>
          <a:xfrm>
            <a:off x="913774" y="1168924"/>
            <a:ext cx="10363826" cy="5213022"/>
          </a:xfrm>
        </p:spPr>
        <p:txBody>
          <a:bodyPr>
            <a:noAutofit/>
          </a:bodyPr>
          <a:lstStyle/>
          <a:p>
            <a:pPr algn="just">
              <a:buFont typeface="+mj-lt"/>
              <a:buAutoNum type="arabicPeriod"/>
            </a:pPr>
            <a:r>
              <a:rPr lang="cs-CZ" sz="1600" b="0" i="0" cap="none" dirty="0">
                <a:solidFill>
                  <a:srgbClr val="000000"/>
                </a:solidFill>
                <a:effectLst/>
                <a:highlight>
                  <a:srgbClr val="FFFFFF"/>
                </a:highlight>
              </a:rPr>
              <a:t>Dozor v oblasti  ochrany zdraví zaměstnanců při práci před riziky plynoucími z  fyzikálních, chemických a biologických faktorů pracovních podmínek, mikroklimatických podmínek, z fyzické a duševní zátěže s cílem zamezení vzniku poškození zdraví z práce a také šetření nemocí z povolání</a:t>
            </a:r>
            <a:r>
              <a:rPr lang="cs-CZ" sz="1600" cap="none" dirty="0">
                <a:solidFill>
                  <a:srgbClr val="000000"/>
                </a:solidFill>
                <a:highlight>
                  <a:srgbClr val="FFFFFF"/>
                </a:highlight>
              </a:rPr>
              <a:t>, </a:t>
            </a:r>
            <a:r>
              <a:rPr lang="cs-CZ" sz="1600" b="0" i="0" cap="none" dirty="0">
                <a:solidFill>
                  <a:srgbClr val="000000"/>
                </a:solidFill>
                <a:effectLst/>
                <a:highlight>
                  <a:srgbClr val="FFFFFF"/>
                </a:highlight>
              </a:rPr>
              <a:t>zaměřený na:</a:t>
            </a:r>
          </a:p>
          <a:p>
            <a:pPr lvl="1" algn="just">
              <a:buFont typeface="Wingdings" panose="05000000000000000000" pitchFamily="2" charset="2"/>
              <a:buChar char="v"/>
            </a:pPr>
            <a:r>
              <a:rPr lang="cs-CZ" sz="1600" b="0" i="0" cap="none" dirty="0">
                <a:solidFill>
                  <a:srgbClr val="000000"/>
                </a:solidFill>
                <a:effectLst/>
                <a:highlight>
                  <a:srgbClr val="FFFFFF"/>
                </a:highlight>
              </a:rPr>
              <a:t>Kontrolu požadavků na </a:t>
            </a:r>
            <a:r>
              <a:rPr lang="cs-CZ" sz="1600" b="0" i="0" u="sng" cap="none" dirty="0">
                <a:solidFill>
                  <a:srgbClr val="000000"/>
                </a:solidFill>
                <a:effectLst/>
                <a:highlight>
                  <a:srgbClr val="FFFFFF"/>
                </a:highlight>
              </a:rPr>
              <a:t>pracoviště a pracovní prostředí</a:t>
            </a:r>
          </a:p>
          <a:p>
            <a:pPr lvl="1" algn="just">
              <a:buFont typeface="Wingdings" panose="05000000000000000000" pitchFamily="2" charset="2"/>
              <a:buChar char="v"/>
            </a:pPr>
            <a:r>
              <a:rPr lang="cs-CZ" sz="1600" b="0" i="0" cap="none" dirty="0">
                <a:solidFill>
                  <a:srgbClr val="000000"/>
                </a:solidFill>
                <a:effectLst/>
                <a:highlight>
                  <a:srgbClr val="FFFFFF"/>
                </a:highlight>
              </a:rPr>
              <a:t>Kontrolu hodnocení </a:t>
            </a:r>
            <a:r>
              <a:rPr lang="cs-CZ" sz="1600" b="0" i="0" u="sng" cap="none" dirty="0">
                <a:solidFill>
                  <a:srgbClr val="000000"/>
                </a:solidFill>
                <a:effectLst/>
                <a:highlight>
                  <a:srgbClr val="FFFFFF"/>
                </a:highlight>
              </a:rPr>
              <a:t>zdravotních rizik na pracovišti</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kategorizace prací</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rizikových prací včetně jejich evidence</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zajištění školení</a:t>
            </a:r>
            <a:r>
              <a:rPr lang="cs-CZ" sz="1600" b="0" i="0" cap="none" dirty="0">
                <a:solidFill>
                  <a:srgbClr val="000000"/>
                </a:solidFill>
                <a:effectLst/>
                <a:highlight>
                  <a:srgbClr val="FFFFFF"/>
                </a:highlight>
              </a:rPr>
              <a:t> zaměstnanců z možných zdravotních rizik na pracovišti</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zajištění a používání OOPP</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biologických činitelů na pracovišti</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likvidace azbestu</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nakládání s nebezpečnými chemickými látkami a přípravky </a:t>
            </a:r>
            <a:r>
              <a:rPr lang="cs-CZ" sz="1600" b="0" i="0" cap="none" dirty="0">
                <a:solidFill>
                  <a:srgbClr val="000000"/>
                </a:solidFill>
                <a:effectLst/>
                <a:highlight>
                  <a:srgbClr val="FFFFFF"/>
                </a:highlight>
              </a:rPr>
              <a:t>včetně biocidů a přípravků na ochranu rostlin</a:t>
            </a:r>
          </a:p>
          <a:p>
            <a:pPr lvl="1" algn="just">
              <a:buFont typeface="Wingdings" panose="05000000000000000000" pitchFamily="2" charset="2"/>
              <a:buChar char="v"/>
            </a:pPr>
            <a:r>
              <a:rPr lang="cs-CZ" sz="1600" b="0" i="0" cap="none" dirty="0">
                <a:solidFill>
                  <a:srgbClr val="000000"/>
                </a:solidFill>
                <a:effectLst/>
                <a:highlight>
                  <a:srgbClr val="FFFFFF"/>
                </a:highlight>
              </a:rPr>
              <a:t>Kontrolu </a:t>
            </a:r>
            <a:r>
              <a:rPr lang="cs-CZ" sz="1600" b="0" i="0" u="sng" cap="none" dirty="0">
                <a:solidFill>
                  <a:srgbClr val="000000"/>
                </a:solidFill>
                <a:effectLst/>
                <a:highlight>
                  <a:srgbClr val="FFFFFF"/>
                </a:highlight>
              </a:rPr>
              <a:t>zajištění pracovnělékařských služeb</a:t>
            </a:r>
          </a:p>
          <a:p>
            <a:pPr lvl="1" algn="just">
              <a:buFont typeface="Wingdings" panose="05000000000000000000" pitchFamily="2" charset="2"/>
              <a:buChar char="v"/>
            </a:pPr>
            <a:r>
              <a:rPr lang="cs-CZ" sz="1600" b="0" i="0" cap="none" dirty="0">
                <a:solidFill>
                  <a:srgbClr val="000000"/>
                </a:solidFill>
                <a:effectLst/>
                <a:highlight>
                  <a:srgbClr val="FFFFFF"/>
                </a:highlight>
              </a:rPr>
              <a:t>Kontrolu zdrojů elektromagnetického záření v životním prostředí a na pracovištích.</a:t>
            </a:r>
          </a:p>
          <a:p>
            <a:pPr lvl="1" algn="just">
              <a:buFont typeface="Wingdings" panose="05000000000000000000" pitchFamily="2" charset="2"/>
              <a:buChar char="v"/>
            </a:pPr>
            <a:r>
              <a:rPr lang="cs-CZ" sz="1600" b="0" i="0" cap="none" dirty="0">
                <a:solidFill>
                  <a:srgbClr val="000000"/>
                </a:solidFill>
                <a:effectLst/>
                <a:highlight>
                  <a:srgbClr val="FFFFFF"/>
                </a:highlight>
              </a:rPr>
              <a:t>Kontrolu pracovišť s lasery</a:t>
            </a:r>
          </a:p>
        </p:txBody>
      </p:sp>
    </p:spTree>
    <p:extLst>
      <p:ext uri="{BB962C8B-B14F-4D97-AF65-F5344CB8AC3E}">
        <p14:creationId xmlns:p14="http://schemas.microsoft.com/office/powerpoint/2010/main" val="303073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E5352-BDE4-3684-8AA3-24A8D78CA70E}"/>
              </a:ext>
            </a:extLst>
          </p:cNvPr>
          <p:cNvSpPr>
            <a:spLocks noGrp="1"/>
          </p:cNvSpPr>
          <p:nvPr>
            <p:ph type="title"/>
          </p:nvPr>
        </p:nvSpPr>
        <p:spPr>
          <a:xfrm>
            <a:off x="913775" y="113123"/>
            <a:ext cx="10364451" cy="1197203"/>
          </a:xfrm>
        </p:spPr>
        <p:txBody>
          <a:bodyPr/>
          <a:lstStyle/>
          <a:p>
            <a:r>
              <a:rPr lang="cs-CZ" dirty="0"/>
              <a:t>Předmět činnosti hygieny </a:t>
            </a:r>
            <a:r>
              <a:rPr lang="cs-CZ" dirty="0" err="1"/>
              <a:t>PRáce</a:t>
            </a:r>
            <a:endParaRPr lang="cs-CZ" dirty="0"/>
          </a:p>
        </p:txBody>
      </p:sp>
      <p:sp>
        <p:nvSpPr>
          <p:cNvPr id="3" name="Zástupný obsah 2">
            <a:extLst>
              <a:ext uri="{FF2B5EF4-FFF2-40B4-BE49-F238E27FC236}">
                <a16:creationId xmlns:a16="http://schemas.microsoft.com/office/drawing/2014/main" id="{29F08049-3A23-4CA4-B349-6634F11715AB}"/>
              </a:ext>
            </a:extLst>
          </p:cNvPr>
          <p:cNvSpPr>
            <a:spLocks noGrp="1"/>
          </p:cNvSpPr>
          <p:nvPr>
            <p:ph sz="quarter" idx="13"/>
          </p:nvPr>
        </p:nvSpPr>
        <p:spPr>
          <a:xfrm>
            <a:off x="913774" y="1102936"/>
            <a:ext cx="10363826" cy="5410986"/>
          </a:xfrm>
        </p:spPr>
        <p:txBody>
          <a:bodyPr>
            <a:noAutofit/>
          </a:bodyPr>
          <a:lstStyle/>
          <a:p>
            <a:pPr marL="457200" indent="-457200" algn="just">
              <a:buFont typeface="+mj-lt"/>
              <a:buAutoNum type="arabicPeriod" startAt="2"/>
            </a:pPr>
            <a:r>
              <a:rPr lang="cs-CZ" sz="1600" b="0" i="0" cap="none" dirty="0">
                <a:solidFill>
                  <a:srgbClr val="000000"/>
                </a:solidFill>
                <a:effectLst/>
                <a:highlight>
                  <a:srgbClr val="FFFFFF"/>
                </a:highlight>
              </a:rPr>
              <a:t>Posuzuje a vydává rozhodnutí k </a:t>
            </a:r>
            <a:r>
              <a:rPr lang="cs-CZ" sz="1600" b="0" i="0" u="sng" cap="none" dirty="0">
                <a:solidFill>
                  <a:srgbClr val="000000"/>
                </a:solidFill>
                <a:effectLst/>
                <a:highlight>
                  <a:srgbClr val="FFFFFF"/>
                </a:highlight>
              </a:rPr>
              <a:t>provozním řádům individuálních zdrojů </a:t>
            </a:r>
            <a:r>
              <a:rPr lang="cs-CZ" sz="1600" b="0" i="0" cap="none" dirty="0">
                <a:solidFill>
                  <a:srgbClr val="000000"/>
                </a:solidFill>
                <a:effectLst/>
                <a:highlight>
                  <a:srgbClr val="FFFFFF"/>
                </a:highlight>
              </a:rPr>
              <a:t>(studní) určených pro dodávku pitné vody do zařízení, v nichž vykonává státní zdravotní dozor.</a:t>
            </a:r>
          </a:p>
          <a:p>
            <a:pPr marL="457200" indent="-457200" algn="just">
              <a:buFont typeface="+mj-lt"/>
              <a:buAutoNum type="arabicPeriod" startAt="2"/>
            </a:pPr>
            <a:r>
              <a:rPr lang="cs-CZ" sz="1600" b="0" i="0" cap="none" dirty="0">
                <a:solidFill>
                  <a:srgbClr val="000000"/>
                </a:solidFill>
                <a:effectLst/>
                <a:highlight>
                  <a:srgbClr val="FFFFFF"/>
                </a:highlight>
              </a:rPr>
              <a:t>Plní úkoly dotčeného správního úřadu v řízeních dle stavebního zákona, a to vydává závazná stanoviska k projektovým dokumentacím.</a:t>
            </a:r>
          </a:p>
          <a:p>
            <a:pPr marL="457200" indent="-457200" algn="just">
              <a:buFont typeface="+mj-lt"/>
              <a:buAutoNum type="arabicPeriod" startAt="2"/>
            </a:pPr>
            <a:r>
              <a:rPr lang="cs-CZ" sz="1600" b="0" i="0" cap="none" dirty="0">
                <a:solidFill>
                  <a:srgbClr val="000000"/>
                </a:solidFill>
                <a:effectLst/>
                <a:highlight>
                  <a:srgbClr val="FFFFFF"/>
                </a:highlight>
              </a:rPr>
              <a:t>Posuzuje a </a:t>
            </a:r>
            <a:r>
              <a:rPr lang="cs-CZ" sz="1600" b="0" i="0" u="sng" cap="none" dirty="0">
                <a:solidFill>
                  <a:srgbClr val="000000"/>
                </a:solidFill>
                <a:effectLst/>
                <a:highlight>
                  <a:srgbClr val="FFFFFF"/>
                </a:highlight>
              </a:rPr>
              <a:t>vydává stanoviska k bezpečnostním dokumentacím zařízení </a:t>
            </a:r>
            <a:r>
              <a:rPr lang="cs-CZ" sz="1600" b="0" i="0" cap="none" dirty="0">
                <a:solidFill>
                  <a:srgbClr val="000000"/>
                </a:solidFill>
                <a:effectLst/>
                <a:highlight>
                  <a:srgbClr val="FFFFFF"/>
                </a:highlight>
              </a:rPr>
              <a:t>v souladu se zákonem č. 224/2015 sb., o prevenci závažných havárií způsobených vybranými nebezpečnými chemickými látkami nebo směsmi a o změně zákona č. 634/2004 Sb., o správních poplatcích, ve znění pozdějších předpisů (zákon o prevenci závažných havárií).</a:t>
            </a:r>
          </a:p>
          <a:p>
            <a:pPr marL="457200" indent="-457200" algn="just">
              <a:buFont typeface="+mj-lt"/>
              <a:buAutoNum type="arabicPeriod" startAt="2"/>
            </a:pPr>
            <a:r>
              <a:rPr lang="cs-CZ" sz="1600" b="0" i="0" cap="none" dirty="0">
                <a:solidFill>
                  <a:srgbClr val="000000"/>
                </a:solidFill>
                <a:effectLst/>
                <a:highlight>
                  <a:srgbClr val="FFFFFF"/>
                </a:highlight>
              </a:rPr>
              <a:t>Posuzuje a vydává vyjádření k </a:t>
            </a:r>
            <a:r>
              <a:rPr lang="cs-CZ" sz="1600" b="0" i="0" u="sng" cap="none" dirty="0">
                <a:solidFill>
                  <a:srgbClr val="000000"/>
                </a:solidFill>
                <a:effectLst/>
                <a:highlight>
                  <a:srgbClr val="FFFFFF"/>
                </a:highlight>
              </a:rPr>
              <a:t>provozním řádům zařízení ke sběru, výkupu a likvidaci odpadů </a:t>
            </a:r>
            <a:r>
              <a:rPr lang="cs-CZ" sz="1600" b="0" i="0" cap="none" dirty="0">
                <a:solidFill>
                  <a:srgbClr val="000000"/>
                </a:solidFill>
                <a:effectLst/>
                <a:highlight>
                  <a:srgbClr val="FFFFFF"/>
                </a:highlight>
              </a:rPr>
              <a:t>dle zákona č. 541/2021 </a:t>
            </a:r>
            <a:r>
              <a:rPr lang="cs-CZ" sz="1600" cap="none" dirty="0">
                <a:solidFill>
                  <a:srgbClr val="000000"/>
                </a:solidFill>
                <a:highlight>
                  <a:srgbClr val="FFFFFF"/>
                </a:highlight>
              </a:rPr>
              <a:t>S</a:t>
            </a:r>
            <a:r>
              <a:rPr lang="cs-CZ" sz="1600" b="0" i="0" cap="none" dirty="0">
                <a:solidFill>
                  <a:srgbClr val="000000"/>
                </a:solidFill>
                <a:effectLst/>
                <a:highlight>
                  <a:srgbClr val="FFFFFF"/>
                </a:highlight>
              </a:rPr>
              <a:t>b., </a:t>
            </a:r>
            <a:r>
              <a:rPr lang="cs-CZ" sz="1600" cap="none" dirty="0">
                <a:solidFill>
                  <a:srgbClr val="000000"/>
                </a:solidFill>
                <a:highlight>
                  <a:srgbClr val="FFFFFF"/>
                </a:highlight>
              </a:rPr>
              <a:t>o </a:t>
            </a:r>
            <a:r>
              <a:rPr lang="cs-CZ" sz="1600" b="0" i="0" cap="none" dirty="0">
                <a:solidFill>
                  <a:srgbClr val="000000"/>
                </a:solidFill>
                <a:effectLst/>
                <a:highlight>
                  <a:srgbClr val="FFFFFF"/>
                </a:highlight>
              </a:rPr>
              <a:t>odpadech.</a:t>
            </a:r>
          </a:p>
          <a:p>
            <a:pPr marL="457200" indent="-457200" algn="just">
              <a:buFont typeface="+mj-lt"/>
              <a:buAutoNum type="arabicPeriod" startAt="2"/>
            </a:pPr>
            <a:r>
              <a:rPr lang="cs-CZ" sz="1600" b="0" i="0" cap="none" dirty="0">
                <a:solidFill>
                  <a:srgbClr val="000000"/>
                </a:solidFill>
                <a:effectLst/>
                <a:highlight>
                  <a:srgbClr val="FFFFFF"/>
                </a:highlight>
              </a:rPr>
              <a:t>Posuzuje a vydává </a:t>
            </a:r>
            <a:r>
              <a:rPr lang="cs-CZ" sz="1600" b="0" i="0" u="sng" cap="none" dirty="0">
                <a:solidFill>
                  <a:srgbClr val="000000"/>
                </a:solidFill>
                <a:effectLst/>
                <a:highlight>
                  <a:srgbClr val="FFFFFF"/>
                </a:highlight>
              </a:rPr>
              <a:t>rozhodnutí k zařazení prací do kategorií </a:t>
            </a:r>
            <a:r>
              <a:rPr lang="cs-CZ" sz="1600" b="0" i="0" cap="none" dirty="0">
                <a:solidFill>
                  <a:srgbClr val="000000"/>
                </a:solidFill>
                <a:effectLst/>
                <a:highlight>
                  <a:srgbClr val="FFFFFF"/>
                </a:highlight>
              </a:rPr>
              <a:t>v souladu se zákonem č. 258/2000 Sb., </a:t>
            </a:r>
          </a:p>
          <a:p>
            <a:pPr marL="457200" indent="-457200" algn="just">
              <a:buFont typeface="+mj-lt"/>
              <a:buAutoNum type="arabicPeriod" startAt="2"/>
            </a:pPr>
            <a:r>
              <a:rPr lang="cs-CZ" sz="1600" b="0" i="0" u="sng" cap="none" dirty="0">
                <a:solidFill>
                  <a:srgbClr val="000000"/>
                </a:solidFill>
                <a:effectLst/>
                <a:highlight>
                  <a:srgbClr val="FFFFFF"/>
                </a:highlight>
              </a:rPr>
              <a:t>Posuzuje hlášení prací s azbestem </a:t>
            </a:r>
            <a:r>
              <a:rPr lang="cs-CZ" sz="1600" b="0" i="0" cap="none" dirty="0">
                <a:solidFill>
                  <a:srgbClr val="000000"/>
                </a:solidFill>
                <a:effectLst/>
                <a:highlight>
                  <a:srgbClr val="FFFFFF"/>
                </a:highlight>
              </a:rPr>
              <a:t>v souladu se zákonem č. 258/2000 sb. ve spojení s vyhláškou č. 432/2003 sb., kterou se stanoví podmínky pro zařazování prací do kategorií, limitní hodnoty ukazatelů biologických expozičních testů, podmínky odběru biologického materiálu pro provádění biologických expozičních testů a náležitosti hlášení prací s azbestem a biologickými činiteli, ve znění pozdějších předpisů </a:t>
            </a:r>
          </a:p>
          <a:p>
            <a:pPr marL="457200" indent="-457200" algn="just">
              <a:buFont typeface="+mj-lt"/>
              <a:buAutoNum type="arabicPeriod" startAt="2"/>
            </a:pPr>
            <a:r>
              <a:rPr lang="cs-CZ" sz="1600" b="0" i="0" cap="none" dirty="0">
                <a:solidFill>
                  <a:srgbClr val="000000"/>
                </a:solidFill>
                <a:effectLst/>
                <a:highlight>
                  <a:srgbClr val="FFFFFF"/>
                </a:highlight>
              </a:rPr>
              <a:t>Rozhoduje o </a:t>
            </a:r>
            <a:r>
              <a:rPr lang="cs-CZ" sz="1600" b="0" i="0" u="sng" cap="none" dirty="0">
                <a:solidFill>
                  <a:srgbClr val="000000"/>
                </a:solidFill>
                <a:effectLst/>
                <a:highlight>
                  <a:srgbClr val="FFFFFF"/>
                </a:highlight>
              </a:rPr>
              <a:t>stanovení přípustných expozičních limitů a nejvyšších přípustných expozičních limitů na pracovišti</a:t>
            </a:r>
            <a:r>
              <a:rPr lang="cs-CZ" sz="1600" b="0" i="0" cap="none" dirty="0">
                <a:solidFill>
                  <a:srgbClr val="000000"/>
                </a:solidFill>
                <a:effectLst/>
                <a:highlight>
                  <a:srgbClr val="FFFFFF"/>
                </a:highlight>
              </a:rPr>
              <a:t>.</a:t>
            </a:r>
          </a:p>
          <a:p>
            <a:pPr marL="457200" indent="-457200" algn="just">
              <a:buFont typeface="+mj-lt"/>
              <a:buAutoNum type="arabicPeriod" startAt="2"/>
            </a:pPr>
            <a:r>
              <a:rPr lang="cs-CZ" sz="1600" b="0" i="0" cap="none" dirty="0">
                <a:solidFill>
                  <a:srgbClr val="000000"/>
                </a:solidFill>
                <a:effectLst/>
                <a:highlight>
                  <a:srgbClr val="FFFFFF"/>
                </a:highlight>
              </a:rPr>
              <a:t>Řeší podněty týkající se pracoviště, a nakládání s chemickými látkami a směsmi či působení neionizujícího záření.</a:t>
            </a:r>
          </a:p>
          <a:p>
            <a:pPr marL="457200" indent="-457200">
              <a:buFont typeface="+mj-lt"/>
              <a:buAutoNum type="arabicPeriod" startAt="5"/>
            </a:pPr>
            <a:endParaRPr lang="cs-CZ" sz="1400" cap="none" dirty="0"/>
          </a:p>
        </p:txBody>
      </p:sp>
    </p:spTree>
    <p:extLst>
      <p:ext uri="{BB962C8B-B14F-4D97-AF65-F5344CB8AC3E}">
        <p14:creationId xmlns:p14="http://schemas.microsoft.com/office/powerpoint/2010/main" val="417295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EFCA-73D0-156E-D738-3D3C32FF2EB1}"/>
              </a:ext>
            </a:extLst>
          </p:cNvPr>
          <p:cNvSpPr>
            <a:spLocks noGrp="1"/>
          </p:cNvSpPr>
          <p:nvPr>
            <p:ph type="title"/>
          </p:nvPr>
        </p:nvSpPr>
        <p:spPr>
          <a:xfrm>
            <a:off x="913775" y="188537"/>
            <a:ext cx="10364451" cy="1225484"/>
          </a:xfrm>
        </p:spPr>
        <p:txBody>
          <a:bodyPr/>
          <a:lstStyle/>
          <a:p>
            <a:r>
              <a:rPr lang="cs-CZ" dirty="0"/>
              <a:t>Předmět činnosti hygieny </a:t>
            </a:r>
            <a:r>
              <a:rPr lang="cs-CZ" dirty="0" err="1"/>
              <a:t>PRáce</a:t>
            </a:r>
            <a:endParaRPr lang="cs-CZ" dirty="0"/>
          </a:p>
        </p:txBody>
      </p:sp>
      <p:sp>
        <p:nvSpPr>
          <p:cNvPr id="3" name="Zástupný obsah 2">
            <a:extLst>
              <a:ext uri="{FF2B5EF4-FFF2-40B4-BE49-F238E27FC236}">
                <a16:creationId xmlns:a16="http://schemas.microsoft.com/office/drawing/2014/main" id="{53065F5B-67FC-2DEF-6F81-D539C869ADB4}"/>
              </a:ext>
            </a:extLst>
          </p:cNvPr>
          <p:cNvSpPr>
            <a:spLocks noGrp="1"/>
          </p:cNvSpPr>
          <p:nvPr>
            <p:ph sz="quarter" idx="13"/>
          </p:nvPr>
        </p:nvSpPr>
        <p:spPr>
          <a:xfrm>
            <a:off x="913774" y="1263192"/>
            <a:ext cx="10363826" cy="5071620"/>
          </a:xfrm>
        </p:spPr>
        <p:txBody>
          <a:bodyPr>
            <a:normAutofit fontScale="85000" lnSpcReduction="20000"/>
          </a:bodyPr>
          <a:lstStyle/>
          <a:p>
            <a:pPr marL="457200" indent="-457200" algn="just">
              <a:buFont typeface="+mj-lt"/>
              <a:buAutoNum type="arabicPeriod" startAt="10"/>
            </a:pPr>
            <a:r>
              <a:rPr lang="cs-CZ" b="0" i="0" cap="none" dirty="0">
                <a:solidFill>
                  <a:srgbClr val="000000"/>
                </a:solidFill>
                <a:effectLst/>
                <a:highlight>
                  <a:srgbClr val="FFFFFF"/>
                </a:highlight>
              </a:rPr>
              <a:t>Zajišťuje přezkoušení odborné způsobilosti pro nakládání s chemickými látkami a chemickými přípravky klasifikovanými jako akutně toxické kategorie 1 nebo 2.</a:t>
            </a:r>
          </a:p>
          <a:p>
            <a:pPr marL="457200" indent="-457200" algn="just">
              <a:buFont typeface="+mj-lt"/>
              <a:buAutoNum type="arabicPeriod" startAt="10"/>
            </a:pPr>
            <a:r>
              <a:rPr lang="cs-CZ" b="0" i="0" cap="none" dirty="0">
                <a:solidFill>
                  <a:srgbClr val="000000"/>
                </a:solidFill>
                <a:effectLst/>
                <a:highlight>
                  <a:srgbClr val="FFFFFF"/>
                </a:highlight>
              </a:rPr>
              <a:t>Podílí se na přezkoušení odborné způsobilosti pro získání osvědčení pro provádění speciální ochranné dezinfekce, dezinsekce a deratizace.</a:t>
            </a:r>
          </a:p>
          <a:p>
            <a:pPr marL="457200" indent="-457200" algn="just">
              <a:buFont typeface="+mj-lt"/>
              <a:buAutoNum type="arabicPeriod" startAt="10"/>
            </a:pPr>
            <a:r>
              <a:rPr lang="cs-CZ" b="0" i="0" cap="none" dirty="0">
                <a:solidFill>
                  <a:srgbClr val="000000"/>
                </a:solidFill>
                <a:effectLst/>
                <a:highlight>
                  <a:srgbClr val="FFFFFF"/>
                </a:highlight>
              </a:rPr>
              <a:t>Na základě žádostí z  příslušného pracovně - lékařského pracoviště </a:t>
            </a:r>
            <a:r>
              <a:rPr lang="cs-CZ" b="0" i="0" u="sng" cap="none" dirty="0">
                <a:solidFill>
                  <a:srgbClr val="000000"/>
                </a:solidFill>
                <a:effectLst/>
                <a:highlight>
                  <a:srgbClr val="FFFFFF"/>
                </a:highlight>
              </a:rPr>
              <a:t>provádí ověřování podmínek vzniku onemocnění pro účely posuzování nemocí z povolání</a:t>
            </a:r>
            <a:r>
              <a:rPr lang="cs-CZ" b="0" i="0" cap="none" dirty="0">
                <a:solidFill>
                  <a:srgbClr val="000000"/>
                </a:solidFill>
                <a:effectLst/>
                <a:highlight>
                  <a:srgbClr val="FFFFFF"/>
                </a:highlight>
              </a:rPr>
              <a:t> nebo ohrožení nemocí z povolání a v souvislosti s tím zajišťuje odběr vzorků.</a:t>
            </a:r>
          </a:p>
          <a:p>
            <a:pPr marL="457200" indent="-457200" algn="just">
              <a:buFont typeface="+mj-lt"/>
              <a:buAutoNum type="arabicPeriod" startAt="10"/>
            </a:pPr>
            <a:r>
              <a:rPr lang="cs-CZ" b="0" i="0" cap="none" dirty="0">
                <a:solidFill>
                  <a:srgbClr val="000000"/>
                </a:solidFill>
                <a:effectLst/>
                <a:highlight>
                  <a:srgbClr val="FFFFFF"/>
                </a:highlight>
              </a:rPr>
              <a:t>Vydává závazné vyjádření orgánu ochrany veřejného zdraví pro účely posuzování nemocí z povolání nebo ohrožení nemocí z povolání.</a:t>
            </a:r>
          </a:p>
          <a:p>
            <a:pPr marL="457200" indent="-457200" algn="just">
              <a:buFont typeface="+mj-lt"/>
              <a:buAutoNum type="arabicPeriod" startAt="10"/>
            </a:pPr>
            <a:r>
              <a:rPr lang="cs-CZ" b="0" i="0" cap="none" dirty="0">
                <a:solidFill>
                  <a:srgbClr val="000000"/>
                </a:solidFill>
                <a:effectLst/>
                <a:highlight>
                  <a:srgbClr val="FFFFFF"/>
                </a:highlight>
              </a:rPr>
              <a:t>V rámci své činnosti se podílí na provozování </a:t>
            </a:r>
            <a:r>
              <a:rPr lang="cs-CZ" b="0" i="0" u="sng" cap="none" dirty="0">
                <a:solidFill>
                  <a:srgbClr val="000000"/>
                </a:solidFill>
                <a:effectLst/>
                <a:highlight>
                  <a:srgbClr val="FFFFFF"/>
                </a:highlight>
              </a:rPr>
              <a:t>informačního systému kategorizace prací (kapr).</a:t>
            </a:r>
          </a:p>
          <a:p>
            <a:pPr marL="457200" indent="-457200" algn="just">
              <a:buFont typeface="+mj-lt"/>
              <a:buAutoNum type="arabicPeriod" startAt="10"/>
            </a:pPr>
            <a:r>
              <a:rPr lang="cs-CZ" b="0" i="0" cap="none" dirty="0">
                <a:solidFill>
                  <a:srgbClr val="000000"/>
                </a:solidFill>
                <a:effectLst/>
                <a:highlight>
                  <a:srgbClr val="FFFFFF"/>
                </a:highlight>
              </a:rPr>
              <a:t>Spolupracuje na plnění úkolů integrovaného záchranného systému.</a:t>
            </a:r>
          </a:p>
          <a:p>
            <a:pPr marL="457200" indent="-457200" algn="just">
              <a:buFont typeface="+mj-lt"/>
              <a:buAutoNum type="arabicPeriod" startAt="10"/>
            </a:pPr>
            <a:r>
              <a:rPr lang="cs-CZ" b="0" i="0" u="sng" cap="none" dirty="0">
                <a:solidFill>
                  <a:srgbClr val="000000"/>
                </a:solidFill>
                <a:effectLst/>
                <a:highlight>
                  <a:srgbClr val="FFFFFF"/>
                </a:highlight>
              </a:rPr>
              <a:t>Provádí hodnocení a řízení zdravotních rizik </a:t>
            </a:r>
            <a:r>
              <a:rPr lang="cs-CZ" b="0" i="0" cap="none" dirty="0">
                <a:solidFill>
                  <a:srgbClr val="000000"/>
                </a:solidFill>
                <a:effectLst/>
                <a:highlight>
                  <a:srgbClr val="FFFFFF"/>
                </a:highlight>
              </a:rPr>
              <a:t>v rozsahu daném zákonem č. 258/2000 sb.</a:t>
            </a:r>
          </a:p>
          <a:p>
            <a:pPr marL="457200" indent="-457200" algn="just">
              <a:buFont typeface="+mj-lt"/>
              <a:buAutoNum type="arabicPeriod" startAt="10"/>
            </a:pPr>
            <a:r>
              <a:rPr lang="cs-CZ" b="0" i="0" cap="none" dirty="0">
                <a:solidFill>
                  <a:srgbClr val="000000"/>
                </a:solidFill>
                <a:effectLst/>
                <a:highlight>
                  <a:srgbClr val="FFFFFF"/>
                </a:highlight>
              </a:rPr>
              <a:t>Podílí se na vzdělávání budoucích zdravotnických pracovníků.</a:t>
            </a:r>
          </a:p>
          <a:p>
            <a:pPr marL="457200" indent="-457200" algn="just">
              <a:buFont typeface="+mj-lt"/>
              <a:buAutoNum type="arabicPeriod" startAt="10"/>
            </a:pPr>
            <a:r>
              <a:rPr lang="cs-CZ" b="0" i="0" cap="none" dirty="0">
                <a:solidFill>
                  <a:srgbClr val="000000"/>
                </a:solidFill>
                <a:effectLst/>
                <a:highlight>
                  <a:srgbClr val="FFFFFF"/>
                </a:highlight>
              </a:rPr>
              <a:t>Podílí se na poskytování znalostí týkajících se ochrany zdraví lidí v rámci kurzů k získání osvědčení či znalostí pro aplikaci přípravků na ochranu rostlin podle zákona č. 326/2004 Sb.</a:t>
            </a:r>
          </a:p>
          <a:p>
            <a:pPr marL="457200" indent="-457200">
              <a:buFont typeface="+mj-lt"/>
              <a:buAutoNum type="arabicPeriod" startAt="10"/>
            </a:pPr>
            <a:endParaRPr lang="cs-CZ" dirty="0"/>
          </a:p>
        </p:txBody>
      </p:sp>
    </p:spTree>
    <p:extLst>
      <p:ext uri="{BB962C8B-B14F-4D97-AF65-F5344CB8AC3E}">
        <p14:creationId xmlns:p14="http://schemas.microsoft.com/office/powerpoint/2010/main" val="335556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A01FD4-8083-8F67-77A7-7371A1491892}"/>
              </a:ext>
            </a:extLst>
          </p:cNvPr>
          <p:cNvSpPr>
            <a:spLocks noGrp="1"/>
          </p:cNvSpPr>
          <p:nvPr>
            <p:ph type="title"/>
          </p:nvPr>
        </p:nvSpPr>
        <p:spPr>
          <a:xfrm>
            <a:off x="913775" y="169683"/>
            <a:ext cx="10364451" cy="1244338"/>
          </a:xfrm>
        </p:spPr>
        <p:txBody>
          <a:bodyPr/>
          <a:lstStyle/>
          <a:p>
            <a:r>
              <a:rPr lang="cs-CZ" dirty="0"/>
              <a:t>Předmět činnosti odboru epidemiologie</a:t>
            </a:r>
          </a:p>
        </p:txBody>
      </p:sp>
      <p:sp>
        <p:nvSpPr>
          <p:cNvPr id="3" name="Zástupný obsah 2">
            <a:extLst>
              <a:ext uri="{FF2B5EF4-FFF2-40B4-BE49-F238E27FC236}">
                <a16:creationId xmlns:a16="http://schemas.microsoft.com/office/drawing/2014/main" id="{D071589D-1666-7F12-6568-A7395EA56631}"/>
              </a:ext>
            </a:extLst>
          </p:cNvPr>
          <p:cNvSpPr>
            <a:spLocks noGrp="1"/>
          </p:cNvSpPr>
          <p:nvPr>
            <p:ph sz="quarter" idx="13"/>
          </p:nvPr>
        </p:nvSpPr>
        <p:spPr>
          <a:xfrm>
            <a:off x="913774" y="1310326"/>
            <a:ext cx="10363826" cy="4480873"/>
          </a:xfrm>
        </p:spPr>
        <p:txBody>
          <a:bodyPr>
            <a:noAutofit/>
          </a:bodyPr>
          <a:lstStyle/>
          <a:p>
            <a:pPr algn="just">
              <a:buFont typeface="+mj-lt"/>
              <a:buAutoNum type="arabicPeriod"/>
            </a:pPr>
            <a:r>
              <a:rPr lang="cs-CZ" sz="1600" b="0" i="0" cap="none" dirty="0">
                <a:solidFill>
                  <a:srgbClr val="000000"/>
                </a:solidFill>
                <a:effectLst/>
                <a:highlight>
                  <a:srgbClr val="FFFFFF"/>
                </a:highlight>
              </a:rPr>
              <a:t>Vykonává státní zdravotní dozor, zejména dozírá, zda kontrolované osoby plní povinnosti stanovené k ochraně veřejného zdraví v oblasti:</a:t>
            </a:r>
          </a:p>
          <a:p>
            <a:pPr marL="742950" lvl="1" indent="-285750" algn="just">
              <a:buFont typeface="+mj-lt"/>
              <a:buAutoNum type="arabicPeriod"/>
            </a:pPr>
            <a:r>
              <a:rPr lang="cs-CZ" sz="1600" b="0" i="0" cap="none" dirty="0">
                <a:solidFill>
                  <a:srgbClr val="000000"/>
                </a:solidFill>
                <a:effectLst/>
                <a:highlight>
                  <a:srgbClr val="FFFFFF"/>
                </a:highlight>
              </a:rPr>
              <a:t>Hygienických požadavků na </a:t>
            </a:r>
            <a:r>
              <a:rPr lang="cs-CZ" sz="1600" b="0" i="0" u="sng" cap="none" dirty="0">
                <a:solidFill>
                  <a:srgbClr val="000000"/>
                </a:solidFill>
                <a:effectLst/>
                <a:highlight>
                  <a:srgbClr val="FFFFFF"/>
                </a:highlight>
              </a:rPr>
              <a:t>provoz zdravotnických zařízení léčebně preventivní péče a ústavů sociální péče</a:t>
            </a:r>
            <a:r>
              <a:rPr lang="cs-CZ" sz="1600" b="0" i="0" cap="none" dirty="0">
                <a:solidFill>
                  <a:srgbClr val="000000"/>
                </a:solidFill>
                <a:effectLst/>
                <a:highlight>
                  <a:srgbClr val="FFFFFF"/>
                </a:highlight>
              </a:rPr>
              <a:t>,</a:t>
            </a:r>
          </a:p>
          <a:p>
            <a:pPr marL="742950" lvl="1" indent="-285750" algn="just">
              <a:buFont typeface="+mj-lt"/>
              <a:buAutoNum type="arabicPeriod"/>
            </a:pPr>
            <a:r>
              <a:rPr lang="cs-CZ" sz="1600" b="0" i="0" u="sng" cap="none" dirty="0">
                <a:solidFill>
                  <a:srgbClr val="000000"/>
                </a:solidFill>
                <a:effectLst/>
                <a:highlight>
                  <a:srgbClr val="FFFFFF"/>
                </a:highlight>
              </a:rPr>
              <a:t>Předcházení vzniku a šíření infekčních onemocnění</a:t>
            </a:r>
            <a:r>
              <a:rPr lang="cs-CZ" sz="1600" b="0" i="0" cap="none" dirty="0">
                <a:solidFill>
                  <a:srgbClr val="000000"/>
                </a:solidFill>
                <a:effectLst/>
                <a:highlight>
                  <a:srgbClr val="FFFFFF"/>
                </a:highlight>
              </a:rPr>
              <a:t>,</a:t>
            </a:r>
          </a:p>
          <a:p>
            <a:pPr marL="742950" lvl="1" indent="-285750" algn="just">
              <a:buFont typeface="+mj-lt"/>
              <a:buAutoNum type="arabicPeriod"/>
            </a:pPr>
            <a:r>
              <a:rPr lang="cs-CZ" sz="1600" b="0" i="0" u="sng" cap="none" dirty="0">
                <a:solidFill>
                  <a:srgbClr val="000000"/>
                </a:solidFill>
                <a:effectLst/>
                <a:highlight>
                  <a:srgbClr val="FFFFFF"/>
                </a:highlight>
              </a:rPr>
              <a:t>Ochranné dezinfekce, dezinsekce a deratizace</a:t>
            </a:r>
            <a:r>
              <a:rPr lang="cs-CZ" sz="1600" b="0" i="0" cap="none" dirty="0">
                <a:solidFill>
                  <a:srgbClr val="000000"/>
                </a:solidFill>
                <a:effectLst/>
                <a:highlight>
                  <a:srgbClr val="FFFFFF"/>
                </a:highlight>
              </a:rPr>
              <a:t>,</a:t>
            </a:r>
          </a:p>
          <a:p>
            <a:pPr marL="742950" lvl="1" indent="-285750" algn="just">
              <a:buFont typeface="+mj-lt"/>
              <a:buAutoNum type="arabicPeriod"/>
            </a:pPr>
            <a:r>
              <a:rPr lang="cs-CZ" sz="1600" b="0" i="0" u="sng" cap="none" dirty="0">
                <a:solidFill>
                  <a:srgbClr val="000000"/>
                </a:solidFill>
                <a:effectLst/>
                <a:highlight>
                  <a:srgbClr val="FFFFFF"/>
                </a:highlight>
              </a:rPr>
              <a:t>Postupu při zjištění výskytu infekčního onemocnění</a:t>
            </a:r>
            <a:r>
              <a:rPr lang="cs-CZ" sz="1600" b="0" i="0" cap="none" dirty="0">
                <a:solidFill>
                  <a:srgbClr val="000000"/>
                </a:solidFill>
                <a:effectLst/>
                <a:highlight>
                  <a:srgbClr val="FFFFFF"/>
                </a:highlight>
              </a:rPr>
              <a:t>.</a:t>
            </a:r>
          </a:p>
          <a:p>
            <a:pPr algn="just">
              <a:buFont typeface="+mj-lt"/>
              <a:buAutoNum type="arabicPeriod"/>
            </a:pPr>
            <a:r>
              <a:rPr lang="cs-CZ" sz="1600" b="0" i="0" cap="none" dirty="0">
                <a:solidFill>
                  <a:srgbClr val="000000"/>
                </a:solidFill>
                <a:effectLst/>
                <a:highlight>
                  <a:srgbClr val="FFFFFF"/>
                </a:highlight>
              </a:rPr>
              <a:t>Provádí odborné posuzování projektové dokumentace při rekonstrukci a výstavbě zdravotnických zařízení.</a:t>
            </a:r>
          </a:p>
          <a:p>
            <a:pPr algn="just">
              <a:buFont typeface="+mj-lt"/>
              <a:buAutoNum type="arabicPeriod"/>
            </a:pPr>
            <a:r>
              <a:rPr lang="cs-CZ" sz="1600" b="0" i="0" cap="none" dirty="0">
                <a:solidFill>
                  <a:srgbClr val="000000"/>
                </a:solidFill>
                <a:effectLst/>
                <a:highlight>
                  <a:srgbClr val="FFFFFF"/>
                </a:highlight>
              </a:rPr>
              <a:t>Provádí šetření k ověření podmínek vzniku přenosných infekčních onemocnění pro účely posuzování nemocí z povolání.</a:t>
            </a:r>
          </a:p>
          <a:p>
            <a:pPr algn="just">
              <a:buFont typeface="+mj-lt"/>
              <a:buAutoNum type="arabicPeriod"/>
            </a:pPr>
            <a:r>
              <a:rPr lang="cs-CZ" sz="1600" b="0" i="0" cap="none" dirty="0">
                <a:solidFill>
                  <a:srgbClr val="000000"/>
                </a:solidFill>
                <a:effectLst/>
                <a:highlight>
                  <a:srgbClr val="FFFFFF"/>
                </a:highlight>
              </a:rPr>
              <a:t>Podílí se na provozu zdravotnických informačních systémů.</a:t>
            </a:r>
          </a:p>
          <a:p>
            <a:pPr algn="just">
              <a:buFont typeface="+mj-lt"/>
              <a:buAutoNum type="arabicPeriod"/>
            </a:pPr>
            <a:r>
              <a:rPr lang="cs-CZ" sz="1600" b="0" i="0" cap="none" dirty="0">
                <a:solidFill>
                  <a:srgbClr val="000000"/>
                </a:solidFill>
                <a:effectLst/>
                <a:highlight>
                  <a:srgbClr val="FFFFFF"/>
                </a:highlight>
              </a:rPr>
              <a:t>Provádí hodnocení a řízení zdravotních rizik v rozsahu daném zákonem č. 258/2000 </a:t>
            </a:r>
            <a:r>
              <a:rPr lang="cs-CZ" sz="1600" cap="none" dirty="0">
                <a:solidFill>
                  <a:srgbClr val="000000"/>
                </a:solidFill>
                <a:highlight>
                  <a:srgbClr val="FFFFFF"/>
                </a:highlight>
              </a:rPr>
              <a:t>S</a:t>
            </a:r>
            <a:r>
              <a:rPr lang="cs-CZ" sz="1600" b="0" i="0" cap="none" dirty="0">
                <a:solidFill>
                  <a:srgbClr val="000000"/>
                </a:solidFill>
                <a:effectLst/>
                <a:highlight>
                  <a:srgbClr val="FFFFFF"/>
                </a:highlight>
              </a:rPr>
              <a:t>b.</a:t>
            </a:r>
          </a:p>
          <a:p>
            <a:pPr algn="just">
              <a:buFont typeface="+mj-lt"/>
              <a:buAutoNum type="arabicPeriod"/>
            </a:pPr>
            <a:r>
              <a:rPr lang="cs-CZ" sz="1600" b="0" i="0" cap="none" dirty="0">
                <a:solidFill>
                  <a:srgbClr val="000000"/>
                </a:solidFill>
                <a:effectLst/>
                <a:highlight>
                  <a:srgbClr val="FFFFFF"/>
                </a:highlight>
              </a:rPr>
              <a:t>Spolupracuje a podílí se na plnění úkolů integrovaného záchranného systému.</a:t>
            </a:r>
          </a:p>
          <a:p>
            <a:pPr algn="just">
              <a:buFont typeface="+mj-lt"/>
              <a:buAutoNum type="arabicPeriod"/>
            </a:pPr>
            <a:r>
              <a:rPr lang="cs-CZ" sz="1600" b="0" i="0" cap="none" dirty="0">
                <a:solidFill>
                  <a:srgbClr val="000000"/>
                </a:solidFill>
                <a:effectLst/>
                <a:highlight>
                  <a:srgbClr val="FFFFFF"/>
                </a:highlight>
              </a:rPr>
              <a:t>Podílí se vzdělávání zdravotnických pracovníků, zajišťuje přednáškovou činnost v rámci odborných seminářů.</a:t>
            </a:r>
          </a:p>
          <a:p>
            <a:pPr algn="just">
              <a:buFont typeface="+mj-lt"/>
              <a:buAutoNum type="arabicPeriod"/>
            </a:pPr>
            <a:r>
              <a:rPr lang="cs-CZ" sz="1600" b="0" i="0" cap="none" dirty="0">
                <a:solidFill>
                  <a:srgbClr val="000000"/>
                </a:solidFill>
                <a:effectLst/>
                <a:highlight>
                  <a:srgbClr val="FFFFFF"/>
                </a:highlight>
              </a:rPr>
              <a:t>Spolupracuje se správními úřady a s orgány samosprávy při tvorbě regionální zdravotní politiky ochrany a podpory veřejného zdraví a při rozvoji opatření vedoucích ke zlepšování zdravotního stavu a kvality života obyvatelstva v regionu.</a:t>
            </a:r>
          </a:p>
          <a:p>
            <a:endParaRPr lang="cs-CZ" sz="1200" cap="none" dirty="0"/>
          </a:p>
        </p:txBody>
      </p:sp>
    </p:spTree>
    <p:extLst>
      <p:ext uri="{BB962C8B-B14F-4D97-AF65-F5344CB8AC3E}">
        <p14:creationId xmlns:p14="http://schemas.microsoft.com/office/powerpoint/2010/main" val="316209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49B60-9051-DE84-5EB1-00105EEFD30F}"/>
              </a:ext>
            </a:extLst>
          </p:cNvPr>
          <p:cNvSpPr>
            <a:spLocks noGrp="1"/>
          </p:cNvSpPr>
          <p:nvPr>
            <p:ph type="title"/>
          </p:nvPr>
        </p:nvSpPr>
        <p:spPr>
          <a:xfrm>
            <a:off x="913775" y="618517"/>
            <a:ext cx="10364451" cy="1285697"/>
          </a:xfrm>
        </p:spPr>
        <p:txBody>
          <a:bodyPr/>
          <a:lstStyle/>
          <a:p>
            <a:r>
              <a:rPr lang="cs-CZ" dirty="0"/>
              <a:t>Orgán ochrany veřejného zdraví</a:t>
            </a:r>
          </a:p>
        </p:txBody>
      </p:sp>
      <p:sp>
        <p:nvSpPr>
          <p:cNvPr id="3" name="Zástupný obsah 2">
            <a:extLst>
              <a:ext uri="{FF2B5EF4-FFF2-40B4-BE49-F238E27FC236}">
                <a16:creationId xmlns:a16="http://schemas.microsoft.com/office/drawing/2014/main" id="{DE9E9172-21FB-E181-A38E-F245DCC46212}"/>
              </a:ext>
            </a:extLst>
          </p:cNvPr>
          <p:cNvSpPr>
            <a:spLocks noGrp="1"/>
          </p:cNvSpPr>
          <p:nvPr>
            <p:ph sz="quarter" idx="13"/>
          </p:nvPr>
        </p:nvSpPr>
        <p:spPr>
          <a:xfrm>
            <a:off x="913774" y="1904214"/>
            <a:ext cx="10363826" cy="3886985"/>
          </a:xfrm>
        </p:spPr>
        <p:txBody>
          <a:bodyPr>
            <a:normAutofit fontScale="92500"/>
          </a:bodyPr>
          <a:lstStyle/>
          <a:p>
            <a:r>
              <a:rPr lang="cs-CZ" sz="2400" cap="none" dirty="0"/>
              <a:t>Je jedinou složkou státu, která se specializuje na odborné usměrňování primární prevence nemocí a má dohled nad dodržováním zákonných ustanovení k ochraně veřejného zdraví. </a:t>
            </a:r>
          </a:p>
          <a:p>
            <a:r>
              <a:rPr lang="cs-CZ" sz="2400" cap="none" dirty="0"/>
              <a:t>Svoje poslání realizuje vymáháním práva na ochranu veřejného zdraví a aktivitami zaměřenými na předcházení vzniku nemocí, na podporu zdraví, na zlepšování životního stylu a posilování zdraví.</a:t>
            </a:r>
          </a:p>
          <a:p>
            <a:pPr marL="0" indent="0">
              <a:buNone/>
            </a:pPr>
            <a:r>
              <a:rPr lang="cs-CZ" sz="2400" b="1" cap="none" dirty="0"/>
              <a:t>Ochrana zdraví</a:t>
            </a:r>
          </a:p>
          <a:p>
            <a:r>
              <a:rPr lang="cs-CZ" sz="2400" cap="none" dirty="0"/>
              <a:t>Souhrn činností a opatření k vytváření a ochraně zdravých životních a pracovních podmínek a k zabránění šíření infekcí a hromadně se vyskytujících onemocnění.</a:t>
            </a:r>
          </a:p>
          <a:p>
            <a:pPr marL="0" indent="0">
              <a:buNone/>
            </a:pPr>
            <a:endParaRPr lang="cs-CZ" cap="none" dirty="0"/>
          </a:p>
        </p:txBody>
      </p:sp>
    </p:spTree>
    <p:extLst>
      <p:ext uri="{BB962C8B-B14F-4D97-AF65-F5344CB8AC3E}">
        <p14:creationId xmlns:p14="http://schemas.microsoft.com/office/powerpoint/2010/main" val="37429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520A1-C9B5-859C-B639-CEB24796C680}"/>
              </a:ext>
            </a:extLst>
          </p:cNvPr>
          <p:cNvSpPr>
            <a:spLocks noGrp="1"/>
          </p:cNvSpPr>
          <p:nvPr>
            <p:ph type="title"/>
          </p:nvPr>
        </p:nvSpPr>
        <p:spPr>
          <a:xfrm>
            <a:off x="913775" y="254525"/>
            <a:ext cx="10364451" cy="1376312"/>
          </a:xfrm>
        </p:spPr>
        <p:txBody>
          <a:bodyPr/>
          <a:lstStyle/>
          <a:p>
            <a:r>
              <a:rPr lang="cs-CZ" dirty="0"/>
              <a:t>Předmět činnosti odboru epidemiologie</a:t>
            </a:r>
            <a:br>
              <a:rPr lang="cs-CZ" dirty="0"/>
            </a:br>
            <a:r>
              <a:rPr lang="cs-CZ" sz="2000" b="0" i="0" cap="none" dirty="0">
                <a:solidFill>
                  <a:srgbClr val="002F50"/>
                </a:solidFill>
                <a:effectLst/>
                <a:highlight>
                  <a:srgbClr val="FFFFFF"/>
                </a:highlight>
              </a:rPr>
              <a:t>Protiepidemické oddělení</a:t>
            </a:r>
            <a:br>
              <a:rPr lang="cs-CZ" b="0" i="0" dirty="0">
                <a:solidFill>
                  <a:srgbClr val="002F50"/>
                </a:solidFill>
                <a:effectLst/>
                <a:highlight>
                  <a:srgbClr val="FFFFFF"/>
                </a:highlight>
                <a:latin typeface="roboto" panose="02000000000000000000" pitchFamily="2" charset="0"/>
              </a:rPr>
            </a:br>
            <a:endParaRPr lang="cs-CZ" dirty="0"/>
          </a:p>
        </p:txBody>
      </p:sp>
      <p:sp>
        <p:nvSpPr>
          <p:cNvPr id="3" name="Zástupný obsah 2">
            <a:extLst>
              <a:ext uri="{FF2B5EF4-FFF2-40B4-BE49-F238E27FC236}">
                <a16:creationId xmlns:a16="http://schemas.microsoft.com/office/drawing/2014/main" id="{58209D01-DC5E-AB94-9325-9D2221C85012}"/>
              </a:ext>
            </a:extLst>
          </p:cNvPr>
          <p:cNvSpPr>
            <a:spLocks noGrp="1"/>
          </p:cNvSpPr>
          <p:nvPr>
            <p:ph sz="quarter" idx="13"/>
          </p:nvPr>
        </p:nvSpPr>
        <p:spPr>
          <a:xfrm>
            <a:off x="913774" y="1432874"/>
            <a:ext cx="10363826" cy="4358325"/>
          </a:xfrm>
        </p:spPr>
        <p:txBody>
          <a:bodyPr>
            <a:normAutofit fontScale="92500"/>
          </a:bodyPr>
          <a:lstStyle/>
          <a:p>
            <a:pPr algn="just">
              <a:buFont typeface="+mj-lt"/>
              <a:buAutoNum type="arabicPeriod"/>
            </a:pPr>
            <a:r>
              <a:rPr lang="cs-CZ" b="0" i="0" cap="none" dirty="0">
                <a:solidFill>
                  <a:srgbClr val="000000"/>
                </a:solidFill>
                <a:effectLst/>
                <a:highlight>
                  <a:srgbClr val="FFFFFF"/>
                </a:highlight>
              </a:rPr>
              <a:t>Provádí opatření proti vzniku a šíření infekčních onemocnění, včetně mimořádných opatření při vzniku epidemie.</a:t>
            </a:r>
          </a:p>
          <a:p>
            <a:pPr algn="just">
              <a:buFont typeface="+mj-lt"/>
              <a:buAutoNum type="arabicPeriod"/>
            </a:pPr>
            <a:r>
              <a:rPr lang="cs-CZ" b="0" i="0" cap="none" dirty="0">
                <a:solidFill>
                  <a:srgbClr val="000000"/>
                </a:solidFill>
                <a:effectLst/>
                <a:highlight>
                  <a:srgbClr val="FFFFFF"/>
                </a:highlight>
              </a:rPr>
              <a:t>Sleduje výskyt všech nákaz podléhajících hlášení.</a:t>
            </a:r>
          </a:p>
          <a:p>
            <a:pPr algn="just">
              <a:buFont typeface="+mj-lt"/>
              <a:buAutoNum type="arabicPeriod"/>
            </a:pPr>
            <a:r>
              <a:rPr lang="cs-CZ" b="0" i="0" cap="none" dirty="0">
                <a:solidFill>
                  <a:srgbClr val="000000"/>
                </a:solidFill>
                <a:effectLst/>
                <a:highlight>
                  <a:srgbClr val="FFFFFF"/>
                </a:highlight>
              </a:rPr>
              <a:t>Organizuje, řídí a kontroluje preventivní protiepidemická opatření a hlášení přenosných onemocnění.</a:t>
            </a:r>
          </a:p>
          <a:p>
            <a:pPr algn="just">
              <a:buFont typeface="+mj-lt"/>
              <a:buAutoNum type="arabicPeriod"/>
            </a:pPr>
            <a:r>
              <a:rPr lang="cs-CZ" b="0" i="0" u="sng" cap="none" dirty="0">
                <a:solidFill>
                  <a:srgbClr val="000000"/>
                </a:solidFill>
                <a:effectLst/>
                <a:highlight>
                  <a:srgbClr val="FFFFFF"/>
                </a:highlight>
              </a:rPr>
              <a:t>Kontroluje proočkovanost proti přenosným nemocem </a:t>
            </a:r>
            <a:r>
              <a:rPr lang="cs-CZ" b="0" i="0" cap="none" dirty="0">
                <a:solidFill>
                  <a:srgbClr val="000000"/>
                </a:solidFill>
                <a:effectLst/>
                <a:highlight>
                  <a:srgbClr val="FFFFFF"/>
                </a:highlight>
              </a:rPr>
              <a:t>v rámci pravidelného, zvláštního a mimořádného očkování stanoveného ve vyhlášce 537/2010 Sb., </a:t>
            </a:r>
            <a:r>
              <a:rPr lang="cs-CZ" cap="none" dirty="0">
                <a:solidFill>
                  <a:srgbClr val="000000"/>
                </a:solidFill>
                <a:highlight>
                  <a:srgbClr val="FFFFFF"/>
                </a:highlight>
              </a:rPr>
              <a:t>o </a:t>
            </a:r>
            <a:r>
              <a:rPr lang="cs-CZ" b="0" i="0" cap="none" dirty="0">
                <a:solidFill>
                  <a:srgbClr val="000000"/>
                </a:solidFill>
                <a:effectLst/>
                <a:highlight>
                  <a:srgbClr val="FFFFFF"/>
                </a:highlight>
              </a:rPr>
              <a:t>očkování proti infekčním nemocem.</a:t>
            </a:r>
          </a:p>
          <a:p>
            <a:pPr algn="just">
              <a:buFont typeface="+mj-lt"/>
              <a:buAutoNum type="arabicPeriod"/>
            </a:pPr>
            <a:r>
              <a:rPr lang="cs-CZ" b="0" i="0" cap="none" dirty="0">
                <a:solidFill>
                  <a:srgbClr val="000000"/>
                </a:solidFill>
                <a:effectLst/>
                <a:highlight>
                  <a:srgbClr val="FFFFFF"/>
                </a:highlight>
              </a:rPr>
              <a:t>Metodicky vede a koordinuje činnosti odborných konzultantů v oborech pohlavních nemocí (PN) a tuberkulózy (TBC).</a:t>
            </a:r>
          </a:p>
          <a:p>
            <a:pPr algn="just">
              <a:buFont typeface="+mj-lt"/>
              <a:buAutoNum type="arabicPeriod"/>
            </a:pPr>
            <a:r>
              <a:rPr lang="cs-CZ" b="0" i="0" u="sng" cap="none" dirty="0">
                <a:solidFill>
                  <a:srgbClr val="000000"/>
                </a:solidFill>
                <a:effectLst/>
                <a:highlight>
                  <a:srgbClr val="FFFFFF"/>
                </a:highlight>
              </a:rPr>
              <a:t>Zajišťuje sběr, zpracování a analýzu epidemiologických dat.</a:t>
            </a:r>
            <a:endParaRPr lang="cs-CZ" cap="none" dirty="0"/>
          </a:p>
        </p:txBody>
      </p:sp>
    </p:spTree>
    <p:extLst>
      <p:ext uri="{BB962C8B-B14F-4D97-AF65-F5344CB8AC3E}">
        <p14:creationId xmlns:p14="http://schemas.microsoft.com/office/powerpoint/2010/main" val="90664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653A5-57EA-3BC4-824D-9893D1D3DC0F}"/>
              </a:ext>
            </a:extLst>
          </p:cNvPr>
          <p:cNvSpPr>
            <a:spLocks noGrp="1"/>
          </p:cNvSpPr>
          <p:nvPr>
            <p:ph type="title"/>
          </p:nvPr>
        </p:nvSpPr>
        <p:spPr>
          <a:xfrm>
            <a:off x="913775" y="273377"/>
            <a:ext cx="10364451" cy="1253765"/>
          </a:xfrm>
        </p:spPr>
        <p:txBody>
          <a:bodyPr>
            <a:normAutofit fontScale="90000"/>
          </a:bodyPr>
          <a:lstStyle/>
          <a:p>
            <a:r>
              <a:rPr lang="cs-CZ" dirty="0"/>
              <a:t>Předmět činnosti odboru epidemiologie</a:t>
            </a:r>
            <a:br>
              <a:rPr lang="cs-CZ" sz="2400" b="0" i="0" cap="none" dirty="0">
                <a:solidFill>
                  <a:srgbClr val="002F50"/>
                </a:solidFill>
                <a:effectLst/>
                <a:highlight>
                  <a:srgbClr val="FFFFFF"/>
                </a:highlight>
                <a:latin typeface="roboto" panose="02000000000000000000" pitchFamily="2" charset="0"/>
              </a:rPr>
            </a:br>
            <a:r>
              <a:rPr lang="cs-CZ" sz="2000" b="0" i="0" cap="none" dirty="0">
                <a:solidFill>
                  <a:srgbClr val="002F50"/>
                </a:solidFill>
                <a:effectLst/>
                <a:highlight>
                  <a:srgbClr val="FFFFFF"/>
                </a:highlight>
              </a:rPr>
              <a:t>Oddělení nozokomiálních nákaz a dezinfekce, dezinsekce a deratizace</a:t>
            </a:r>
            <a:br>
              <a:rPr lang="cs-CZ" b="0" i="0" dirty="0">
                <a:solidFill>
                  <a:srgbClr val="002F50"/>
                </a:solidFill>
                <a:effectLst/>
                <a:highlight>
                  <a:srgbClr val="FFFFFF"/>
                </a:highlight>
                <a:latin typeface="roboto" panose="02000000000000000000" pitchFamily="2" charset="0"/>
              </a:rPr>
            </a:br>
            <a:endParaRPr lang="cs-CZ" dirty="0"/>
          </a:p>
        </p:txBody>
      </p:sp>
      <p:sp>
        <p:nvSpPr>
          <p:cNvPr id="3" name="Zástupný obsah 2">
            <a:extLst>
              <a:ext uri="{FF2B5EF4-FFF2-40B4-BE49-F238E27FC236}">
                <a16:creationId xmlns:a16="http://schemas.microsoft.com/office/drawing/2014/main" id="{7AD166FC-BF86-EB9B-AEE9-8F23679BBD34}"/>
              </a:ext>
            </a:extLst>
          </p:cNvPr>
          <p:cNvSpPr>
            <a:spLocks noGrp="1"/>
          </p:cNvSpPr>
          <p:nvPr>
            <p:ph sz="quarter" idx="13"/>
          </p:nvPr>
        </p:nvSpPr>
        <p:spPr>
          <a:xfrm>
            <a:off x="913774" y="1225486"/>
            <a:ext cx="10363826" cy="5099900"/>
          </a:xfrm>
        </p:spPr>
        <p:txBody>
          <a:bodyPr>
            <a:normAutofit fontScale="77500" lnSpcReduction="20000"/>
          </a:bodyPr>
          <a:lstStyle/>
          <a:p>
            <a:pPr algn="just">
              <a:buFont typeface="+mj-lt"/>
              <a:buAutoNum type="arabicPeriod"/>
            </a:pPr>
            <a:r>
              <a:rPr lang="cs-CZ" b="0" i="0" cap="none" dirty="0">
                <a:solidFill>
                  <a:srgbClr val="000000"/>
                </a:solidFill>
                <a:effectLst/>
                <a:highlight>
                  <a:srgbClr val="FFFFFF"/>
                </a:highlight>
              </a:rPr>
              <a:t>Zabývá se prevencí a represí nozokomiálních nákaz.</a:t>
            </a:r>
          </a:p>
          <a:p>
            <a:pPr algn="just">
              <a:buFont typeface="+mj-lt"/>
              <a:buAutoNum type="arabicPeriod"/>
            </a:pPr>
            <a:r>
              <a:rPr lang="cs-CZ" b="0" i="0" cap="none" dirty="0">
                <a:solidFill>
                  <a:srgbClr val="000000"/>
                </a:solidFill>
                <a:effectLst/>
                <a:highlight>
                  <a:srgbClr val="FFFFFF"/>
                </a:highlight>
              </a:rPr>
              <a:t>Zabývá se hodnocením mikrobiologické kontaminace prostředí a hygienické úrovně provozu ve zdravotnických zařízeních.</a:t>
            </a:r>
          </a:p>
          <a:p>
            <a:pPr algn="just">
              <a:buFont typeface="+mj-lt"/>
              <a:buAutoNum type="arabicPeriod"/>
            </a:pPr>
            <a:r>
              <a:rPr lang="cs-CZ" b="0" i="0" cap="none" dirty="0">
                <a:solidFill>
                  <a:srgbClr val="000000"/>
                </a:solidFill>
                <a:effectLst/>
                <a:highlight>
                  <a:srgbClr val="FFFFFF"/>
                </a:highlight>
              </a:rPr>
              <a:t>Provádí kontrolu dezinfekce a sterilizace ve zdravotnických zařízeních.</a:t>
            </a:r>
          </a:p>
          <a:p>
            <a:pPr algn="just">
              <a:buFont typeface="+mj-lt"/>
              <a:buAutoNum type="arabicPeriod"/>
            </a:pPr>
            <a:r>
              <a:rPr lang="cs-CZ" b="0" i="0" cap="none" dirty="0">
                <a:solidFill>
                  <a:srgbClr val="000000"/>
                </a:solidFill>
                <a:effectLst/>
                <a:highlight>
                  <a:srgbClr val="FFFFFF"/>
                </a:highlight>
              </a:rPr>
              <a:t>V případě výskytu infekčních onemocnění ve zdravotnických zařízeních provádí protiepidemická opatření včetně metodického vedení v problematice prevence nozokomiálních nákaz (NN).</a:t>
            </a:r>
          </a:p>
          <a:p>
            <a:pPr algn="just">
              <a:buFont typeface="+mj-lt"/>
              <a:buAutoNum type="arabicPeriod"/>
            </a:pPr>
            <a:r>
              <a:rPr lang="cs-CZ" b="0" i="0" cap="none" dirty="0">
                <a:solidFill>
                  <a:srgbClr val="000000"/>
                </a:solidFill>
                <a:effectLst/>
                <a:highlight>
                  <a:srgbClr val="FFFFFF"/>
                </a:highlight>
              </a:rPr>
              <a:t>Eviduje výskyt nákaz podléhajících hlášení.</a:t>
            </a:r>
          </a:p>
          <a:p>
            <a:pPr algn="just">
              <a:buFont typeface="+mj-lt"/>
              <a:buAutoNum type="arabicPeriod"/>
            </a:pPr>
            <a:r>
              <a:rPr lang="cs-CZ" b="0" i="0" cap="none" dirty="0">
                <a:solidFill>
                  <a:srgbClr val="000000"/>
                </a:solidFill>
                <a:effectLst/>
                <a:highlight>
                  <a:srgbClr val="FFFFFF"/>
                </a:highlight>
              </a:rPr>
              <a:t>Řeší podněty občanů.</a:t>
            </a:r>
          </a:p>
          <a:p>
            <a:pPr algn="just">
              <a:buFont typeface="+mj-lt"/>
              <a:buAutoNum type="arabicPeriod"/>
            </a:pPr>
            <a:r>
              <a:rPr lang="cs-CZ" b="0" i="0" cap="none" dirty="0">
                <a:solidFill>
                  <a:srgbClr val="000000"/>
                </a:solidFill>
                <a:effectLst/>
                <a:highlight>
                  <a:srgbClr val="FFFFFF"/>
                </a:highlight>
              </a:rPr>
              <a:t>Zabývá se správou a metodickým vedením činností směřujících k ochraně zdraví fyzických osob a k ochraně životních a pracovních podmínek před původci a přenašeči infekčních onemocnění, škodlivými a epidemiologicky významnými členovci (klíšťata, komáři), hlodavci a dalšími živočichy včetně jejich monitoring výskytu.</a:t>
            </a:r>
          </a:p>
          <a:p>
            <a:pPr algn="just">
              <a:buFont typeface="+mj-lt"/>
              <a:buAutoNum type="arabicPeriod"/>
            </a:pPr>
            <a:r>
              <a:rPr lang="cs-CZ" b="0" i="0" cap="none" dirty="0">
                <a:solidFill>
                  <a:srgbClr val="000000"/>
                </a:solidFill>
                <a:effectLst/>
                <a:highlight>
                  <a:srgbClr val="FFFFFF"/>
                </a:highlight>
              </a:rPr>
              <a:t>Metodicky vede provádění opatření u nákaz s přírodní </a:t>
            </a:r>
            <a:r>
              <a:rPr lang="cs-CZ" b="0" i="0" cap="none" dirty="0" err="1">
                <a:solidFill>
                  <a:srgbClr val="000000"/>
                </a:solidFill>
                <a:effectLst/>
                <a:highlight>
                  <a:srgbClr val="FFFFFF"/>
                </a:highlight>
              </a:rPr>
              <a:t>ohniskovostí</a:t>
            </a:r>
            <a:r>
              <a:rPr lang="cs-CZ" b="0" i="0" cap="none" dirty="0">
                <a:solidFill>
                  <a:srgbClr val="000000"/>
                </a:solidFill>
                <a:effectLst/>
                <a:highlight>
                  <a:srgbClr val="FFFFFF"/>
                </a:highlight>
              </a:rPr>
              <a:t> (např. Klíšťové encefalitidy, leptospirózy) a v ohniscích výskytu parazitárních nákaz.</a:t>
            </a:r>
          </a:p>
          <a:p>
            <a:pPr algn="just">
              <a:buFont typeface="+mj-lt"/>
              <a:buAutoNum type="arabicPeriod"/>
            </a:pPr>
            <a:r>
              <a:rPr lang="cs-CZ" b="0" i="0" cap="none" dirty="0">
                <a:solidFill>
                  <a:srgbClr val="000000"/>
                </a:solidFill>
                <a:effectLst/>
                <a:highlight>
                  <a:srgbClr val="FFFFFF"/>
                </a:highlight>
              </a:rPr>
              <a:t>Kontroluje úroveň práce fyzických a právnických osob činných v oblasti ochranné </a:t>
            </a:r>
            <a:r>
              <a:rPr lang="cs-CZ" cap="none" dirty="0">
                <a:solidFill>
                  <a:srgbClr val="000000"/>
                </a:solidFill>
                <a:highlight>
                  <a:srgbClr val="FFFFFF"/>
                </a:highlight>
              </a:rPr>
              <a:t>DDD</a:t>
            </a:r>
            <a:r>
              <a:rPr lang="cs-CZ" b="0" i="0" cap="none" dirty="0">
                <a:solidFill>
                  <a:srgbClr val="000000"/>
                </a:solidFill>
                <a:effectLst/>
                <a:highlight>
                  <a:srgbClr val="FFFFFF"/>
                </a:highlight>
              </a:rPr>
              <a:t>.</a:t>
            </a:r>
          </a:p>
          <a:p>
            <a:pPr algn="just">
              <a:buFont typeface="+mj-lt"/>
              <a:buAutoNum type="arabicPeriod"/>
            </a:pPr>
            <a:r>
              <a:rPr lang="cs-CZ" b="0" i="0" cap="none" dirty="0">
                <a:solidFill>
                  <a:srgbClr val="000000"/>
                </a:solidFill>
                <a:effectLst/>
                <a:highlight>
                  <a:srgbClr val="FFFFFF"/>
                </a:highlight>
              </a:rPr>
              <a:t>Zajišťuje provádění zkoušek a vydávání osvědčení o odborné způsobilosti v oboru speciální ochranné </a:t>
            </a:r>
            <a:r>
              <a:rPr lang="cs-CZ" cap="none" dirty="0">
                <a:solidFill>
                  <a:srgbClr val="000000"/>
                </a:solidFill>
                <a:highlight>
                  <a:srgbClr val="FFFFFF"/>
                </a:highlight>
              </a:rPr>
              <a:t>DDD</a:t>
            </a:r>
            <a:r>
              <a:rPr lang="cs-CZ" b="0" i="0" cap="none" dirty="0">
                <a:solidFill>
                  <a:srgbClr val="000000"/>
                </a:solidFill>
                <a:effectLst/>
                <a:highlight>
                  <a:srgbClr val="FFFFFF"/>
                </a:highlight>
              </a:rPr>
              <a:t>.</a:t>
            </a:r>
          </a:p>
          <a:p>
            <a:endParaRPr lang="cs-CZ" cap="none" dirty="0"/>
          </a:p>
        </p:txBody>
      </p:sp>
    </p:spTree>
    <p:extLst>
      <p:ext uri="{BB962C8B-B14F-4D97-AF65-F5344CB8AC3E}">
        <p14:creationId xmlns:p14="http://schemas.microsoft.com/office/powerpoint/2010/main" val="306647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E6C217-5099-1CDD-425D-9104D58B2279}"/>
              </a:ext>
            </a:extLst>
          </p:cNvPr>
          <p:cNvSpPr>
            <a:spLocks noGrp="1"/>
          </p:cNvSpPr>
          <p:nvPr>
            <p:ph type="title"/>
          </p:nvPr>
        </p:nvSpPr>
        <p:spPr>
          <a:xfrm>
            <a:off x="913775" y="216817"/>
            <a:ext cx="10364451" cy="1065228"/>
          </a:xfrm>
        </p:spPr>
        <p:txBody>
          <a:bodyPr/>
          <a:lstStyle/>
          <a:p>
            <a:r>
              <a:rPr lang="cs-CZ" dirty="0"/>
              <a:t>Předmět činnosti hygieny dětí a mladistvých</a:t>
            </a:r>
          </a:p>
        </p:txBody>
      </p:sp>
      <p:sp>
        <p:nvSpPr>
          <p:cNvPr id="3" name="Zástupný obsah 2">
            <a:extLst>
              <a:ext uri="{FF2B5EF4-FFF2-40B4-BE49-F238E27FC236}">
                <a16:creationId xmlns:a16="http://schemas.microsoft.com/office/drawing/2014/main" id="{D75CEAA3-3E08-C891-975C-D031848F9304}"/>
              </a:ext>
            </a:extLst>
          </p:cNvPr>
          <p:cNvSpPr>
            <a:spLocks noGrp="1"/>
          </p:cNvSpPr>
          <p:nvPr>
            <p:ph sz="quarter" idx="13"/>
          </p:nvPr>
        </p:nvSpPr>
        <p:spPr>
          <a:xfrm>
            <a:off x="913774" y="1112363"/>
            <a:ext cx="10363826" cy="5410985"/>
          </a:xfrm>
        </p:spPr>
        <p:txBody>
          <a:bodyPr>
            <a:noAutofit/>
          </a:bodyPr>
          <a:lstStyle/>
          <a:p>
            <a:pPr algn="just">
              <a:buFont typeface="+mj-lt"/>
              <a:buAutoNum type="arabicPeriod"/>
            </a:pPr>
            <a:r>
              <a:rPr lang="cs-CZ" sz="1600" b="0" i="0" cap="none" dirty="0">
                <a:solidFill>
                  <a:srgbClr val="000000"/>
                </a:solidFill>
                <a:effectLst/>
                <a:highlight>
                  <a:srgbClr val="FFFFFF"/>
                </a:highlight>
              </a:rPr>
              <a:t>Vydává rozhodnutí, povolení, osvědčení a plní další úkoly státní správy v ochraně a podpoře veřejného zdraví, včetně výkonu státního zdravotního dozoru v oblasti ochrany veřejného zdraví dětí a mladistvých, a to v zařízeních:</a:t>
            </a:r>
          </a:p>
          <a:p>
            <a:pPr lvl="1" algn="just">
              <a:buFont typeface="Wingdings" panose="05000000000000000000" pitchFamily="2" charset="2"/>
              <a:buChar char="v"/>
            </a:pPr>
            <a:r>
              <a:rPr lang="cs-CZ" sz="1600" b="0" i="0" u="sng" cap="none" dirty="0">
                <a:solidFill>
                  <a:srgbClr val="000000"/>
                </a:solidFill>
                <a:effectLst/>
                <a:highlight>
                  <a:srgbClr val="FFFFFF"/>
                </a:highlight>
              </a:rPr>
              <a:t>Školy zapsané do školského rejstříku </a:t>
            </a:r>
            <a:r>
              <a:rPr lang="cs-CZ" sz="1600" b="0" i="0" cap="none" dirty="0">
                <a:solidFill>
                  <a:srgbClr val="000000"/>
                </a:solidFill>
                <a:effectLst/>
                <a:highlight>
                  <a:srgbClr val="FFFFFF"/>
                </a:highlight>
              </a:rPr>
              <a:t>- mateřská škola, základní škola, střední škola (gymnázium, střední odborná škola a střední odborné učiliště), konzervatoř, vyšší odborná škola, základní umělecká škola a jazyková škola s právem státní jazykové zkoušky</a:t>
            </a:r>
          </a:p>
          <a:p>
            <a:pPr lvl="1" algn="just">
              <a:buFont typeface="Wingdings" panose="05000000000000000000" pitchFamily="2" charset="2"/>
              <a:buChar char="v"/>
            </a:pPr>
            <a:r>
              <a:rPr lang="cs-CZ" sz="1600" b="0" i="0" u="sng" cap="none" dirty="0">
                <a:solidFill>
                  <a:srgbClr val="000000"/>
                </a:solidFill>
                <a:effectLst/>
                <a:highlight>
                  <a:srgbClr val="FFFFFF"/>
                </a:highlight>
              </a:rPr>
              <a:t>Školská zařízení zapsaná do školského rejstříku </a:t>
            </a:r>
            <a:r>
              <a:rPr lang="cs-CZ" sz="1600" b="0" i="0" cap="none" dirty="0">
                <a:solidFill>
                  <a:srgbClr val="000000"/>
                </a:solidFill>
                <a:effectLst/>
                <a:highlight>
                  <a:srgbClr val="FFFFFF"/>
                </a:highlight>
              </a:rPr>
              <a:t>- školská zařízení pro zájmové vzdělávání, školská účelová zařízení, školská výchovná a ubytovací zařízení, školská zařízení pro výkon ústavní výchovy nebo ochranné výchovy a školská zařízení pro preventivně výchovnou péči</a:t>
            </a:r>
          </a:p>
          <a:p>
            <a:pPr lvl="1" algn="just">
              <a:buFont typeface="Wingdings" panose="05000000000000000000" pitchFamily="2" charset="2"/>
              <a:buChar char="v"/>
            </a:pPr>
            <a:r>
              <a:rPr lang="cs-CZ" sz="1600" b="0" i="0" u="sng" cap="none" dirty="0">
                <a:solidFill>
                  <a:srgbClr val="000000"/>
                </a:solidFill>
                <a:effectLst/>
                <a:highlight>
                  <a:srgbClr val="FFFFFF"/>
                </a:highlight>
              </a:rPr>
              <a:t>Provozovny živnosti, jejíž náplní je péče o děti do 3 let </a:t>
            </a:r>
            <a:r>
              <a:rPr lang="cs-CZ" sz="1600" b="0" i="0" cap="none" dirty="0">
                <a:solidFill>
                  <a:srgbClr val="000000"/>
                </a:solidFill>
                <a:effectLst/>
                <a:highlight>
                  <a:srgbClr val="FFFFFF"/>
                </a:highlight>
              </a:rPr>
              <a:t>věku nebo výchova, výuka a nebo mimoškolní vzdělávání dětí nad 3 roky věku v předškolním zařízení, soukromé škole nebo zařízení sloužícím odbornému vzdělávání dětí a mladistvých, nezařazených do rejstříku škol a školských zařízení</a:t>
            </a:r>
          </a:p>
          <a:p>
            <a:pPr lvl="1" algn="just">
              <a:buFont typeface="Wingdings" panose="05000000000000000000" pitchFamily="2" charset="2"/>
              <a:buChar char="v"/>
            </a:pPr>
            <a:r>
              <a:rPr lang="cs-CZ" sz="1600" b="0" i="0" cap="none" dirty="0">
                <a:solidFill>
                  <a:srgbClr val="000000"/>
                </a:solidFill>
                <a:effectLst/>
                <a:highlight>
                  <a:srgbClr val="FFFFFF"/>
                </a:highlight>
              </a:rPr>
              <a:t>Zařízení sociálně výchovné činnosti a zařízení pro děti vyžadující okamžitou pomoc</a:t>
            </a:r>
          </a:p>
          <a:p>
            <a:pPr lvl="1" algn="just">
              <a:buFont typeface="Wingdings" panose="05000000000000000000" pitchFamily="2" charset="2"/>
              <a:buChar char="v"/>
            </a:pPr>
            <a:r>
              <a:rPr lang="cs-CZ" sz="1600" b="0" i="0" cap="none" dirty="0">
                <a:solidFill>
                  <a:srgbClr val="000000"/>
                </a:solidFill>
                <a:effectLst/>
                <a:highlight>
                  <a:srgbClr val="FFFFFF"/>
                </a:highlight>
              </a:rPr>
              <a:t>Dětské skupiny</a:t>
            </a:r>
          </a:p>
          <a:p>
            <a:pPr lvl="1" algn="just">
              <a:buFont typeface="Wingdings" panose="05000000000000000000" pitchFamily="2" charset="2"/>
              <a:buChar char="v"/>
            </a:pPr>
            <a:r>
              <a:rPr lang="cs-CZ" sz="1600" b="0" i="0" cap="none" dirty="0">
                <a:solidFill>
                  <a:srgbClr val="000000"/>
                </a:solidFill>
                <a:effectLst/>
                <a:highlight>
                  <a:srgbClr val="FFFFFF"/>
                </a:highlight>
              </a:rPr>
              <a:t>Zařízení školního stravování a ostatní stravovací služby pro děti a mladistvé</a:t>
            </a:r>
          </a:p>
          <a:p>
            <a:pPr lvl="1" algn="just">
              <a:buFont typeface="Wingdings" panose="05000000000000000000" pitchFamily="2" charset="2"/>
              <a:buChar char="v"/>
            </a:pPr>
            <a:r>
              <a:rPr lang="cs-CZ" sz="1600" b="0" i="0" cap="none" dirty="0">
                <a:solidFill>
                  <a:srgbClr val="000000"/>
                </a:solidFill>
                <a:effectLst/>
                <a:highlight>
                  <a:srgbClr val="FFFFFF"/>
                </a:highlight>
              </a:rPr>
              <a:t>Zotavovací akce a jiné podobné akce pro děti</a:t>
            </a:r>
          </a:p>
          <a:p>
            <a:pPr lvl="1" algn="just">
              <a:buFont typeface="Wingdings" panose="05000000000000000000" pitchFamily="2" charset="2"/>
              <a:buChar char="v"/>
            </a:pPr>
            <a:r>
              <a:rPr lang="cs-CZ" sz="1600" b="0" i="0" cap="none" dirty="0">
                <a:solidFill>
                  <a:srgbClr val="000000"/>
                </a:solidFill>
                <a:effectLst/>
                <a:highlight>
                  <a:srgbClr val="FFFFFF"/>
                </a:highlight>
              </a:rPr>
              <a:t>Školy v přírodě</a:t>
            </a:r>
          </a:p>
          <a:p>
            <a:pPr lvl="1" algn="just">
              <a:buFont typeface="Wingdings" panose="05000000000000000000" pitchFamily="2" charset="2"/>
              <a:buChar char="v"/>
            </a:pPr>
            <a:r>
              <a:rPr lang="cs-CZ" sz="1600" b="0" i="0" cap="none" dirty="0">
                <a:solidFill>
                  <a:srgbClr val="000000"/>
                </a:solidFill>
                <a:effectLst/>
                <a:highlight>
                  <a:srgbClr val="FFFFFF"/>
                </a:highlight>
              </a:rPr>
              <a:t>Venkovní hrací plochy s pískovištěm určené pro hry dětí</a:t>
            </a:r>
          </a:p>
        </p:txBody>
      </p:sp>
    </p:spTree>
    <p:extLst>
      <p:ext uri="{BB962C8B-B14F-4D97-AF65-F5344CB8AC3E}">
        <p14:creationId xmlns:p14="http://schemas.microsoft.com/office/powerpoint/2010/main" val="256301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D7BB2-51FC-D43B-FB2D-E3B281020344}"/>
              </a:ext>
            </a:extLst>
          </p:cNvPr>
          <p:cNvSpPr>
            <a:spLocks noGrp="1"/>
          </p:cNvSpPr>
          <p:nvPr>
            <p:ph type="title"/>
          </p:nvPr>
        </p:nvSpPr>
        <p:spPr>
          <a:xfrm>
            <a:off x="913775" y="207391"/>
            <a:ext cx="10364451" cy="1131215"/>
          </a:xfrm>
        </p:spPr>
        <p:txBody>
          <a:bodyPr/>
          <a:lstStyle/>
          <a:p>
            <a:r>
              <a:rPr lang="cs-CZ" dirty="0"/>
              <a:t>Předmět činnosti hygieny dětí a mladistvých</a:t>
            </a:r>
          </a:p>
        </p:txBody>
      </p:sp>
      <p:sp>
        <p:nvSpPr>
          <p:cNvPr id="3" name="Zástupný obsah 2">
            <a:extLst>
              <a:ext uri="{FF2B5EF4-FFF2-40B4-BE49-F238E27FC236}">
                <a16:creationId xmlns:a16="http://schemas.microsoft.com/office/drawing/2014/main" id="{1E73AC2D-FB6D-AF4D-2F12-FEDC6AB96EE3}"/>
              </a:ext>
            </a:extLst>
          </p:cNvPr>
          <p:cNvSpPr>
            <a:spLocks noGrp="1"/>
          </p:cNvSpPr>
          <p:nvPr>
            <p:ph sz="quarter" idx="13"/>
          </p:nvPr>
        </p:nvSpPr>
        <p:spPr>
          <a:xfrm>
            <a:off x="913774" y="1225485"/>
            <a:ext cx="10363826" cy="5425123"/>
          </a:xfrm>
        </p:spPr>
        <p:txBody>
          <a:bodyPr>
            <a:normAutofit fontScale="70000" lnSpcReduction="20000"/>
          </a:bodyPr>
          <a:lstStyle/>
          <a:p>
            <a:pPr marL="457200" indent="-457200" algn="just">
              <a:buFont typeface="+mj-lt"/>
              <a:buAutoNum type="arabicPeriod" startAt="2"/>
            </a:pPr>
            <a:r>
              <a:rPr lang="cs-CZ" sz="2200" b="0" i="0" u="sng" cap="none" dirty="0">
                <a:solidFill>
                  <a:srgbClr val="000000"/>
                </a:solidFill>
                <a:effectLst/>
                <a:highlight>
                  <a:srgbClr val="FFFFFF"/>
                </a:highlight>
              </a:rPr>
              <a:t>Posuzuje provozní řády individuálních zdrojů </a:t>
            </a:r>
            <a:r>
              <a:rPr lang="cs-CZ" sz="2200" b="0" i="0" cap="none" dirty="0">
                <a:solidFill>
                  <a:srgbClr val="000000"/>
                </a:solidFill>
                <a:effectLst/>
                <a:highlight>
                  <a:srgbClr val="FFFFFF"/>
                </a:highlight>
              </a:rPr>
              <a:t>(studní) určených pro dodávku pitné vody do zařízení, v nichž vykonává státní zdravotní dozor.</a:t>
            </a:r>
          </a:p>
          <a:p>
            <a:pPr marL="457200" indent="-457200" algn="just">
              <a:buFont typeface="+mj-lt"/>
              <a:buAutoNum type="arabicPeriod" startAt="2"/>
            </a:pPr>
            <a:r>
              <a:rPr lang="cs-CZ" sz="2200" b="0" i="0" u="sng" cap="none" dirty="0">
                <a:solidFill>
                  <a:srgbClr val="000000"/>
                </a:solidFill>
                <a:effectLst/>
                <a:highlight>
                  <a:srgbClr val="FFFFFF"/>
                </a:highlight>
              </a:rPr>
              <a:t>Hodnotí a usměrňuje režim dne</a:t>
            </a:r>
            <a:r>
              <a:rPr lang="cs-CZ" sz="2200" b="0" i="0" cap="none" dirty="0">
                <a:solidFill>
                  <a:srgbClr val="000000"/>
                </a:solidFill>
                <a:effectLst/>
                <a:highlight>
                  <a:srgbClr val="FFFFFF"/>
                </a:highlight>
              </a:rPr>
              <a:t> zohledňující věkové a fyzické zvláštnosti dětí a mladistvých, podmínky jejich pohybové výchovy a otužování, podmínky odborného výcviku a učební praxe, režim stravování včetně pitného režimu v zařízeních pro výchovu a vzdělávání.</a:t>
            </a:r>
          </a:p>
          <a:p>
            <a:pPr marL="457200" indent="-457200" algn="just">
              <a:buFont typeface="+mj-lt"/>
              <a:buAutoNum type="arabicPeriod" startAt="2"/>
            </a:pPr>
            <a:r>
              <a:rPr lang="cs-CZ" sz="2200" b="0" i="0" u="sng" cap="none" dirty="0">
                <a:solidFill>
                  <a:srgbClr val="000000"/>
                </a:solidFill>
                <a:effectLst/>
                <a:highlight>
                  <a:srgbClr val="FFFFFF"/>
                </a:highlight>
              </a:rPr>
              <a:t>Prověřuje znalosti nutné k ochraně veřejného zdraví </a:t>
            </a:r>
            <a:r>
              <a:rPr lang="cs-CZ" sz="2200" b="0" i="0" cap="none" dirty="0">
                <a:solidFill>
                  <a:srgbClr val="000000"/>
                </a:solidFill>
                <a:effectLst/>
                <a:highlight>
                  <a:srgbClr val="FFFFFF"/>
                </a:highlight>
              </a:rPr>
              <a:t>u fyzických osob vykonávajících činnosti epidemiologicky závažné ve stravovacích zařízeních pro děti a mladistvé.</a:t>
            </a:r>
          </a:p>
          <a:p>
            <a:pPr marL="457200" indent="-457200" algn="just">
              <a:buFont typeface="+mj-lt"/>
              <a:buAutoNum type="arabicPeriod" startAt="2"/>
            </a:pPr>
            <a:r>
              <a:rPr lang="cs-CZ" sz="2200" b="0" i="0" u="sng" cap="none" dirty="0">
                <a:solidFill>
                  <a:srgbClr val="000000"/>
                </a:solidFill>
                <a:effectLst/>
                <a:highlight>
                  <a:srgbClr val="FFFFFF"/>
                </a:highlight>
              </a:rPr>
              <a:t>Podílí se na šetření alimentárních nákaz</a:t>
            </a:r>
            <a:r>
              <a:rPr lang="cs-CZ" sz="2200" b="0" i="0" cap="none" dirty="0">
                <a:solidFill>
                  <a:srgbClr val="000000"/>
                </a:solidFill>
                <a:effectLst/>
                <a:highlight>
                  <a:srgbClr val="FFFFFF"/>
                </a:highlight>
              </a:rPr>
              <a:t> v těchto stravovacích službách a navrhuje příslušná opatření k zamezení jejich šíření.</a:t>
            </a:r>
          </a:p>
          <a:p>
            <a:pPr marL="457200" indent="-457200" algn="just">
              <a:buFont typeface="+mj-lt"/>
              <a:buAutoNum type="arabicPeriod" startAt="2"/>
            </a:pPr>
            <a:r>
              <a:rPr lang="cs-CZ" sz="2200" b="0" i="0" cap="none" dirty="0">
                <a:solidFill>
                  <a:srgbClr val="000000"/>
                </a:solidFill>
                <a:effectLst/>
                <a:highlight>
                  <a:srgbClr val="FFFFFF"/>
                </a:highlight>
              </a:rPr>
              <a:t>Řeší podněty v oblasti hygieny dětí a mladistvých.</a:t>
            </a:r>
          </a:p>
          <a:p>
            <a:pPr marL="457200" indent="-457200" algn="just">
              <a:buFont typeface="+mj-lt"/>
              <a:buAutoNum type="arabicPeriod" startAt="2"/>
            </a:pPr>
            <a:r>
              <a:rPr lang="cs-CZ" sz="2200" b="0" i="0" cap="none" dirty="0">
                <a:solidFill>
                  <a:srgbClr val="000000"/>
                </a:solidFill>
                <a:effectLst/>
                <a:highlight>
                  <a:srgbClr val="FFFFFF"/>
                </a:highlight>
              </a:rPr>
              <a:t>Podílí se na provozu zdravotnických </a:t>
            </a:r>
            <a:r>
              <a:rPr lang="cs-CZ" sz="2200" b="0" i="0" u="sng" cap="none" dirty="0">
                <a:solidFill>
                  <a:srgbClr val="000000"/>
                </a:solidFill>
                <a:effectLst/>
                <a:highlight>
                  <a:srgbClr val="FFFFFF"/>
                </a:highlight>
              </a:rPr>
              <a:t>informačních systémů (např. IS HDM </a:t>
            </a:r>
            <a:r>
              <a:rPr lang="cs-CZ" sz="2200" b="0" i="0" cap="none" dirty="0">
                <a:solidFill>
                  <a:srgbClr val="000000"/>
                </a:solidFill>
                <a:effectLst/>
                <a:highlight>
                  <a:srgbClr val="FFFFFF"/>
                </a:highlight>
              </a:rPr>
              <a:t>– informační systém hygieny dětí a mladistvých).</a:t>
            </a:r>
          </a:p>
          <a:p>
            <a:pPr marL="457200" indent="-457200" algn="just">
              <a:buFont typeface="+mj-lt"/>
              <a:buAutoNum type="arabicPeriod" startAt="2"/>
            </a:pPr>
            <a:r>
              <a:rPr lang="cs-CZ" sz="2200" b="0" i="0" u="sng" cap="none" dirty="0">
                <a:solidFill>
                  <a:srgbClr val="000000"/>
                </a:solidFill>
                <a:effectLst/>
                <a:highlight>
                  <a:srgbClr val="FFFFFF"/>
                </a:highlight>
              </a:rPr>
              <a:t>Provádí hodnocení a řízení zdravotních rizik </a:t>
            </a:r>
            <a:r>
              <a:rPr lang="cs-CZ" sz="2200" b="0" i="0" cap="none" dirty="0">
                <a:solidFill>
                  <a:srgbClr val="000000"/>
                </a:solidFill>
                <a:effectLst/>
                <a:highlight>
                  <a:srgbClr val="FFFFFF"/>
                </a:highlight>
              </a:rPr>
              <a:t>v rozsahu daném zákonem č. 258/2000 Sb.</a:t>
            </a:r>
          </a:p>
          <a:p>
            <a:pPr marL="457200" indent="-457200" algn="just">
              <a:buFont typeface="+mj-lt"/>
              <a:buAutoNum type="arabicPeriod" startAt="2"/>
            </a:pPr>
            <a:r>
              <a:rPr lang="cs-CZ" sz="2200" b="0" i="0" cap="none" dirty="0">
                <a:solidFill>
                  <a:srgbClr val="000000"/>
                </a:solidFill>
                <a:effectLst/>
                <a:highlight>
                  <a:srgbClr val="FFFFFF"/>
                </a:highlight>
              </a:rPr>
              <a:t>Plní úkoly dotčeného správního úřadu v řízeních dle stavebního zákona, dle školského zákona, dle zákona č. 247/2014 Sb., o poskytování péče o dítě v dětské skupině </a:t>
            </a:r>
          </a:p>
          <a:p>
            <a:pPr marL="457200" indent="-457200" algn="just">
              <a:buFont typeface="+mj-lt"/>
              <a:buAutoNum type="arabicPeriod" startAt="2"/>
            </a:pPr>
            <a:r>
              <a:rPr lang="cs-CZ" sz="2200" b="0" i="0" cap="none" dirty="0">
                <a:solidFill>
                  <a:srgbClr val="000000"/>
                </a:solidFill>
                <a:effectLst/>
                <a:highlight>
                  <a:srgbClr val="FFFFFF"/>
                </a:highlight>
              </a:rPr>
              <a:t>Podílí se na úkolech integrovaného záchranného systému.</a:t>
            </a:r>
          </a:p>
          <a:p>
            <a:pPr marL="457200" indent="-457200" algn="just">
              <a:buFont typeface="+mj-lt"/>
              <a:buAutoNum type="arabicPeriod" startAt="2"/>
            </a:pPr>
            <a:r>
              <a:rPr lang="cs-CZ" sz="2200" b="0" i="0" cap="none" dirty="0">
                <a:solidFill>
                  <a:srgbClr val="000000"/>
                </a:solidFill>
                <a:effectLst/>
                <a:highlight>
                  <a:srgbClr val="FFFFFF"/>
                </a:highlight>
              </a:rPr>
              <a:t>Podílí se na vzdělávání budoucích zdravotnických pracovníků.</a:t>
            </a:r>
          </a:p>
          <a:p>
            <a:pPr marL="457200" indent="-457200" algn="just">
              <a:buFont typeface="+mj-lt"/>
              <a:buAutoNum type="arabicPeriod" startAt="2"/>
            </a:pPr>
            <a:r>
              <a:rPr lang="cs-CZ" sz="2200" b="0" i="0" cap="none" dirty="0">
                <a:solidFill>
                  <a:srgbClr val="000000"/>
                </a:solidFill>
                <a:effectLst/>
                <a:highlight>
                  <a:srgbClr val="FFFFFF"/>
                </a:highlight>
              </a:rPr>
              <a:t>Spolupracuje se správními úřady a s orgány samosprávy při tvorbě regionální zdravotní politiky ochrany a podpory veřejného zdraví a při rozvoji opatření vedoucích ke zlepšování zdravotního stavu a kvality života dětí a mladistvých v regionu.</a:t>
            </a:r>
          </a:p>
          <a:p>
            <a:pPr marL="457200" indent="-457200">
              <a:buFont typeface="+mj-lt"/>
              <a:buAutoNum type="arabicPeriod" startAt="2"/>
            </a:pPr>
            <a:endParaRPr lang="cs-CZ" cap="none" dirty="0"/>
          </a:p>
        </p:txBody>
      </p:sp>
    </p:spTree>
    <p:extLst>
      <p:ext uri="{BB962C8B-B14F-4D97-AF65-F5344CB8AC3E}">
        <p14:creationId xmlns:p14="http://schemas.microsoft.com/office/powerpoint/2010/main" val="70835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72826-A840-D9C8-FA0C-07DD24F4D843}"/>
              </a:ext>
            </a:extLst>
          </p:cNvPr>
          <p:cNvSpPr>
            <a:spLocks noGrp="1"/>
          </p:cNvSpPr>
          <p:nvPr>
            <p:ph type="title"/>
          </p:nvPr>
        </p:nvSpPr>
        <p:spPr>
          <a:xfrm>
            <a:off x="913775" y="197964"/>
            <a:ext cx="10364451" cy="1432874"/>
          </a:xfrm>
        </p:spPr>
        <p:txBody>
          <a:bodyPr/>
          <a:lstStyle/>
          <a:p>
            <a:r>
              <a:rPr lang="cs-CZ" b="0" i="0" cap="all" dirty="0">
                <a:effectLst/>
                <a:highlight>
                  <a:srgbClr val="FFFFFF"/>
                </a:highlight>
              </a:rPr>
              <a:t>PODPORA ZDRAVÍ</a:t>
            </a:r>
            <a:br>
              <a:rPr lang="cs-CZ" b="0" i="0" cap="all" dirty="0">
                <a:solidFill>
                  <a:srgbClr val="002F50"/>
                </a:solidFill>
                <a:effectLst/>
                <a:highlight>
                  <a:srgbClr val="FFFFFF"/>
                </a:highlight>
                <a:latin typeface="roboto" panose="02000000000000000000" pitchFamily="2" charset="0"/>
              </a:rPr>
            </a:br>
            <a:endParaRPr lang="cs-CZ" dirty="0"/>
          </a:p>
        </p:txBody>
      </p:sp>
      <p:sp>
        <p:nvSpPr>
          <p:cNvPr id="3" name="Zástupný obsah 2">
            <a:extLst>
              <a:ext uri="{FF2B5EF4-FFF2-40B4-BE49-F238E27FC236}">
                <a16:creationId xmlns:a16="http://schemas.microsoft.com/office/drawing/2014/main" id="{0B31CAEF-A616-1024-FEB2-078861F422ED}"/>
              </a:ext>
            </a:extLst>
          </p:cNvPr>
          <p:cNvSpPr>
            <a:spLocks noGrp="1"/>
          </p:cNvSpPr>
          <p:nvPr>
            <p:ph sz="quarter" idx="13"/>
          </p:nvPr>
        </p:nvSpPr>
        <p:spPr>
          <a:xfrm>
            <a:off x="913774" y="1168924"/>
            <a:ext cx="10363826" cy="5344998"/>
          </a:xfrm>
        </p:spPr>
        <p:txBody>
          <a:bodyPr>
            <a:normAutofit fontScale="85000" lnSpcReduction="10000"/>
          </a:bodyPr>
          <a:lstStyle/>
          <a:p>
            <a:pPr algn="just"/>
            <a:r>
              <a:rPr lang="cs-CZ" b="0" i="0" cap="none" dirty="0">
                <a:solidFill>
                  <a:srgbClr val="000000"/>
                </a:solidFill>
                <a:effectLst/>
                <a:highlight>
                  <a:srgbClr val="FFFFFF"/>
                </a:highlight>
              </a:rPr>
              <a:t>Krajské hygienické stanici náleží v oblasti zdravotní politiky a podpory zdraví podle § 82, odst. 2, písm. t) a u) zákona č. 258/2000 Sb., </a:t>
            </a:r>
          </a:p>
          <a:p>
            <a:pPr>
              <a:buFont typeface="Arial" panose="020B0604020202020204" pitchFamily="34" charset="0"/>
              <a:buChar char="•"/>
            </a:pPr>
            <a:r>
              <a:rPr lang="cs-CZ" b="0" i="0" cap="none" dirty="0">
                <a:solidFill>
                  <a:srgbClr val="000000"/>
                </a:solidFill>
                <a:effectLst/>
                <a:highlight>
                  <a:srgbClr val="FFFFFF"/>
                </a:highlight>
              </a:rPr>
              <a:t>Tvorba, příprava, organizace a lektorování vlastních preventivních programů „</a:t>
            </a:r>
            <a:r>
              <a:rPr lang="cs-CZ" b="1" i="0" u="sng" cap="none" dirty="0">
                <a:solidFill>
                  <a:srgbClr val="000000"/>
                </a:solidFill>
                <a:effectLst/>
                <a:highlight>
                  <a:srgbClr val="FFFFFF"/>
                </a:highlight>
              </a:rPr>
              <a:t>buď HIV negativní, chraň si svůj život</a:t>
            </a:r>
            <a:r>
              <a:rPr lang="cs-CZ" b="0" i="0" cap="none" dirty="0">
                <a:solidFill>
                  <a:srgbClr val="000000"/>
                </a:solidFill>
                <a:effectLst/>
                <a:highlight>
                  <a:srgbClr val="FFFFFF"/>
                </a:highlight>
              </a:rPr>
              <a:t>“, „</a:t>
            </a:r>
            <a:r>
              <a:rPr lang="cs-CZ" b="1" i="0" cap="none" dirty="0">
                <a:solidFill>
                  <a:srgbClr val="000000"/>
                </a:solidFill>
                <a:effectLst/>
                <a:highlight>
                  <a:srgbClr val="FFFFFF"/>
                </a:highlight>
              </a:rPr>
              <a:t>jíme zdravě, pestře, hravě</a:t>
            </a:r>
            <a:r>
              <a:rPr lang="cs-CZ" b="0" i="0" cap="none" dirty="0">
                <a:solidFill>
                  <a:srgbClr val="000000"/>
                </a:solidFill>
                <a:effectLst/>
                <a:highlight>
                  <a:srgbClr val="FFFFFF"/>
                </a:highlight>
              </a:rPr>
              <a:t>“, „</a:t>
            </a:r>
            <a:r>
              <a:rPr lang="cs-CZ" b="1" i="0" cap="none" dirty="0">
                <a:solidFill>
                  <a:srgbClr val="000000"/>
                </a:solidFill>
                <a:effectLst/>
                <a:highlight>
                  <a:srgbClr val="FFFFFF"/>
                </a:highlight>
              </a:rPr>
              <a:t>jsem nezávislý, nekouřím“ </a:t>
            </a:r>
            <a:r>
              <a:rPr lang="cs-CZ" b="0" i="0" cap="none" dirty="0">
                <a:solidFill>
                  <a:srgbClr val="000000"/>
                </a:solidFill>
                <a:effectLst/>
                <a:highlight>
                  <a:srgbClr val="FFFFFF"/>
                </a:highlight>
              </a:rPr>
              <a:t>a „</a:t>
            </a:r>
            <a:r>
              <a:rPr lang="cs-CZ" b="1" i="0" cap="none" dirty="0">
                <a:solidFill>
                  <a:srgbClr val="000000"/>
                </a:solidFill>
                <a:effectLst/>
                <a:highlight>
                  <a:srgbClr val="FFFFFF"/>
                </a:highlight>
              </a:rPr>
              <a:t>zvedni se ze židle</a:t>
            </a:r>
            <a:r>
              <a:rPr lang="cs-CZ" b="0" i="0" cap="none" dirty="0">
                <a:solidFill>
                  <a:srgbClr val="000000"/>
                </a:solidFill>
                <a:effectLst/>
                <a:highlight>
                  <a:srgbClr val="FFFFFF"/>
                </a:highlight>
              </a:rPr>
              <a:t>“.</a:t>
            </a:r>
          </a:p>
          <a:p>
            <a:pPr>
              <a:buFont typeface="Arial" panose="020B0604020202020204" pitchFamily="34" charset="0"/>
              <a:buChar char="•"/>
            </a:pPr>
            <a:r>
              <a:rPr lang="cs-CZ" b="0" i="0" cap="none" dirty="0">
                <a:solidFill>
                  <a:srgbClr val="000000"/>
                </a:solidFill>
                <a:effectLst/>
                <a:highlight>
                  <a:srgbClr val="FFFFFF"/>
                </a:highlight>
              </a:rPr>
              <a:t>Tvorba zdravotní politiky </a:t>
            </a:r>
          </a:p>
          <a:p>
            <a:pPr>
              <a:buFont typeface="Arial" panose="020B0604020202020204" pitchFamily="34" charset="0"/>
              <a:buChar char="•"/>
            </a:pPr>
            <a:r>
              <a:rPr lang="cs-CZ" b="0" i="0" cap="none" dirty="0">
                <a:solidFill>
                  <a:srgbClr val="000000"/>
                </a:solidFill>
                <a:effectLst/>
                <a:highlight>
                  <a:srgbClr val="FFFFFF"/>
                </a:highlight>
              </a:rPr>
              <a:t>Zpracování hodnocení zdravotního stavu obyvatelstva a stanovení priorit pro řešení zjištěných problémů.</a:t>
            </a:r>
          </a:p>
          <a:p>
            <a:pPr>
              <a:buFont typeface="Arial" panose="020B0604020202020204" pitchFamily="34" charset="0"/>
              <a:buChar char="•"/>
            </a:pPr>
            <a:r>
              <a:rPr lang="cs-CZ" b="0" i="0" cap="none" dirty="0">
                <a:solidFill>
                  <a:srgbClr val="000000"/>
                </a:solidFill>
                <a:effectLst/>
                <a:highlight>
                  <a:srgbClr val="FFFFFF"/>
                </a:highlight>
              </a:rPr>
              <a:t>Metodická pomoc a spolupráce s vládními i nevládními organizacemi v oblasti prevence nemocí, zvyšování zdravotní gramotnosti a odpovědnosti občanů za vlastní zdraví.</a:t>
            </a:r>
          </a:p>
          <a:p>
            <a:pPr>
              <a:buFont typeface="Arial" panose="020B0604020202020204" pitchFamily="34" charset="0"/>
              <a:buChar char="•"/>
            </a:pPr>
            <a:r>
              <a:rPr lang="cs-CZ" b="0" i="0" cap="none" dirty="0">
                <a:solidFill>
                  <a:srgbClr val="000000"/>
                </a:solidFill>
                <a:effectLst/>
                <a:highlight>
                  <a:srgbClr val="FFFFFF"/>
                </a:highlight>
              </a:rPr>
              <a:t>Průběžná realizace aktivit v souladu se „Zdravím 2030“ </a:t>
            </a:r>
          </a:p>
          <a:p>
            <a:pPr>
              <a:buFont typeface="Arial" panose="020B0604020202020204" pitchFamily="34" charset="0"/>
              <a:buChar char="•"/>
            </a:pPr>
            <a:r>
              <a:rPr lang="cs-CZ" b="0" i="0" cap="none" dirty="0">
                <a:solidFill>
                  <a:srgbClr val="000000"/>
                </a:solidFill>
                <a:effectLst/>
                <a:highlight>
                  <a:srgbClr val="FFFFFF"/>
                </a:highlight>
              </a:rPr>
              <a:t>Spolupráce se státním zdravotním ústavem na realizaci projektů podpory zdraví.</a:t>
            </a:r>
          </a:p>
          <a:p>
            <a:pPr>
              <a:buFont typeface="Arial" panose="020B0604020202020204" pitchFamily="34" charset="0"/>
              <a:buChar char="•"/>
            </a:pPr>
            <a:r>
              <a:rPr lang="cs-CZ" b="0" i="0" cap="none" dirty="0">
                <a:solidFill>
                  <a:srgbClr val="000000"/>
                </a:solidFill>
                <a:effectLst/>
                <a:highlight>
                  <a:srgbClr val="FFFFFF"/>
                </a:highlight>
              </a:rPr>
              <a:t>Spolupráce na odborných článcích ve vědeckých časopisech </a:t>
            </a:r>
          </a:p>
          <a:p>
            <a:pPr>
              <a:buFont typeface="Arial" panose="020B0604020202020204" pitchFamily="34" charset="0"/>
              <a:buChar char="•"/>
            </a:pPr>
            <a:r>
              <a:rPr lang="cs-CZ" b="0" i="0" cap="none" dirty="0">
                <a:solidFill>
                  <a:srgbClr val="000000"/>
                </a:solidFill>
                <a:effectLst/>
                <a:highlight>
                  <a:srgbClr val="FFFFFF"/>
                </a:highlight>
              </a:rPr>
              <a:t>Spolupráce na zahraničních projektech a studiích </a:t>
            </a:r>
          </a:p>
          <a:p>
            <a:pPr>
              <a:buFont typeface="Arial" panose="020B0604020202020204" pitchFamily="34" charset="0"/>
              <a:buChar char="•"/>
            </a:pPr>
            <a:r>
              <a:rPr lang="cs-CZ" b="0" i="0" cap="none" dirty="0">
                <a:solidFill>
                  <a:srgbClr val="000000"/>
                </a:solidFill>
                <a:effectLst/>
                <a:highlight>
                  <a:srgbClr val="FFFFFF"/>
                </a:highlight>
              </a:rPr>
              <a:t>Besedy, přednášky a semináře pro vybrané cílové skupiny obyvatelstva.</a:t>
            </a:r>
          </a:p>
          <a:p>
            <a:endParaRPr lang="cs-CZ" cap="none" dirty="0"/>
          </a:p>
          <a:p>
            <a:pPr algn="just"/>
            <a:endParaRPr lang="cs-CZ" b="0" i="0" cap="none" dirty="0">
              <a:solidFill>
                <a:srgbClr val="000000"/>
              </a:solidFill>
              <a:effectLst/>
              <a:highlight>
                <a:srgbClr val="FFFFFF"/>
              </a:highlight>
            </a:endParaRPr>
          </a:p>
          <a:p>
            <a:pPr marL="0" indent="0" algn="just">
              <a:buNone/>
            </a:pPr>
            <a:endParaRPr lang="cs-CZ" b="0" i="0" cap="none" dirty="0">
              <a:solidFill>
                <a:srgbClr val="000000"/>
              </a:solidFill>
              <a:effectLst/>
              <a:highlight>
                <a:srgbClr val="FFFFFF"/>
              </a:highlight>
            </a:endParaRPr>
          </a:p>
          <a:p>
            <a:endParaRPr lang="cs-CZ" cap="none" dirty="0"/>
          </a:p>
        </p:txBody>
      </p:sp>
    </p:spTree>
    <p:extLst>
      <p:ext uri="{BB962C8B-B14F-4D97-AF65-F5344CB8AC3E}">
        <p14:creationId xmlns:p14="http://schemas.microsoft.com/office/powerpoint/2010/main" val="96369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827F3B-83BD-F005-1772-B1DC3B1371FF}"/>
              </a:ext>
            </a:extLst>
          </p:cNvPr>
          <p:cNvSpPr>
            <a:spLocks noGrp="1"/>
          </p:cNvSpPr>
          <p:nvPr>
            <p:ph type="title"/>
          </p:nvPr>
        </p:nvSpPr>
        <p:spPr>
          <a:xfrm>
            <a:off x="913775" y="146115"/>
            <a:ext cx="10364451" cy="1145357"/>
          </a:xfrm>
        </p:spPr>
        <p:txBody>
          <a:bodyPr/>
          <a:lstStyle/>
          <a:p>
            <a:r>
              <a:rPr lang="cs-CZ" dirty="0"/>
              <a:t>Státní zdravotní ústav</a:t>
            </a:r>
          </a:p>
        </p:txBody>
      </p:sp>
      <p:sp>
        <p:nvSpPr>
          <p:cNvPr id="3" name="Zástupný obsah 2">
            <a:extLst>
              <a:ext uri="{FF2B5EF4-FFF2-40B4-BE49-F238E27FC236}">
                <a16:creationId xmlns:a16="http://schemas.microsoft.com/office/drawing/2014/main" id="{B45DA391-D48A-54DB-522F-6F462BAB2B25}"/>
              </a:ext>
            </a:extLst>
          </p:cNvPr>
          <p:cNvSpPr>
            <a:spLocks noGrp="1"/>
          </p:cNvSpPr>
          <p:nvPr>
            <p:ph sz="quarter" idx="13"/>
          </p:nvPr>
        </p:nvSpPr>
        <p:spPr>
          <a:xfrm>
            <a:off x="913774" y="1291472"/>
            <a:ext cx="10363826" cy="5420413"/>
          </a:xfrm>
        </p:spPr>
        <p:txBody>
          <a:bodyPr>
            <a:normAutofit fontScale="25000" lnSpcReduction="20000"/>
          </a:bodyPr>
          <a:lstStyle/>
          <a:p>
            <a:r>
              <a:rPr lang="cs-CZ" sz="7200" cap="none" dirty="0">
                <a:solidFill>
                  <a:srgbClr val="000000"/>
                </a:solidFill>
              </a:rPr>
              <a:t>příspěvková organizace Ministerstva zdravotnictví se sídlem v Praze</a:t>
            </a:r>
          </a:p>
          <a:p>
            <a:r>
              <a:rPr lang="cs-CZ" sz="7200" cap="none" dirty="0">
                <a:solidFill>
                  <a:srgbClr val="000000"/>
                </a:solidFill>
              </a:rPr>
              <a:t>úkoly a postavení SZÚ jsou stanoveny v § 86 zákona č. 258/2000 Sb. a v opatření ministryně zdravotnictví č.j. 31334/2002 ze dne 17.12.2002,</a:t>
            </a:r>
          </a:p>
          <a:p>
            <a:r>
              <a:rPr lang="cs-CZ" sz="7200" cap="none" dirty="0">
                <a:solidFill>
                  <a:srgbClr val="000000"/>
                </a:solidFill>
              </a:rPr>
              <a:t>statutárním orgánem ústavu je ředitel, kterého jmenuje a odvolává na návrh HH ČR ministr zdravotnictví,</a:t>
            </a:r>
          </a:p>
          <a:p>
            <a:pPr marL="0" indent="0">
              <a:buNone/>
            </a:pPr>
            <a:r>
              <a:rPr lang="cs-CZ" sz="7200" b="1" cap="none" dirty="0">
                <a:solidFill>
                  <a:srgbClr val="000000"/>
                </a:solidFill>
              </a:rPr>
              <a:t>SZÚ je zřízen:</a:t>
            </a:r>
          </a:p>
          <a:p>
            <a:pPr>
              <a:buFont typeface="Wingdings" panose="05000000000000000000" pitchFamily="2" charset="2"/>
              <a:buChar char="v"/>
            </a:pPr>
            <a:r>
              <a:rPr lang="cs-CZ" sz="7200" cap="none" dirty="0">
                <a:solidFill>
                  <a:srgbClr val="000000"/>
                </a:solidFill>
              </a:rPr>
              <a:t> k přípravě podkladů pro národní zdravotní politiku</a:t>
            </a:r>
          </a:p>
          <a:p>
            <a:pPr>
              <a:buFont typeface="Wingdings" panose="05000000000000000000" pitchFamily="2" charset="2"/>
              <a:buChar char="v"/>
            </a:pPr>
            <a:r>
              <a:rPr lang="cs-CZ" sz="7200" cap="none" dirty="0">
                <a:solidFill>
                  <a:srgbClr val="000000"/>
                </a:solidFill>
              </a:rPr>
              <a:t> pro ochranu a podporu zdraví</a:t>
            </a:r>
          </a:p>
          <a:p>
            <a:pPr>
              <a:buFont typeface="Wingdings" panose="05000000000000000000" pitchFamily="2" charset="2"/>
              <a:buChar char="v"/>
            </a:pPr>
            <a:r>
              <a:rPr lang="cs-CZ" sz="7200" cap="none" dirty="0">
                <a:solidFill>
                  <a:srgbClr val="000000"/>
                </a:solidFill>
              </a:rPr>
              <a:t> k zajištění metodické a referenční činnosti na úseku ochrany veřejného zdraví,</a:t>
            </a:r>
          </a:p>
          <a:p>
            <a:pPr>
              <a:buFont typeface="Wingdings" panose="05000000000000000000" pitchFamily="2" charset="2"/>
              <a:buChar char="v"/>
            </a:pPr>
            <a:r>
              <a:rPr lang="cs-CZ" sz="7200" cap="none" dirty="0">
                <a:solidFill>
                  <a:srgbClr val="000000"/>
                </a:solidFill>
              </a:rPr>
              <a:t> k monitorování a výzkumu vztahů podmínek a zdraví,</a:t>
            </a:r>
          </a:p>
          <a:p>
            <a:pPr>
              <a:buFont typeface="Wingdings" panose="05000000000000000000" pitchFamily="2" charset="2"/>
              <a:buChar char="v"/>
            </a:pPr>
            <a:r>
              <a:rPr lang="cs-CZ" sz="7200" cap="none" dirty="0">
                <a:solidFill>
                  <a:srgbClr val="000000"/>
                </a:solidFill>
              </a:rPr>
              <a:t> k mezinárodní spolupráci,</a:t>
            </a:r>
          </a:p>
          <a:p>
            <a:pPr>
              <a:buFont typeface="Wingdings" panose="05000000000000000000" pitchFamily="2" charset="2"/>
              <a:buChar char="v"/>
            </a:pPr>
            <a:r>
              <a:rPr lang="cs-CZ" sz="7200" cap="none" dirty="0">
                <a:solidFill>
                  <a:srgbClr val="000000"/>
                </a:solidFill>
              </a:rPr>
              <a:t> ke kontrole kvality poskytovaných služeb k  ochraně veřejného zdraví</a:t>
            </a:r>
          </a:p>
          <a:p>
            <a:pPr>
              <a:buFont typeface="Wingdings" panose="05000000000000000000" pitchFamily="2" charset="2"/>
              <a:buChar char="v"/>
            </a:pPr>
            <a:r>
              <a:rPr lang="cs-CZ" sz="7200" cap="none" dirty="0">
                <a:solidFill>
                  <a:srgbClr val="000000"/>
                </a:solidFill>
              </a:rPr>
              <a:t> k postgraduální výchově k lékařských oborech ochrany veřejného zdraví </a:t>
            </a:r>
          </a:p>
          <a:p>
            <a:pPr>
              <a:buFont typeface="Wingdings" panose="05000000000000000000" pitchFamily="2" charset="2"/>
              <a:buChar char="v"/>
            </a:pPr>
            <a:r>
              <a:rPr lang="cs-CZ" sz="7200" cap="none" dirty="0">
                <a:solidFill>
                  <a:srgbClr val="000000"/>
                </a:solidFill>
              </a:rPr>
              <a:t> pro zdravotní výchovu obyvatelstva</a:t>
            </a:r>
          </a:p>
          <a:p>
            <a:endParaRPr lang="cs-CZ" dirty="0"/>
          </a:p>
        </p:txBody>
      </p:sp>
    </p:spTree>
    <p:extLst>
      <p:ext uri="{BB962C8B-B14F-4D97-AF65-F5344CB8AC3E}">
        <p14:creationId xmlns:p14="http://schemas.microsoft.com/office/powerpoint/2010/main" val="234231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CF019-8E2A-1AA5-9A14-A20C4324D796}"/>
              </a:ext>
            </a:extLst>
          </p:cNvPr>
          <p:cNvSpPr>
            <a:spLocks noGrp="1"/>
          </p:cNvSpPr>
          <p:nvPr>
            <p:ph type="title"/>
          </p:nvPr>
        </p:nvSpPr>
        <p:spPr>
          <a:xfrm>
            <a:off x="913775" y="358219"/>
            <a:ext cx="10364451" cy="1856475"/>
          </a:xfrm>
        </p:spPr>
        <p:txBody>
          <a:bodyPr/>
          <a:lstStyle/>
          <a:p>
            <a:r>
              <a:rPr lang="cs-CZ" dirty="0"/>
              <a:t>Státní zdravotní ústav</a:t>
            </a:r>
          </a:p>
        </p:txBody>
      </p:sp>
      <p:sp>
        <p:nvSpPr>
          <p:cNvPr id="3" name="Zástupný obsah 2">
            <a:extLst>
              <a:ext uri="{FF2B5EF4-FFF2-40B4-BE49-F238E27FC236}">
                <a16:creationId xmlns:a16="http://schemas.microsoft.com/office/drawing/2014/main" id="{F5C506DF-EE48-915C-23E0-D39A236E5530}"/>
              </a:ext>
            </a:extLst>
          </p:cNvPr>
          <p:cNvSpPr>
            <a:spLocks noGrp="1"/>
          </p:cNvSpPr>
          <p:nvPr>
            <p:ph sz="quarter" idx="13"/>
          </p:nvPr>
        </p:nvSpPr>
        <p:spPr>
          <a:xfrm>
            <a:off x="913774" y="1809946"/>
            <a:ext cx="10363826" cy="3981253"/>
          </a:xfrm>
        </p:spPr>
        <p:txBody>
          <a:bodyPr>
            <a:normAutofit/>
          </a:bodyPr>
          <a:lstStyle/>
          <a:p>
            <a:r>
              <a:rPr lang="cs-CZ" b="0" i="0" cap="none" dirty="0">
                <a:solidFill>
                  <a:srgbClr val="000000"/>
                </a:solidFill>
                <a:effectLst/>
              </a:rPr>
              <a:t>SZÚ je zdravotnické zařízení</a:t>
            </a:r>
          </a:p>
          <a:p>
            <a:r>
              <a:rPr lang="cs-CZ" b="0" i="0" cap="none" dirty="0">
                <a:solidFill>
                  <a:srgbClr val="000000"/>
                </a:solidFill>
                <a:effectLst/>
              </a:rPr>
              <a:t>je oprávněn zpracovávat za účelem podkladů pro tvorbu státní zdravotní politiky a sledování dlouhodobých trendů výskytu infekčních a jiných hromadně vyskytujících onemocnění údaje o:</a:t>
            </a:r>
          </a:p>
          <a:p>
            <a:pPr lvl="1">
              <a:buFont typeface="Wingdings" panose="05000000000000000000" pitchFamily="2" charset="2"/>
              <a:buChar char="v"/>
            </a:pPr>
            <a:r>
              <a:rPr lang="cs-CZ" sz="2000" cap="none" dirty="0">
                <a:solidFill>
                  <a:srgbClr val="000000"/>
                </a:solidFill>
              </a:rPr>
              <a:t> z</a:t>
            </a:r>
            <a:r>
              <a:rPr lang="cs-CZ" sz="2000" b="0" i="0" cap="none" dirty="0">
                <a:solidFill>
                  <a:srgbClr val="000000"/>
                </a:solidFill>
                <a:effectLst/>
              </a:rPr>
              <a:t>draví fyzických osob v souvislosti s předcházením vzniku a šíření infekčních onemocnění,</a:t>
            </a:r>
          </a:p>
          <a:p>
            <a:pPr lvl="1">
              <a:buFont typeface="Wingdings" panose="05000000000000000000" pitchFamily="2" charset="2"/>
              <a:buChar char="v"/>
            </a:pPr>
            <a:r>
              <a:rPr lang="cs-CZ" sz="2000" cap="none" dirty="0">
                <a:solidFill>
                  <a:srgbClr val="000000"/>
                </a:solidFill>
              </a:rPr>
              <a:t> ohrožení nemocí z povolání a jiných poškození zdraví z práce,</a:t>
            </a:r>
          </a:p>
          <a:p>
            <a:pPr lvl="1">
              <a:buFont typeface="Wingdings" panose="05000000000000000000" pitchFamily="2" charset="2"/>
              <a:buChar char="v"/>
            </a:pPr>
            <a:r>
              <a:rPr lang="cs-CZ" sz="2000" cap="none" dirty="0">
                <a:solidFill>
                  <a:srgbClr val="000000"/>
                </a:solidFill>
              </a:rPr>
              <a:t> o expozici fyzických osob škodlivinám v pracovním a životním prostředí </a:t>
            </a:r>
          </a:p>
          <a:p>
            <a:pPr lvl="1">
              <a:buFont typeface="Wingdings" panose="05000000000000000000" pitchFamily="2" charset="2"/>
              <a:buChar char="v"/>
            </a:pPr>
            <a:r>
              <a:rPr lang="cs-CZ" sz="2000" cap="none" dirty="0">
                <a:solidFill>
                  <a:srgbClr val="000000"/>
                </a:solidFill>
              </a:rPr>
              <a:t> o epidemiologii drogových závislostí </a:t>
            </a:r>
          </a:p>
          <a:p>
            <a:pPr marL="457200" lvl="1" indent="0">
              <a:buNone/>
            </a:pPr>
            <a:r>
              <a:rPr lang="cs-CZ" sz="2000" cap="none" dirty="0">
                <a:solidFill>
                  <a:srgbClr val="000000"/>
                </a:solidFill>
              </a:rPr>
              <a:t>(tyto informace předávat orgánům ochrany veřejného zdraví)</a:t>
            </a:r>
          </a:p>
          <a:p>
            <a:pPr lvl="1">
              <a:buFont typeface="Wingdings" panose="05000000000000000000" pitchFamily="2" charset="2"/>
              <a:buChar char="v"/>
            </a:pPr>
            <a:endParaRPr lang="cs-CZ" b="0" i="0" cap="none" dirty="0">
              <a:solidFill>
                <a:srgbClr val="000000"/>
              </a:solidFill>
              <a:effectLst/>
              <a:latin typeface="Mulish"/>
            </a:endParaRPr>
          </a:p>
          <a:p>
            <a:endParaRPr lang="cs-CZ" b="0" i="0" dirty="0">
              <a:solidFill>
                <a:srgbClr val="000000"/>
              </a:solidFill>
              <a:effectLst/>
              <a:latin typeface="Mulish"/>
            </a:endParaRPr>
          </a:p>
          <a:p>
            <a:pPr marL="0" indent="0">
              <a:buNone/>
            </a:pPr>
            <a:endParaRPr lang="cs-CZ" dirty="0"/>
          </a:p>
        </p:txBody>
      </p:sp>
    </p:spTree>
    <p:extLst>
      <p:ext uri="{BB962C8B-B14F-4D97-AF65-F5344CB8AC3E}">
        <p14:creationId xmlns:p14="http://schemas.microsoft.com/office/powerpoint/2010/main" val="342507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D3D03-CC60-9D95-412C-0C4F7E65CE0E}"/>
              </a:ext>
            </a:extLst>
          </p:cNvPr>
          <p:cNvSpPr>
            <a:spLocks noGrp="1"/>
          </p:cNvSpPr>
          <p:nvPr>
            <p:ph type="title"/>
          </p:nvPr>
        </p:nvSpPr>
        <p:spPr>
          <a:xfrm>
            <a:off x="913775" y="207391"/>
            <a:ext cx="10364451" cy="1489435"/>
          </a:xfrm>
        </p:spPr>
        <p:txBody>
          <a:bodyPr/>
          <a:lstStyle/>
          <a:p>
            <a:r>
              <a:rPr lang="cs-CZ" dirty="0"/>
              <a:t>Zdravotní ústavy</a:t>
            </a:r>
          </a:p>
        </p:txBody>
      </p:sp>
      <p:sp>
        <p:nvSpPr>
          <p:cNvPr id="3" name="Zástupný obsah 2">
            <a:extLst>
              <a:ext uri="{FF2B5EF4-FFF2-40B4-BE49-F238E27FC236}">
                <a16:creationId xmlns:a16="http://schemas.microsoft.com/office/drawing/2014/main" id="{4B4B2BD4-99ED-9EEF-2E8B-52746FFCEED0}"/>
              </a:ext>
            </a:extLst>
          </p:cNvPr>
          <p:cNvSpPr>
            <a:spLocks noGrp="1"/>
          </p:cNvSpPr>
          <p:nvPr>
            <p:ph sz="quarter" idx="13"/>
          </p:nvPr>
        </p:nvSpPr>
        <p:spPr>
          <a:xfrm>
            <a:off x="913774" y="1696826"/>
            <a:ext cx="10363826" cy="4094374"/>
          </a:xfrm>
        </p:spPr>
        <p:txBody>
          <a:bodyPr>
            <a:normAutofit/>
          </a:bodyPr>
          <a:lstStyle/>
          <a:p>
            <a:endParaRPr lang="cs-CZ" b="0" i="0" dirty="0">
              <a:solidFill>
                <a:srgbClr val="393939"/>
              </a:solidFill>
              <a:effectLst/>
              <a:highlight>
                <a:srgbClr val="FFFFFF"/>
              </a:highlight>
              <a:latin typeface="Trebuchet MS" panose="020B0603020202020204" pitchFamily="34" charset="0"/>
            </a:endParaRPr>
          </a:p>
          <a:p>
            <a:r>
              <a:rPr lang="cs-CZ" sz="2400" cap="none" dirty="0">
                <a:solidFill>
                  <a:srgbClr val="393939"/>
                </a:solidFill>
                <a:highlight>
                  <a:srgbClr val="FFFFFF"/>
                </a:highlight>
              </a:rPr>
              <a:t>na základě zákona č. 115/2012 Sb., se změnil zákon č. 258/2000 Sb. (s účinností od 1.6.2012). Změnou zákony byly zřízeny v České republice 2 Zdravotní ústavy (z původních 14), a to:</a:t>
            </a:r>
          </a:p>
          <a:p>
            <a:pPr lvl="1">
              <a:buFont typeface="Wingdings" panose="05000000000000000000" pitchFamily="2" charset="2"/>
              <a:buChar char="v"/>
            </a:pPr>
            <a:r>
              <a:rPr lang="cs-CZ" sz="2400" b="1" cap="none" dirty="0">
                <a:solidFill>
                  <a:srgbClr val="393939"/>
                </a:solidFill>
                <a:highlight>
                  <a:srgbClr val="FFFFFF"/>
                </a:highlight>
              </a:rPr>
              <a:t>Zdravotní ústav se sídlem v Ostravě </a:t>
            </a:r>
          </a:p>
          <a:p>
            <a:pPr marL="457200" lvl="1" indent="0">
              <a:buNone/>
            </a:pPr>
            <a:r>
              <a:rPr lang="cs-CZ" sz="2400" b="1" cap="none" dirty="0">
                <a:solidFill>
                  <a:srgbClr val="393939"/>
                </a:solidFill>
                <a:highlight>
                  <a:srgbClr val="FFFFFF"/>
                </a:highlight>
              </a:rPr>
              <a:t>    </a:t>
            </a:r>
            <a:r>
              <a:rPr lang="cs-CZ" cap="none" dirty="0">
                <a:solidFill>
                  <a:srgbClr val="393939"/>
                </a:solidFill>
                <a:highlight>
                  <a:srgbClr val="FFFFFF"/>
                </a:highlight>
              </a:rPr>
              <a:t>(je největší institucí svého druhu v ČR a ve střední Evropě)</a:t>
            </a:r>
          </a:p>
          <a:p>
            <a:pPr lvl="1">
              <a:buFont typeface="Wingdings" panose="05000000000000000000" pitchFamily="2" charset="2"/>
              <a:buChar char="v"/>
            </a:pPr>
            <a:r>
              <a:rPr lang="cs-CZ" sz="2400" b="1" cap="none" dirty="0">
                <a:solidFill>
                  <a:srgbClr val="393939"/>
                </a:solidFill>
                <a:highlight>
                  <a:srgbClr val="FFFFFF"/>
                </a:highlight>
              </a:rPr>
              <a:t>Zdravotní ústav se sídlem v Ústí nad Labem</a:t>
            </a:r>
          </a:p>
          <a:p>
            <a:pPr marL="457200" lvl="1" indent="0">
              <a:buNone/>
            </a:pPr>
            <a:endParaRPr lang="cs-CZ" cap="none" dirty="0">
              <a:solidFill>
                <a:srgbClr val="393939"/>
              </a:solidFill>
              <a:highlight>
                <a:srgbClr val="FFFFFF"/>
              </a:highlight>
              <a:latin typeface="Trebuchet MS" panose="020B0603020202020204" pitchFamily="34" charset="0"/>
            </a:endParaRPr>
          </a:p>
        </p:txBody>
      </p:sp>
    </p:spTree>
    <p:extLst>
      <p:ext uri="{BB962C8B-B14F-4D97-AF65-F5344CB8AC3E}">
        <p14:creationId xmlns:p14="http://schemas.microsoft.com/office/powerpoint/2010/main" val="197230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EA965-EBC5-E52B-CD61-1EF14A944032}"/>
              </a:ext>
            </a:extLst>
          </p:cNvPr>
          <p:cNvSpPr>
            <a:spLocks noGrp="1"/>
          </p:cNvSpPr>
          <p:nvPr>
            <p:ph type="title"/>
          </p:nvPr>
        </p:nvSpPr>
        <p:spPr/>
        <p:txBody>
          <a:bodyPr/>
          <a:lstStyle/>
          <a:p>
            <a:r>
              <a:rPr lang="cs-CZ" dirty="0"/>
              <a:t>Organizační struktura zdravotního ústavu </a:t>
            </a:r>
          </a:p>
        </p:txBody>
      </p:sp>
      <p:pic>
        <p:nvPicPr>
          <p:cNvPr id="6" name="Zástupný obsah 5">
            <a:extLst>
              <a:ext uri="{FF2B5EF4-FFF2-40B4-BE49-F238E27FC236}">
                <a16:creationId xmlns:a16="http://schemas.microsoft.com/office/drawing/2014/main" id="{3BFB9143-4D03-5CC4-368A-DC50D7D950FB}"/>
              </a:ext>
            </a:extLst>
          </p:cNvPr>
          <p:cNvPicPr>
            <a:picLocks noGrp="1" noChangeAspect="1"/>
          </p:cNvPicPr>
          <p:nvPr>
            <p:ph sz="quarter" idx="13"/>
          </p:nvPr>
        </p:nvPicPr>
        <p:blipFill>
          <a:blip r:embed="rId2"/>
          <a:stretch>
            <a:fillRect/>
          </a:stretch>
        </p:blipFill>
        <p:spPr>
          <a:xfrm>
            <a:off x="5495827" y="609600"/>
            <a:ext cx="4864231" cy="5612091"/>
          </a:xfrm>
        </p:spPr>
      </p:pic>
      <p:sp>
        <p:nvSpPr>
          <p:cNvPr id="4" name="Zástupný text 3">
            <a:extLst>
              <a:ext uri="{FF2B5EF4-FFF2-40B4-BE49-F238E27FC236}">
                <a16:creationId xmlns:a16="http://schemas.microsoft.com/office/drawing/2014/main" id="{35DB106D-A658-46EF-9CAF-17FDA5F49BB4}"/>
              </a:ext>
            </a:extLst>
          </p:cNvPr>
          <p:cNvSpPr>
            <a:spLocks noGrp="1"/>
          </p:cNvSpPr>
          <p:nvPr>
            <p:ph type="body" sz="half" idx="2"/>
          </p:nvPr>
        </p:nvSpPr>
        <p:spPr/>
        <p:txBody>
          <a:bodyPr/>
          <a:lstStyle/>
          <a:p>
            <a:r>
              <a:rPr lang="cs-CZ" cap="none" dirty="0"/>
              <a:t>se sídlem v Ostravě</a:t>
            </a:r>
          </a:p>
        </p:txBody>
      </p:sp>
    </p:spTree>
    <p:extLst>
      <p:ext uri="{BB962C8B-B14F-4D97-AF65-F5344CB8AC3E}">
        <p14:creationId xmlns:p14="http://schemas.microsoft.com/office/powerpoint/2010/main" val="18977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EF472-3F1D-B3D0-3BA7-CA45468EE8D1}"/>
              </a:ext>
            </a:extLst>
          </p:cNvPr>
          <p:cNvSpPr>
            <a:spLocks noGrp="1"/>
          </p:cNvSpPr>
          <p:nvPr>
            <p:ph type="title"/>
          </p:nvPr>
        </p:nvSpPr>
        <p:spPr/>
        <p:txBody>
          <a:bodyPr/>
          <a:lstStyle/>
          <a:p>
            <a:r>
              <a:rPr lang="cs-CZ" dirty="0"/>
              <a:t>Služby poskytované zdravotním ústavem se sídlem v </a:t>
            </a:r>
            <a:r>
              <a:rPr lang="cs-CZ" dirty="0" err="1"/>
              <a:t>ostravě</a:t>
            </a:r>
            <a:endParaRPr lang="cs-CZ" dirty="0"/>
          </a:p>
        </p:txBody>
      </p:sp>
      <p:sp>
        <p:nvSpPr>
          <p:cNvPr id="3" name="Zástupný obsah 2">
            <a:extLst>
              <a:ext uri="{FF2B5EF4-FFF2-40B4-BE49-F238E27FC236}">
                <a16:creationId xmlns:a16="http://schemas.microsoft.com/office/drawing/2014/main" id="{8CC7DE52-961F-BD85-3B2A-5EDAD3204BFB}"/>
              </a:ext>
            </a:extLst>
          </p:cNvPr>
          <p:cNvSpPr>
            <a:spLocks noGrp="1"/>
          </p:cNvSpPr>
          <p:nvPr>
            <p:ph sz="quarter" idx="13"/>
          </p:nvPr>
        </p:nvSpPr>
        <p:spPr/>
        <p:txBody>
          <a:bodyPr/>
          <a:lstStyle/>
          <a:p>
            <a:pPr>
              <a:buFont typeface="Wingdings" panose="05000000000000000000" pitchFamily="2" charset="2"/>
              <a:buChar char="v"/>
            </a:pPr>
            <a:r>
              <a:rPr lang="cs-CZ" cap="none" dirty="0"/>
              <a:t> </a:t>
            </a:r>
            <a:r>
              <a:rPr lang="cs-CZ" b="1" cap="none" dirty="0"/>
              <a:t>Hygienické laboratoře </a:t>
            </a:r>
            <a:r>
              <a:rPr lang="cs-CZ" cap="none" dirty="0"/>
              <a:t>(analýzy vod, ovzduší, potravin, potravinových doplňků, krmiv, kosmetiky, předmětů pro styk s potravinami a s vodou, výrobky pro děti, biologického materiálu, zdravotnické prostředky, písky, zeminy, sedimenty, měření fyzikálních faktorů – hluk, vibrace, osvětlení ……)</a:t>
            </a:r>
          </a:p>
          <a:p>
            <a:pPr>
              <a:buFont typeface="Wingdings" panose="05000000000000000000" pitchFamily="2" charset="2"/>
              <a:buChar char="v"/>
            </a:pPr>
            <a:r>
              <a:rPr lang="cs-CZ" cap="none" dirty="0"/>
              <a:t> </a:t>
            </a:r>
            <a:r>
              <a:rPr lang="cs-CZ" b="1" cap="none" dirty="0"/>
              <a:t>Klinické laboratoře </a:t>
            </a:r>
            <a:r>
              <a:rPr lang="cs-CZ" cap="none" dirty="0"/>
              <a:t>(vyšetření rizikových nákaz, infekčnosti klíšťat, PCR diagnostik,…..)</a:t>
            </a:r>
          </a:p>
          <a:p>
            <a:pPr>
              <a:buFont typeface="Wingdings" panose="05000000000000000000" pitchFamily="2" charset="2"/>
              <a:buChar char="v"/>
            </a:pPr>
            <a:r>
              <a:rPr lang="cs-CZ" cap="none" dirty="0"/>
              <a:t> </a:t>
            </a:r>
            <a:r>
              <a:rPr lang="cs-CZ" b="1" cap="none" dirty="0"/>
              <a:t>Zdravotnické služby </a:t>
            </a:r>
            <a:r>
              <a:rPr lang="cs-CZ" cap="none" dirty="0"/>
              <a:t>(poradny HIV, očkování a cestovní medicína, imunologická a alergologická ordinace, odběry krve, oddělení fyziologie a psychologie práce, očkování veřejnosti proti chřipce, Covid-19, ….)</a:t>
            </a:r>
          </a:p>
          <a:p>
            <a:pPr>
              <a:buFont typeface="Wingdings" panose="05000000000000000000" pitchFamily="2" charset="2"/>
              <a:buChar char="v"/>
            </a:pPr>
            <a:endParaRPr lang="cs-CZ" cap="none" dirty="0"/>
          </a:p>
        </p:txBody>
      </p:sp>
    </p:spTree>
    <p:extLst>
      <p:ext uri="{BB962C8B-B14F-4D97-AF65-F5344CB8AC3E}">
        <p14:creationId xmlns:p14="http://schemas.microsoft.com/office/powerpoint/2010/main" val="153819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503CC-C4CF-1B5C-8F7F-B77CCA501491}"/>
              </a:ext>
            </a:extLst>
          </p:cNvPr>
          <p:cNvSpPr>
            <a:spLocks noGrp="1"/>
          </p:cNvSpPr>
          <p:nvPr>
            <p:ph type="title"/>
          </p:nvPr>
        </p:nvSpPr>
        <p:spPr/>
        <p:txBody>
          <a:bodyPr>
            <a:normAutofit fontScale="90000"/>
          </a:bodyPr>
          <a:lstStyle/>
          <a:p>
            <a:pPr marL="0" indent="0" algn="ctr">
              <a:buNone/>
            </a:pPr>
            <a:r>
              <a:rPr lang="cs-CZ" sz="4000" b="1" i="0" cap="none" dirty="0">
                <a:solidFill>
                  <a:srgbClr val="43494D"/>
                </a:solidFill>
                <a:effectLst/>
                <a:highlight>
                  <a:srgbClr val="FFFFFF"/>
                </a:highlight>
              </a:rPr>
              <a:t>Zákon č. 258/2000 Sb. </a:t>
            </a:r>
            <a:br>
              <a:rPr lang="cs-CZ" sz="4000" b="1" i="0" cap="none" dirty="0">
                <a:solidFill>
                  <a:srgbClr val="43494D"/>
                </a:solidFill>
                <a:effectLst/>
                <a:highlight>
                  <a:srgbClr val="FFFFFF"/>
                </a:highlight>
              </a:rPr>
            </a:br>
            <a:r>
              <a:rPr lang="cs-CZ" sz="4000" b="1" i="0" cap="none" dirty="0">
                <a:solidFill>
                  <a:srgbClr val="43494D"/>
                </a:solidFill>
                <a:effectLst/>
                <a:highlight>
                  <a:srgbClr val="FFFFFF"/>
                </a:highlight>
              </a:rPr>
              <a:t>o ochraně veřejného zdraví </a:t>
            </a:r>
            <a:br>
              <a:rPr lang="cs-CZ" sz="4000" b="1" i="0" cap="none" dirty="0">
                <a:solidFill>
                  <a:srgbClr val="43494D"/>
                </a:solidFill>
                <a:effectLst/>
                <a:highlight>
                  <a:srgbClr val="FFFFFF"/>
                </a:highlight>
              </a:rPr>
            </a:br>
            <a:r>
              <a:rPr lang="cs-CZ" sz="4000" b="1" i="0" cap="none" dirty="0">
                <a:solidFill>
                  <a:srgbClr val="43494D"/>
                </a:solidFill>
                <a:effectLst/>
                <a:highlight>
                  <a:srgbClr val="FFFFFF"/>
                </a:highlight>
              </a:rPr>
              <a:t>a o změně některých souvisejících zákonů</a:t>
            </a:r>
            <a:br>
              <a:rPr lang="cs-CZ" sz="1800" b="1" i="0" cap="none" dirty="0">
                <a:solidFill>
                  <a:srgbClr val="43494D"/>
                </a:solidFill>
                <a:effectLst/>
                <a:highlight>
                  <a:srgbClr val="FFFFFF"/>
                </a:highlight>
              </a:rPr>
            </a:br>
            <a:br>
              <a:rPr lang="cs-CZ" sz="1800" b="0" i="0" dirty="0">
                <a:solidFill>
                  <a:srgbClr val="43494D"/>
                </a:solidFill>
                <a:effectLst/>
                <a:highlight>
                  <a:srgbClr val="FFFFFF"/>
                </a:highlight>
                <a:latin typeface="+mn-lt"/>
              </a:rPr>
            </a:br>
            <a:endParaRPr lang="cs-CZ" dirty="0">
              <a:latin typeface="+mn-lt"/>
            </a:endParaRPr>
          </a:p>
        </p:txBody>
      </p:sp>
      <p:sp>
        <p:nvSpPr>
          <p:cNvPr id="3" name="Zástupný obsah 2">
            <a:extLst>
              <a:ext uri="{FF2B5EF4-FFF2-40B4-BE49-F238E27FC236}">
                <a16:creationId xmlns:a16="http://schemas.microsoft.com/office/drawing/2014/main" id="{DDD8D301-5A6A-FD15-069C-9E4F6342BCE6}"/>
              </a:ext>
            </a:extLst>
          </p:cNvPr>
          <p:cNvSpPr>
            <a:spLocks noGrp="1"/>
          </p:cNvSpPr>
          <p:nvPr>
            <p:ph sz="quarter" idx="13"/>
          </p:nvPr>
        </p:nvSpPr>
        <p:spPr>
          <a:xfrm>
            <a:off x="913774" y="1828800"/>
            <a:ext cx="10363826" cy="3962399"/>
          </a:xfrm>
        </p:spPr>
        <p:txBody>
          <a:bodyPr>
            <a:normAutofit lnSpcReduction="10000"/>
          </a:bodyPr>
          <a:lstStyle/>
          <a:p>
            <a:pPr algn="just">
              <a:buFontTx/>
              <a:buChar char="-"/>
            </a:pPr>
            <a:endParaRPr lang="cs-CZ" cap="none" dirty="0">
              <a:solidFill>
                <a:srgbClr val="43494D"/>
              </a:solidFill>
              <a:highlight>
                <a:srgbClr val="FFFFFF"/>
              </a:highlight>
            </a:endParaRPr>
          </a:p>
          <a:p>
            <a:pPr algn="just">
              <a:buFontTx/>
              <a:buChar char="-"/>
            </a:pPr>
            <a:r>
              <a:rPr lang="cs-CZ" cap="none" dirty="0">
                <a:solidFill>
                  <a:srgbClr val="43494D"/>
                </a:solidFill>
                <a:highlight>
                  <a:srgbClr val="FFFFFF"/>
                </a:highlight>
              </a:rPr>
              <a:t>od jeho schválení proběhlo již 66 změn</a:t>
            </a:r>
          </a:p>
          <a:p>
            <a:pPr marL="0" indent="0" algn="just">
              <a:buNone/>
            </a:pPr>
            <a:r>
              <a:rPr lang="cs-CZ" i="0" u="sng" cap="none" dirty="0">
                <a:solidFill>
                  <a:srgbClr val="43494D"/>
                </a:solidFill>
                <a:effectLst/>
                <a:highlight>
                  <a:srgbClr val="FFFFFF"/>
                </a:highlight>
              </a:rPr>
              <a:t>Zákon zapracovává příslušné předpisy Evropské unie a upravuje </a:t>
            </a:r>
            <a:r>
              <a:rPr lang="cs-CZ" i="0" cap="none" dirty="0">
                <a:solidFill>
                  <a:srgbClr val="43494D"/>
                </a:solidFill>
                <a:effectLst/>
                <a:highlight>
                  <a:srgbClr val="FFFFFF"/>
                </a:highlight>
              </a:rPr>
              <a:t>v návaznosti na přímo použitelné předpisy Evropské unie:</a:t>
            </a:r>
          </a:p>
          <a:p>
            <a:pPr marL="342900" indent="-342900" algn="just">
              <a:buAutoNum type="alphaLcParenR"/>
            </a:pPr>
            <a:r>
              <a:rPr lang="cs-CZ" cap="none" dirty="0">
                <a:solidFill>
                  <a:srgbClr val="43494D"/>
                </a:solidFill>
                <a:highlight>
                  <a:srgbClr val="FFFFFF"/>
                </a:highlight>
              </a:rPr>
              <a:t>Práva a povinnosti fyzických a právnických osob v oblasti ochrany a podpory veřejného zdraví</a:t>
            </a:r>
          </a:p>
          <a:p>
            <a:pPr marL="342900" indent="-342900" algn="just">
              <a:buAutoNum type="alphaLcParenR"/>
            </a:pPr>
            <a:r>
              <a:rPr lang="cs-CZ" i="0" cap="none" dirty="0">
                <a:solidFill>
                  <a:srgbClr val="43494D"/>
                </a:solidFill>
                <a:effectLst/>
                <a:highlight>
                  <a:srgbClr val="FFFFFF"/>
                </a:highlight>
              </a:rPr>
              <a:t>Soustavu orgánů ochrany veřejného zdraví, jejich působnosti a pravomoc</a:t>
            </a:r>
          </a:p>
          <a:p>
            <a:pPr marL="342900" indent="-342900" algn="just">
              <a:buAutoNum type="alphaLcParenR"/>
            </a:pPr>
            <a:r>
              <a:rPr lang="cs-CZ" i="0" cap="none" dirty="0">
                <a:solidFill>
                  <a:srgbClr val="43494D"/>
                </a:solidFill>
                <a:effectLst/>
                <a:highlight>
                  <a:srgbClr val="FFFFFF"/>
                </a:highlight>
              </a:rPr>
              <a:t>Úkoly dalších orgánů veřejné správy v oblastech ochrany a podpory veřejného zdraví a hodnocení a snižování hluku z hlediska dlouhodobého průměrného hlukového zatížení životního prostředí</a:t>
            </a:r>
          </a:p>
          <a:p>
            <a:endParaRPr lang="cs-CZ" sz="1800" dirty="0">
              <a:solidFill>
                <a:srgbClr val="43494D"/>
              </a:solidFill>
              <a:highlight>
                <a:srgbClr val="FFFFFF"/>
              </a:highlight>
              <a:latin typeface="Slabo 27px"/>
            </a:endParaRPr>
          </a:p>
          <a:p>
            <a:pPr marL="0" indent="0" algn="just">
              <a:buNone/>
            </a:pPr>
            <a:endParaRPr lang="cs-CZ" dirty="0"/>
          </a:p>
        </p:txBody>
      </p:sp>
    </p:spTree>
    <p:extLst>
      <p:ext uri="{BB962C8B-B14F-4D97-AF65-F5344CB8AC3E}">
        <p14:creationId xmlns:p14="http://schemas.microsoft.com/office/powerpoint/2010/main" val="204557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3B4971-27A5-2608-BF6F-90162DEFBE9A}"/>
              </a:ext>
            </a:extLst>
          </p:cNvPr>
          <p:cNvSpPr>
            <a:spLocks noGrp="1"/>
          </p:cNvSpPr>
          <p:nvPr>
            <p:ph type="title"/>
          </p:nvPr>
        </p:nvSpPr>
        <p:spPr/>
        <p:txBody>
          <a:bodyPr/>
          <a:lstStyle/>
          <a:p>
            <a:r>
              <a:rPr lang="cs-CZ" dirty="0"/>
              <a:t>Použité zdroje</a:t>
            </a:r>
          </a:p>
        </p:txBody>
      </p:sp>
      <p:sp>
        <p:nvSpPr>
          <p:cNvPr id="3" name="Zástupný obsah 2">
            <a:extLst>
              <a:ext uri="{FF2B5EF4-FFF2-40B4-BE49-F238E27FC236}">
                <a16:creationId xmlns:a16="http://schemas.microsoft.com/office/drawing/2014/main" id="{C079A4EB-15FF-2EF1-3C7B-9473E2B58FBB}"/>
              </a:ext>
            </a:extLst>
          </p:cNvPr>
          <p:cNvSpPr>
            <a:spLocks noGrp="1"/>
          </p:cNvSpPr>
          <p:nvPr>
            <p:ph sz="quarter" idx="13"/>
          </p:nvPr>
        </p:nvSpPr>
        <p:spPr/>
        <p:txBody>
          <a:bodyPr/>
          <a:lstStyle/>
          <a:p>
            <a:r>
              <a:rPr lang="cs-CZ" cap="none" dirty="0">
                <a:hlinkClick r:id="rId2">
                  <a:extLst>
                    <a:ext uri="{A12FA001-AC4F-418D-AE19-62706E023703}">
                      <ahyp:hlinkClr xmlns:ahyp="http://schemas.microsoft.com/office/drawing/2018/hyperlinkcolor" val="tx"/>
                    </a:ext>
                  </a:extLst>
                </a:hlinkClick>
              </a:rPr>
              <a:t>Základní informace - SZÚ | oficiální web státního zdravotního ústavu v </a:t>
            </a:r>
            <a:r>
              <a:rPr lang="cs-CZ" cap="none" dirty="0" err="1">
                <a:hlinkClick r:id="rId2">
                  <a:extLst>
                    <a:ext uri="{A12FA001-AC4F-418D-AE19-62706E023703}">
                      <ahyp:hlinkClr xmlns:ahyp="http://schemas.microsoft.com/office/drawing/2018/hyperlinkcolor" val="tx"/>
                    </a:ext>
                  </a:extLst>
                </a:hlinkClick>
              </a:rPr>
              <a:t>praze</a:t>
            </a:r>
            <a:r>
              <a:rPr lang="cs-CZ" cap="none" dirty="0">
                <a:hlinkClick r:id="rId2">
                  <a:extLst>
                    <a:ext uri="{A12FA001-AC4F-418D-AE19-62706E023703}">
                      <ahyp:hlinkClr xmlns:ahyp="http://schemas.microsoft.com/office/drawing/2018/hyperlinkcolor" val="tx"/>
                    </a:ext>
                  </a:extLst>
                </a:hlinkClick>
              </a:rPr>
              <a:t> (szu.cz)</a:t>
            </a:r>
            <a:endParaRPr lang="cs-CZ" cap="none" dirty="0"/>
          </a:p>
          <a:p>
            <a:r>
              <a:rPr lang="cs-CZ" cap="none" dirty="0">
                <a:hlinkClick r:id="rId3">
                  <a:extLst>
                    <a:ext uri="{A12FA001-AC4F-418D-AE19-62706E023703}">
                      <ahyp:hlinkClr xmlns:ahyp="http://schemas.microsoft.com/office/drawing/2018/hyperlinkcolor" val="tx"/>
                    </a:ext>
                  </a:extLst>
                </a:hlinkClick>
              </a:rPr>
              <a:t>Krajské hygienické stanice | NZIP</a:t>
            </a:r>
            <a:endParaRPr lang="cs-CZ" cap="none" dirty="0"/>
          </a:p>
          <a:p>
            <a:r>
              <a:rPr lang="cs-CZ" cap="none" dirty="0">
                <a:hlinkClick r:id="rId4">
                  <a:extLst>
                    <a:ext uri="{A12FA001-AC4F-418D-AE19-62706E023703}">
                      <ahyp:hlinkClr xmlns:ahyp="http://schemas.microsoft.com/office/drawing/2018/hyperlinkcolor" val="tx"/>
                    </a:ext>
                  </a:extLst>
                </a:hlinkClick>
              </a:rPr>
              <a:t>Ochrana veřejného zdraví – ministerstvo zdravotnictví (gov.cz)</a:t>
            </a:r>
            <a:endParaRPr lang="cs-CZ" cap="none" dirty="0"/>
          </a:p>
          <a:p>
            <a:r>
              <a:rPr lang="cs-CZ" cap="none" dirty="0">
                <a:hlinkClick r:id="rId5">
                  <a:extLst>
                    <a:ext uri="{A12FA001-AC4F-418D-AE19-62706E023703}">
                      <ahyp:hlinkClr xmlns:ahyp="http://schemas.microsoft.com/office/drawing/2018/hyperlinkcolor" val="tx"/>
                    </a:ext>
                  </a:extLst>
                </a:hlinkClick>
              </a:rPr>
              <a:t>Zdravotní ústav se Sídlem v </a:t>
            </a:r>
            <a:r>
              <a:rPr lang="cs-CZ" cap="none" dirty="0" err="1">
                <a:hlinkClick r:id="rId5">
                  <a:extLst>
                    <a:ext uri="{A12FA001-AC4F-418D-AE19-62706E023703}">
                      <ahyp:hlinkClr xmlns:ahyp="http://schemas.microsoft.com/office/drawing/2018/hyperlinkcolor" val="tx"/>
                    </a:ext>
                  </a:extLst>
                </a:hlinkClick>
              </a:rPr>
              <a:t>ostravě</a:t>
            </a:r>
            <a:r>
              <a:rPr lang="cs-CZ" cap="none" dirty="0">
                <a:hlinkClick r:id="rId5">
                  <a:extLst>
                    <a:ext uri="{A12FA001-AC4F-418D-AE19-62706E023703}">
                      <ahyp:hlinkClr xmlns:ahyp="http://schemas.microsoft.com/office/drawing/2018/hyperlinkcolor" val="tx"/>
                    </a:ext>
                  </a:extLst>
                </a:hlinkClick>
              </a:rPr>
              <a:t> (zuova.cz)</a:t>
            </a:r>
            <a:endParaRPr lang="cs-CZ" cap="none" dirty="0"/>
          </a:p>
          <a:p>
            <a:r>
              <a:rPr lang="cs-CZ" cap="none" dirty="0">
                <a:hlinkClick r:id="rId6">
                  <a:extLst>
                    <a:ext uri="{A12FA001-AC4F-418D-AE19-62706E023703}">
                      <ahyp:hlinkClr xmlns:ahyp="http://schemas.microsoft.com/office/drawing/2018/hyperlinkcolor" val="tx"/>
                    </a:ext>
                  </a:extLst>
                </a:hlinkClick>
              </a:rPr>
              <a:t>Krajská hygienická stanice olomouckého kraje v </a:t>
            </a:r>
            <a:r>
              <a:rPr lang="cs-CZ" cap="none" dirty="0" err="1">
                <a:hlinkClick r:id="rId6">
                  <a:extLst>
                    <a:ext uri="{A12FA001-AC4F-418D-AE19-62706E023703}">
                      <ahyp:hlinkClr xmlns:ahyp="http://schemas.microsoft.com/office/drawing/2018/hyperlinkcolor" val="tx"/>
                    </a:ext>
                  </a:extLst>
                </a:hlinkClick>
              </a:rPr>
              <a:t>olomouci</a:t>
            </a:r>
            <a:r>
              <a:rPr lang="cs-CZ" cap="none" dirty="0">
                <a:hlinkClick r:id="rId6">
                  <a:extLst>
                    <a:ext uri="{A12FA001-AC4F-418D-AE19-62706E023703}">
                      <ahyp:hlinkClr xmlns:ahyp="http://schemas.microsoft.com/office/drawing/2018/hyperlinkcolor" val="tx"/>
                    </a:ext>
                  </a:extLst>
                </a:hlinkClick>
              </a:rPr>
              <a:t> (khsolc.cz)</a:t>
            </a:r>
            <a:endParaRPr lang="cs-CZ" cap="none" dirty="0"/>
          </a:p>
          <a:p>
            <a:r>
              <a:rPr lang="cs-CZ" cap="none" dirty="0">
                <a:hlinkClick r:id="rId7">
                  <a:extLst>
                    <a:ext uri="{A12FA001-AC4F-418D-AE19-62706E023703}">
                      <ahyp:hlinkClr xmlns:ahyp="http://schemas.microsoft.com/office/drawing/2018/hyperlinkcolor" val="tx"/>
                    </a:ext>
                  </a:extLst>
                </a:hlinkClick>
              </a:rPr>
              <a:t>258/2000 sb. Zákon o ochraně veřejného zdraví (zakonyprolidi.cz)</a:t>
            </a:r>
            <a:endParaRPr lang="cs-CZ" cap="none" dirty="0"/>
          </a:p>
        </p:txBody>
      </p:sp>
    </p:spTree>
    <p:extLst>
      <p:ext uri="{BB962C8B-B14F-4D97-AF65-F5344CB8AC3E}">
        <p14:creationId xmlns:p14="http://schemas.microsoft.com/office/powerpoint/2010/main" val="2314503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79003A-7785-9F3D-7CD8-9473912D4948}"/>
              </a:ext>
            </a:extLst>
          </p:cNvPr>
          <p:cNvSpPr>
            <a:spLocks noGrp="1"/>
          </p:cNvSpPr>
          <p:nvPr>
            <p:ph type="title"/>
          </p:nvPr>
        </p:nvSpPr>
        <p:spPr/>
        <p:txBody>
          <a:bodyPr/>
          <a:lstStyle/>
          <a:p>
            <a:r>
              <a:rPr lang="cs-CZ" sz="3600" dirty="0"/>
              <a:t>Děkuji za pozornost</a:t>
            </a:r>
            <a:br>
              <a:rPr lang="cs-CZ" sz="3600" dirty="0"/>
            </a:br>
            <a:endParaRPr lang="cs-CZ" dirty="0"/>
          </a:p>
        </p:txBody>
      </p:sp>
      <p:pic>
        <p:nvPicPr>
          <p:cNvPr id="5" name="Zástupný obsah 4">
            <a:extLst>
              <a:ext uri="{FF2B5EF4-FFF2-40B4-BE49-F238E27FC236}">
                <a16:creationId xmlns:a16="http://schemas.microsoft.com/office/drawing/2014/main" id="{CF087090-D4D4-A161-D183-B8E1984C1BC0}"/>
              </a:ext>
            </a:extLst>
          </p:cNvPr>
          <p:cNvPicPr>
            <a:picLocks noGrp="1" noChangeAspect="1"/>
          </p:cNvPicPr>
          <p:nvPr>
            <p:ph sz="quarter" idx="13"/>
          </p:nvPr>
        </p:nvPicPr>
        <p:blipFill>
          <a:blip r:embed="rId2"/>
          <a:stretch>
            <a:fillRect/>
          </a:stretch>
        </p:blipFill>
        <p:spPr>
          <a:xfrm>
            <a:off x="3517751" y="2366963"/>
            <a:ext cx="5156498" cy="3424237"/>
          </a:xfrm>
        </p:spPr>
      </p:pic>
    </p:spTree>
    <p:extLst>
      <p:ext uri="{BB962C8B-B14F-4D97-AF65-F5344CB8AC3E}">
        <p14:creationId xmlns:p14="http://schemas.microsoft.com/office/powerpoint/2010/main" val="364603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D8B6A4-7401-DDD9-771E-96FC81D8DC8A}"/>
              </a:ext>
            </a:extLst>
          </p:cNvPr>
          <p:cNvSpPr>
            <a:spLocks noGrp="1"/>
          </p:cNvSpPr>
          <p:nvPr>
            <p:ph type="title"/>
          </p:nvPr>
        </p:nvSpPr>
        <p:spPr>
          <a:xfrm>
            <a:off x="913775" y="226243"/>
            <a:ext cx="10364451" cy="1319753"/>
          </a:xfrm>
        </p:spPr>
        <p:txBody>
          <a:bodyPr/>
          <a:lstStyle/>
          <a:p>
            <a:r>
              <a:rPr lang="cs-CZ" dirty="0"/>
              <a:t>Krajské hygienické stanice</a:t>
            </a:r>
          </a:p>
        </p:txBody>
      </p:sp>
      <p:sp>
        <p:nvSpPr>
          <p:cNvPr id="3" name="Zástupný obsah 2">
            <a:extLst>
              <a:ext uri="{FF2B5EF4-FFF2-40B4-BE49-F238E27FC236}">
                <a16:creationId xmlns:a16="http://schemas.microsoft.com/office/drawing/2014/main" id="{4F0AE03F-E85E-F85B-36DB-89055252E461}"/>
              </a:ext>
            </a:extLst>
          </p:cNvPr>
          <p:cNvSpPr>
            <a:spLocks noGrp="1"/>
          </p:cNvSpPr>
          <p:nvPr>
            <p:ph sz="quarter" idx="13"/>
          </p:nvPr>
        </p:nvSpPr>
        <p:spPr>
          <a:xfrm>
            <a:off x="913774" y="1630838"/>
            <a:ext cx="10363826" cy="4160362"/>
          </a:xfrm>
        </p:spPr>
        <p:txBody>
          <a:bodyPr>
            <a:normAutofit/>
          </a:bodyPr>
          <a:lstStyle/>
          <a:p>
            <a:pPr>
              <a:buFont typeface="Wingdings" panose="05000000000000000000" pitchFamily="2" charset="2"/>
              <a:buChar char="v"/>
            </a:pPr>
            <a:r>
              <a:rPr lang="cs-CZ" cap="none" dirty="0">
                <a:solidFill>
                  <a:srgbClr val="0B2239"/>
                </a:solidFill>
                <a:highlight>
                  <a:srgbClr val="FFFFFF"/>
                </a:highlight>
                <a:latin typeface="Public Sans Web"/>
              </a:rPr>
              <a:t> M</a:t>
            </a:r>
            <a:r>
              <a:rPr lang="cs-CZ" b="0" i="0" cap="none" dirty="0">
                <a:solidFill>
                  <a:srgbClr val="0B2239"/>
                </a:solidFill>
                <a:effectLst/>
                <a:highlight>
                  <a:srgbClr val="FFFFFF"/>
                </a:highlight>
                <a:latin typeface="Public Sans Web"/>
              </a:rPr>
              <a:t>ezi orgány veřejného zdraví patří KHS, které jsou přímo řízeny Ministerstvem zdravotnictví  České republiky.</a:t>
            </a:r>
          </a:p>
          <a:p>
            <a:pPr>
              <a:buFont typeface="Wingdings" panose="05000000000000000000" pitchFamily="2" charset="2"/>
              <a:buChar char="v"/>
            </a:pPr>
            <a:r>
              <a:rPr lang="cs-CZ" b="0" i="0" cap="none" dirty="0">
                <a:solidFill>
                  <a:srgbClr val="0B2239"/>
                </a:solidFill>
                <a:effectLst/>
                <a:highlight>
                  <a:srgbClr val="FFFFFF"/>
                </a:highlight>
                <a:latin typeface="Public Sans Web"/>
              </a:rPr>
              <a:t>Krajské hygienick</a:t>
            </a:r>
            <a:r>
              <a:rPr lang="cs-CZ" cap="none" dirty="0">
                <a:solidFill>
                  <a:srgbClr val="0B2239"/>
                </a:solidFill>
                <a:highlight>
                  <a:srgbClr val="FFFFFF"/>
                </a:highlight>
                <a:latin typeface="Public Sans Web"/>
              </a:rPr>
              <a:t>é stanice (KHS) jsou správním úřadem zřízeným § 82 odst. 1 zákona č. 258/2000 Sb. o ochraně veřejného zdraví a o změně některých souvisejících zákonů.</a:t>
            </a:r>
          </a:p>
          <a:p>
            <a:pPr>
              <a:buFont typeface="Wingdings" panose="05000000000000000000" pitchFamily="2" charset="2"/>
              <a:buChar char="v"/>
            </a:pPr>
            <a:r>
              <a:rPr lang="cs-CZ" cap="none" dirty="0">
                <a:solidFill>
                  <a:srgbClr val="0B2239"/>
                </a:solidFill>
                <a:highlight>
                  <a:srgbClr val="FFFFFF"/>
                </a:highlight>
                <a:latin typeface="Public Sans Web"/>
              </a:rPr>
              <a:t> Na území České republiky je zřízeno </a:t>
            </a:r>
            <a:r>
              <a:rPr lang="cs-CZ" b="1" cap="none" dirty="0">
                <a:solidFill>
                  <a:srgbClr val="0B2239"/>
                </a:solidFill>
                <a:highlight>
                  <a:srgbClr val="FFFFFF"/>
                </a:highlight>
                <a:latin typeface="Public Sans Web"/>
              </a:rPr>
              <a:t>14 krajských hygienických stanic </a:t>
            </a:r>
            <a:r>
              <a:rPr lang="cs-CZ" cap="none" dirty="0">
                <a:solidFill>
                  <a:srgbClr val="0B2239"/>
                </a:solidFill>
                <a:highlight>
                  <a:srgbClr val="FFFFFF"/>
                </a:highlight>
                <a:latin typeface="Public Sans Web"/>
              </a:rPr>
              <a:t>(Hygienická stanice hlavního města Prahy, KHS Jihočeského kraje, KHS Jihomoravského kraje, KHS Karlovarského kraje, KHS Kraje Vysočina, KHS Královehradeckého kraje, KHS Libereckého kraje, KHS Moravskoslezského kraje, KHS Olomouckého kraje, KHS Pardubického kraje, KHS Plzeňského kraje, KHS Středočeského kraje, KHS Ústeckého kraje, KHS Zlínského kraje)</a:t>
            </a:r>
          </a:p>
        </p:txBody>
      </p:sp>
    </p:spTree>
    <p:extLst>
      <p:ext uri="{BB962C8B-B14F-4D97-AF65-F5344CB8AC3E}">
        <p14:creationId xmlns:p14="http://schemas.microsoft.com/office/powerpoint/2010/main" val="278905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1AE29-6C3B-5881-F559-4309ACC9E975}"/>
              </a:ext>
            </a:extLst>
          </p:cNvPr>
          <p:cNvSpPr>
            <a:spLocks noGrp="1"/>
          </p:cNvSpPr>
          <p:nvPr>
            <p:ph type="title"/>
          </p:nvPr>
        </p:nvSpPr>
        <p:spPr>
          <a:xfrm>
            <a:off x="913775" y="183823"/>
            <a:ext cx="10364451" cy="1315039"/>
          </a:xfrm>
        </p:spPr>
        <p:txBody>
          <a:bodyPr/>
          <a:lstStyle/>
          <a:p>
            <a:r>
              <a:rPr lang="cs-CZ" dirty="0"/>
              <a:t>Krajské hygienické stanice</a:t>
            </a:r>
          </a:p>
        </p:txBody>
      </p:sp>
      <p:pic>
        <p:nvPicPr>
          <p:cNvPr id="5" name="Zástupný obsah 4">
            <a:extLst>
              <a:ext uri="{FF2B5EF4-FFF2-40B4-BE49-F238E27FC236}">
                <a16:creationId xmlns:a16="http://schemas.microsoft.com/office/drawing/2014/main" id="{1D9AAA84-4569-DA0E-5396-C4DD2931A39F}"/>
              </a:ext>
            </a:extLst>
          </p:cNvPr>
          <p:cNvPicPr>
            <a:picLocks noGrp="1" noChangeAspect="1"/>
          </p:cNvPicPr>
          <p:nvPr>
            <p:ph sz="quarter" idx="13"/>
          </p:nvPr>
        </p:nvPicPr>
        <p:blipFill>
          <a:blip r:embed="rId2"/>
          <a:stretch>
            <a:fillRect/>
          </a:stretch>
        </p:blipFill>
        <p:spPr>
          <a:xfrm>
            <a:off x="2111604" y="1649691"/>
            <a:ext cx="7833674" cy="4694548"/>
          </a:xfrm>
        </p:spPr>
      </p:pic>
    </p:spTree>
    <p:extLst>
      <p:ext uri="{BB962C8B-B14F-4D97-AF65-F5344CB8AC3E}">
        <p14:creationId xmlns:p14="http://schemas.microsoft.com/office/powerpoint/2010/main" val="376930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7E9FD5-BD9F-4F37-C539-F766B42021B9}"/>
              </a:ext>
            </a:extLst>
          </p:cNvPr>
          <p:cNvSpPr>
            <a:spLocks noGrp="1"/>
          </p:cNvSpPr>
          <p:nvPr>
            <p:ph type="title"/>
          </p:nvPr>
        </p:nvSpPr>
        <p:spPr>
          <a:xfrm>
            <a:off x="913775" y="1"/>
            <a:ext cx="10364451" cy="1564848"/>
          </a:xfrm>
        </p:spPr>
        <p:txBody>
          <a:bodyPr/>
          <a:lstStyle/>
          <a:p>
            <a:r>
              <a:rPr lang="cs-CZ" dirty="0"/>
              <a:t>Krajské hygienické stanice</a:t>
            </a:r>
          </a:p>
        </p:txBody>
      </p:sp>
      <p:sp>
        <p:nvSpPr>
          <p:cNvPr id="3" name="Zástupný obsah 2">
            <a:extLst>
              <a:ext uri="{FF2B5EF4-FFF2-40B4-BE49-F238E27FC236}">
                <a16:creationId xmlns:a16="http://schemas.microsoft.com/office/drawing/2014/main" id="{E4F391DE-CB50-63BE-FFB8-4B33D0FF57E6}"/>
              </a:ext>
            </a:extLst>
          </p:cNvPr>
          <p:cNvSpPr>
            <a:spLocks noGrp="1"/>
          </p:cNvSpPr>
          <p:nvPr>
            <p:ph sz="quarter" idx="13"/>
          </p:nvPr>
        </p:nvSpPr>
        <p:spPr>
          <a:xfrm>
            <a:off x="913774" y="1112363"/>
            <a:ext cx="10363826" cy="5656081"/>
          </a:xfrm>
        </p:spPr>
        <p:txBody>
          <a:bodyPr>
            <a:normAutofit/>
          </a:bodyPr>
          <a:lstStyle/>
          <a:p>
            <a:pPr marL="0" indent="0" algn="l">
              <a:buNone/>
            </a:pPr>
            <a:r>
              <a:rPr lang="cs-CZ" b="0" i="0" cap="none" dirty="0">
                <a:solidFill>
                  <a:srgbClr val="0B2239"/>
                </a:solidFill>
                <a:effectLst/>
                <a:highlight>
                  <a:srgbClr val="FFFFFF"/>
                </a:highlight>
              </a:rPr>
              <a:t>Na základě ustanovení § 82 odst. 2 zákona č. 258/2000 Sb. o ochraně veřejného zdraví KHS:</a:t>
            </a:r>
          </a:p>
          <a:p>
            <a:pPr algn="l"/>
            <a:r>
              <a:rPr lang="cs-CZ" b="0" i="0" cap="none" dirty="0">
                <a:solidFill>
                  <a:srgbClr val="0B2239"/>
                </a:solidFill>
                <a:effectLst/>
                <a:highlight>
                  <a:srgbClr val="FFFFFF"/>
                </a:highlight>
              </a:rPr>
              <a:t>Vykonávají </a:t>
            </a:r>
            <a:r>
              <a:rPr lang="cs-CZ" cap="none" dirty="0">
                <a:solidFill>
                  <a:srgbClr val="0B2239"/>
                </a:solidFill>
                <a:highlight>
                  <a:srgbClr val="FFFFFF"/>
                </a:highlight>
              </a:rPr>
              <a:t>SZD</a:t>
            </a:r>
            <a:r>
              <a:rPr lang="cs-CZ" b="0" i="0" cap="none" dirty="0">
                <a:solidFill>
                  <a:srgbClr val="0B2239"/>
                </a:solidFill>
                <a:effectLst/>
                <a:highlight>
                  <a:srgbClr val="FFFFFF"/>
                </a:highlight>
              </a:rPr>
              <a:t> nad dodržováním zákazů a plnění dalších povinností stanovených přímo použitelnými předpisy Evropské unie včetně dodržování zásad správné výrobní praxe a ochrany zdraví při práci</a:t>
            </a:r>
          </a:p>
          <a:p>
            <a:pPr algn="l"/>
            <a:r>
              <a:rPr lang="cs-CZ" cap="none" dirty="0">
                <a:solidFill>
                  <a:srgbClr val="0B2239"/>
                </a:solidFill>
                <a:highlight>
                  <a:srgbClr val="FFFFFF"/>
                </a:highlight>
              </a:rPr>
              <a:t>Rozhodují o opatřeních k předcházení vzniku a šíření infekčních onemocnění</a:t>
            </a:r>
          </a:p>
          <a:p>
            <a:pPr algn="l"/>
            <a:r>
              <a:rPr lang="cs-CZ" b="0" i="0" cap="none" dirty="0">
                <a:solidFill>
                  <a:srgbClr val="0B2239"/>
                </a:solidFill>
                <a:effectLst/>
                <a:highlight>
                  <a:srgbClr val="FFFFFF"/>
                </a:highlight>
              </a:rPr>
              <a:t>Řeší problematiku rizikové práce</a:t>
            </a:r>
          </a:p>
          <a:p>
            <a:pPr algn="l"/>
            <a:r>
              <a:rPr lang="cs-CZ" b="0" i="0" cap="none" dirty="0">
                <a:solidFill>
                  <a:srgbClr val="0B2239"/>
                </a:solidFill>
                <a:effectLst/>
                <a:highlight>
                  <a:srgbClr val="FFFFFF"/>
                </a:highlight>
              </a:rPr>
              <a:t>Posuzují nemoci z povolání </a:t>
            </a:r>
          </a:p>
          <a:p>
            <a:pPr algn="l"/>
            <a:r>
              <a:rPr lang="cs-CZ" b="0" i="0" cap="none" dirty="0">
                <a:solidFill>
                  <a:srgbClr val="0B2239"/>
                </a:solidFill>
                <a:effectLst/>
                <a:highlight>
                  <a:srgbClr val="FFFFFF"/>
                </a:highlight>
              </a:rPr>
              <a:t>Projednávají přestupky na úseku ochrany veřejného zdraví</a:t>
            </a:r>
          </a:p>
          <a:p>
            <a:pPr algn="l"/>
            <a:r>
              <a:rPr lang="cs-CZ" b="0" i="0" cap="none" dirty="0">
                <a:solidFill>
                  <a:srgbClr val="0B2239"/>
                </a:solidFill>
                <a:effectLst/>
                <a:highlight>
                  <a:srgbClr val="FFFFFF"/>
                </a:highlight>
              </a:rPr>
              <a:t>Uplatňují stanoviska k územně plánovací dokumentaci z hlediska ochrany veřejného zdraví včetně hodnocení a řízení zdravotních rizik</a:t>
            </a:r>
          </a:p>
          <a:p>
            <a:pPr algn="l"/>
            <a:r>
              <a:rPr lang="cs-CZ" b="0" i="0" cap="none" dirty="0">
                <a:solidFill>
                  <a:srgbClr val="0B2239"/>
                </a:solidFill>
                <a:effectLst/>
                <a:highlight>
                  <a:srgbClr val="FFFFFF"/>
                </a:highlight>
              </a:rPr>
              <a:t>Plní úkoly dotčeného správního úřadu</a:t>
            </a:r>
            <a:br>
              <a:rPr lang="cs-CZ" b="1" i="0" dirty="0">
                <a:solidFill>
                  <a:srgbClr val="000000"/>
                </a:solidFill>
                <a:effectLst/>
                <a:highlight>
                  <a:srgbClr val="FFFFFF"/>
                </a:highlight>
              </a:rPr>
            </a:br>
            <a:endParaRPr lang="cs-CZ" b="0" i="0" dirty="0">
              <a:solidFill>
                <a:srgbClr val="0B2239"/>
              </a:solidFill>
              <a:effectLst/>
              <a:highlight>
                <a:srgbClr val="FFFFFF"/>
              </a:highlight>
            </a:endParaRPr>
          </a:p>
          <a:p>
            <a:endParaRPr lang="cs-CZ" dirty="0"/>
          </a:p>
        </p:txBody>
      </p:sp>
    </p:spTree>
    <p:extLst>
      <p:ext uri="{BB962C8B-B14F-4D97-AF65-F5344CB8AC3E}">
        <p14:creationId xmlns:p14="http://schemas.microsoft.com/office/powerpoint/2010/main" val="76542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5D5BF-1040-091E-F664-B7ECD588846A}"/>
              </a:ext>
            </a:extLst>
          </p:cNvPr>
          <p:cNvSpPr>
            <a:spLocks noGrp="1"/>
          </p:cNvSpPr>
          <p:nvPr>
            <p:ph type="title"/>
          </p:nvPr>
        </p:nvSpPr>
        <p:spPr>
          <a:xfrm>
            <a:off x="913775" y="188537"/>
            <a:ext cx="10364451" cy="1423447"/>
          </a:xfrm>
        </p:spPr>
        <p:txBody>
          <a:bodyPr/>
          <a:lstStyle/>
          <a:p>
            <a:r>
              <a:rPr lang="cs-CZ" dirty="0"/>
              <a:t>Krajské hygienické stanice</a:t>
            </a:r>
          </a:p>
        </p:txBody>
      </p:sp>
      <p:sp>
        <p:nvSpPr>
          <p:cNvPr id="3" name="Zástupný obsah 2">
            <a:extLst>
              <a:ext uri="{FF2B5EF4-FFF2-40B4-BE49-F238E27FC236}">
                <a16:creationId xmlns:a16="http://schemas.microsoft.com/office/drawing/2014/main" id="{000E9F59-ADF5-B06D-73B5-B968133C893C}"/>
              </a:ext>
            </a:extLst>
          </p:cNvPr>
          <p:cNvSpPr>
            <a:spLocks noGrp="1"/>
          </p:cNvSpPr>
          <p:nvPr>
            <p:ph sz="quarter" idx="13"/>
          </p:nvPr>
        </p:nvSpPr>
        <p:spPr>
          <a:xfrm>
            <a:off x="913149" y="1611984"/>
            <a:ext cx="10363826" cy="4713402"/>
          </a:xfrm>
        </p:spPr>
        <p:txBody>
          <a:bodyPr>
            <a:normAutofit/>
          </a:bodyPr>
          <a:lstStyle/>
          <a:p>
            <a:pPr algn="l"/>
            <a:r>
              <a:rPr lang="cs-CZ" b="0" i="0" cap="none" dirty="0">
                <a:solidFill>
                  <a:srgbClr val="0B2239"/>
                </a:solidFill>
                <a:effectLst/>
                <a:highlight>
                  <a:srgbClr val="FFFFFF"/>
                </a:highlight>
              </a:rPr>
              <a:t>Nařizují mimořádná opatření  při epidemii a nebezpečí jejího vzniku</a:t>
            </a:r>
          </a:p>
          <a:p>
            <a:pPr algn="l"/>
            <a:r>
              <a:rPr lang="cs-CZ" cap="none" dirty="0">
                <a:solidFill>
                  <a:srgbClr val="0B2239"/>
                </a:solidFill>
                <a:highlight>
                  <a:srgbClr val="FFFFFF"/>
                </a:highlight>
              </a:rPr>
              <a:t>Nařizují mimořádná opatření k ochraně zdraví fyzických osob při výskytu nebezpečných a z nebezpečnosti podezřelých výrobků</a:t>
            </a:r>
          </a:p>
          <a:p>
            <a:pPr algn="l"/>
            <a:r>
              <a:rPr lang="cs-CZ" b="0" i="0" cap="none" dirty="0">
                <a:solidFill>
                  <a:srgbClr val="0B2239"/>
                </a:solidFill>
                <a:effectLst/>
                <a:highlight>
                  <a:srgbClr val="FFFFFF"/>
                </a:highlight>
              </a:rPr>
              <a:t>Vykonávají </a:t>
            </a:r>
            <a:r>
              <a:rPr lang="cs-CZ" cap="none" dirty="0">
                <a:solidFill>
                  <a:srgbClr val="0B2239"/>
                </a:solidFill>
                <a:highlight>
                  <a:srgbClr val="FFFFFF"/>
                </a:highlight>
              </a:rPr>
              <a:t>SZD</a:t>
            </a:r>
            <a:r>
              <a:rPr lang="cs-CZ" b="0" i="0" cap="none" dirty="0">
                <a:solidFill>
                  <a:srgbClr val="0B2239"/>
                </a:solidFill>
                <a:effectLst/>
                <a:highlight>
                  <a:srgbClr val="FFFFFF"/>
                </a:highlight>
              </a:rPr>
              <a:t> nad plněním povinnosti zaměstnavatele zajistit pracovnělékařské služby</a:t>
            </a:r>
          </a:p>
          <a:p>
            <a:pPr algn="l"/>
            <a:r>
              <a:rPr lang="cs-CZ" b="0" i="0" cap="none" dirty="0">
                <a:solidFill>
                  <a:srgbClr val="0B2239"/>
                </a:solidFill>
                <a:effectLst/>
                <a:highlight>
                  <a:srgbClr val="FFFFFF"/>
                </a:highlight>
              </a:rPr>
              <a:t>Provádějí hodnocení a řízení zdravotních rizik z hlediska prevence negativního ovlivnění zdravotního stavu obyvatelstva</a:t>
            </a:r>
          </a:p>
          <a:p>
            <a:pPr algn="l"/>
            <a:r>
              <a:rPr lang="cs-CZ" b="0" i="0" cap="none" dirty="0">
                <a:solidFill>
                  <a:srgbClr val="0B2239"/>
                </a:solidFill>
                <a:effectLst/>
                <a:highlight>
                  <a:srgbClr val="FFFFFF"/>
                </a:highlight>
              </a:rPr>
              <a:t>Spolupracují se správními úřady a s orgány samosprávy při tvorbě regionální zdravotní politiky ochrany a podpory veřejného zdraví</a:t>
            </a:r>
          </a:p>
          <a:p>
            <a:pPr algn="l"/>
            <a:r>
              <a:rPr lang="cs-CZ" cap="none" dirty="0">
                <a:solidFill>
                  <a:srgbClr val="0B2239"/>
                </a:solidFill>
                <a:highlight>
                  <a:srgbClr val="FFFFFF"/>
                </a:highlight>
              </a:rPr>
              <a:t>Podílejí se na vzdělávání  lékařů a zdravotnických pracovníků</a:t>
            </a:r>
          </a:p>
          <a:p>
            <a:pPr algn="l"/>
            <a:r>
              <a:rPr lang="cs-CZ" b="0" i="0" cap="none" dirty="0">
                <a:solidFill>
                  <a:srgbClr val="0B2239"/>
                </a:solidFill>
                <a:effectLst/>
                <a:highlight>
                  <a:srgbClr val="FFFFFF"/>
                </a:highlight>
              </a:rPr>
              <a:t>Podílejí se na úkolech integrovaného záchranného systému</a:t>
            </a:r>
          </a:p>
          <a:p>
            <a:endParaRPr lang="cs-CZ" dirty="0"/>
          </a:p>
        </p:txBody>
      </p:sp>
    </p:spTree>
    <p:extLst>
      <p:ext uri="{BB962C8B-B14F-4D97-AF65-F5344CB8AC3E}">
        <p14:creationId xmlns:p14="http://schemas.microsoft.com/office/powerpoint/2010/main" val="147335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D9D68D-2BE4-1379-0DE9-836F41364169}"/>
              </a:ext>
            </a:extLst>
          </p:cNvPr>
          <p:cNvSpPr>
            <a:spLocks noGrp="1"/>
          </p:cNvSpPr>
          <p:nvPr>
            <p:ph type="title"/>
          </p:nvPr>
        </p:nvSpPr>
        <p:spPr/>
        <p:txBody>
          <a:bodyPr/>
          <a:lstStyle/>
          <a:p>
            <a:r>
              <a:rPr lang="cs-CZ" dirty="0"/>
              <a:t>Organizační struktura</a:t>
            </a:r>
          </a:p>
        </p:txBody>
      </p:sp>
      <p:pic>
        <p:nvPicPr>
          <p:cNvPr id="10" name="Zástupný obsah 9">
            <a:extLst>
              <a:ext uri="{FF2B5EF4-FFF2-40B4-BE49-F238E27FC236}">
                <a16:creationId xmlns:a16="http://schemas.microsoft.com/office/drawing/2014/main" id="{FD625457-16A7-7643-DFD7-3D6D7BC3FC77}"/>
              </a:ext>
            </a:extLst>
          </p:cNvPr>
          <p:cNvPicPr>
            <a:picLocks noGrp="1" noChangeAspect="1"/>
          </p:cNvPicPr>
          <p:nvPr>
            <p:ph sz="quarter" idx="13"/>
          </p:nvPr>
        </p:nvPicPr>
        <p:blipFill>
          <a:blip r:embed="rId2"/>
          <a:stretch>
            <a:fillRect/>
          </a:stretch>
        </p:blipFill>
        <p:spPr>
          <a:xfrm>
            <a:off x="5373671" y="609600"/>
            <a:ext cx="5005240" cy="5942029"/>
          </a:xfrm>
        </p:spPr>
      </p:pic>
      <p:sp>
        <p:nvSpPr>
          <p:cNvPr id="4" name="Zástupný text 3">
            <a:extLst>
              <a:ext uri="{FF2B5EF4-FFF2-40B4-BE49-F238E27FC236}">
                <a16:creationId xmlns:a16="http://schemas.microsoft.com/office/drawing/2014/main" id="{E347EE83-187D-6C1B-EF1E-12DCD1058C7B}"/>
              </a:ext>
            </a:extLst>
          </p:cNvPr>
          <p:cNvSpPr>
            <a:spLocks noGrp="1"/>
          </p:cNvSpPr>
          <p:nvPr>
            <p:ph type="body" sz="half" idx="2"/>
          </p:nvPr>
        </p:nvSpPr>
        <p:spPr/>
        <p:txBody>
          <a:bodyPr/>
          <a:lstStyle/>
          <a:p>
            <a:r>
              <a:rPr lang="cs-CZ" cap="none" dirty="0"/>
              <a:t>KHS Olomouckého kraje</a:t>
            </a:r>
          </a:p>
          <a:p>
            <a:endParaRPr lang="cs-CZ" cap="none" dirty="0"/>
          </a:p>
        </p:txBody>
      </p:sp>
    </p:spTree>
    <p:extLst>
      <p:ext uri="{BB962C8B-B14F-4D97-AF65-F5344CB8AC3E}">
        <p14:creationId xmlns:p14="http://schemas.microsoft.com/office/powerpoint/2010/main" val="350975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441554-5C5C-5822-4397-51BB34425F57}"/>
              </a:ext>
            </a:extLst>
          </p:cNvPr>
          <p:cNvSpPr>
            <a:spLocks noGrp="1"/>
          </p:cNvSpPr>
          <p:nvPr>
            <p:ph type="title"/>
          </p:nvPr>
        </p:nvSpPr>
        <p:spPr>
          <a:xfrm>
            <a:off x="913775" y="207391"/>
            <a:ext cx="10364451" cy="1366885"/>
          </a:xfrm>
        </p:spPr>
        <p:txBody>
          <a:bodyPr/>
          <a:lstStyle/>
          <a:p>
            <a:r>
              <a:rPr lang="cs-CZ" dirty="0"/>
              <a:t>Předmět činnosti hygieny výživy </a:t>
            </a:r>
          </a:p>
        </p:txBody>
      </p:sp>
      <p:sp>
        <p:nvSpPr>
          <p:cNvPr id="3" name="Zástupný obsah 2">
            <a:extLst>
              <a:ext uri="{FF2B5EF4-FFF2-40B4-BE49-F238E27FC236}">
                <a16:creationId xmlns:a16="http://schemas.microsoft.com/office/drawing/2014/main" id="{93A27574-05EC-4C5D-B70C-D780ED59F6AA}"/>
              </a:ext>
            </a:extLst>
          </p:cNvPr>
          <p:cNvSpPr>
            <a:spLocks noGrp="1"/>
          </p:cNvSpPr>
          <p:nvPr>
            <p:ph sz="quarter" idx="13"/>
          </p:nvPr>
        </p:nvSpPr>
        <p:spPr>
          <a:xfrm>
            <a:off x="913774" y="1329180"/>
            <a:ext cx="10363826" cy="4462020"/>
          </a:xfrm>
        </p:spPr>
        <p:txBody>
          <a:bodyPr>
            <a:noAutofit/>
          </a:bodyPr>
          <a:lstStyle/>
          <a:p>
            <a:pPr marL="457200" indent="-457200" algn="just">
              <a:buAutoNum type="arabicPeriod"/>
            </a:pPr>
            <a:r>
              <a:rPr lang="cs-CZ" sz="1600" b="0" i="0" cap="none" dirty="0">
                <a:solidFill>
                  <a:srgbClr val="000000"/>
                </a:solidFill>
                <a:effectLst/>
                <a:highlight>
                  <a:srgbClr val="FFFFFF"/>
                </a:highlight>
              </a:rPr>
              <a:t>Vydává rozhodnutí, povolení, osvědčení a plní další úkoly státní správy v ochraně a podpoře veřejného zdraví, a to včetně výkonu státního zdravotního dozoru (SZD) v oblasti: </a:t>
            </a:r>
          </a:p>
          <a:p>
            <a:pPr lvl="1" algn="just">
              <a:buFont typeface="Wingdings" panose="05000000000000000000" pitchFamily="2" charset="2"/>
              <a:buChar char="v"/>
            </a:pPr>
            <a:r>
              <a:rPr lang="cs-CZ" sz="1600" b="0" i="0" cap="none" dirty="0">
                <a:solidFill>
                  <a:srgbClr val="000000"/>
                </a:solidFill>
                <a:effectLst/>
                <a:highlight>
                  <a:srgbClr val="FFFFFF"/>
                </a:highlight>
              </a:rPr>
              <a:t>hygienických požadavků na </a:t>
            </a:r>
            <a:r>
              <a:rPr lang="cs-CZ" sz="1600" b="0" i="0" u="sng" cap="none" dirty="0">
                <a:solidFill>
                  <a:srgbClr val="000000"/>
                </a:solidFill>
                <a:effectLst/>
                <a:highlight>
                  <a:srgbClr val="FFFFFF"/>
                </a:highlight>
              </a:rPr>
              <a:t>pitnou vodu </a:t>
            </a:r>
            <a:r>
              <a:rPr lang="cs-CZ" sz="1600" b="0" i="0" cap="none" dirty="0">
                <a:solidFill>
                  <a:srgbClr val="000000"/>
                </a:solidFill>
                <a:effectLst/>
                <a:highlight>
                  <a:srgbClr val="FFFFFF"/>
                </a:highlight>
              </a:rPr>
              <a:t>v potravinářských podnicích</a:t>
            </a:r>
          </a:p>
          <a:p>
            <a:pPr lvl="1" algn="just">
              <a:buFont typeface="Wingdings" panose="05000000000000000000" pitchFamily="2" charset="2"/>
              <a:buChar char="v"/>
            </a:pPr>
            <a:r>
              <a:rPr lang="cs-CZ" sz="1600" cap="none" dirty="0">
                <a:solidFill>
                  <a:srgbClr val="000000"/>
                </a:solidFill>
                <a:highlight>
                  <a:srgbClr val="FFFFFF"/>
                </a:highlight>
              </a:rPr>
              <a:t>h</a:t>
            </a:r>
            <a:r>
              <a:rPr lang="cs-CZ" sz="1600" b="0" i="0" cap="none" dirty="0">
                <a:solidFill>
                  <a:srgbClr val="000000"/>
                </a:solidFill>
                <a:effectLst/>
                <a:highlight>
                  <a:srgbClr val="FFFFFF"/>
                </a:highlight>
              </a:rPr>
              <a:t>ygienických požadavků na </a:t>
            </a:r>
            <a:r>
              <a:rPr lang="cs-CZ" sz="1600" b="0" i="0" u="sng" cap="none" dirty="0">
                <a:solidFill>
                  <a:srgbClr val="000000"/>
                </a:solidFill>
                <a:effectLst/>
                <a:highlight>
                  <a:srgbClr val="FFFFFF"/>
                </a:highlight>
              </a:rPr>
              <a:t>provozovny stravovacích služeb</a:t>
            </a:r>
          </a:p>
          <a:p>
            <a:pPr lvl="1" algn="just">
              <a:buFont typeface="Wingdings" panose="05000000000000000000" pitchFamily="2" charset="2"/>
              <a:buChar char="v"/>
            </a:pPr>
            <a:r>
              <a:rPr lang="cs-CZ" sz="1600" u="sng" cap="none" dirty="0">
                <a:solidFill>
                  <a:srgbClr val="000000"/>
                </a:solidFill>
                <a:highlight>
                  <a:srgbClr val="FFFFFF"/>
                </a:highlight>
              </a:rPr>
              <a:t>u</a:t>
            </a:r>
            <a:r>
              <a:rPr lang="cs-CZ" sz="1600" b="0" i="0" u="sng" cap="none" dirty="0">
                <a:solidFill>
                  <a:srgbClr val="000000"/>
                </a:solidFill>
                <a:effectLst/>
                <a:highlight>
                  <a:srgbClr val="FFFFFF"/>
                </a:highlight>
              </a:rPr>
              <a:t>vádění potravin </a:t>
            </a:r>
            <a:r>
              <a:rPr lang="cs-CZ" sz="1600" b="0" i="0" cap="none" dirty="0">
                <a:solidFill>
                  <a:srgbClr val="000000"/>
                </a:solidFill>
                <a:effectLst/>
                <a:highlight>
                  <a:srgbClr val="FFFFFF"/>
                </a:highlight>
              </a:rPr>
              <a:t>na trh v provozovnách stravovacích služeb</a:t>
            </a:r>
          </a:p>
          <a:p>
            <a:pPr lvl="1" algn="just">
              <a:buFont typeface="Wingdings" panose="05000000000000000000" pitchFamily="2" charset="2"/>
              <a:buChar char="v"/>
            </a:pPr>
            <a:r>
              <a:rPr lang="cs-CZ" sz="1600" cap="none" dirty="0">
                <a:solidFill>
                  <a:srgbClr val="000000"/>
                </a:solidFill>
                <a:highlight>
                  <a:srgbClr val="FFFFFF"/>
                </a:highlight>
              </a:rPr>
              <a:t>o</a:t>
            </a:r>
            <a:r>
              <a:rPr lang="cs-CZ" sz="1600" b="0" i="0" cap="none" dirty="0">
                <a:solidFill>
                  <a:srgbClr val="000000"/>
                </a:solidFill>
                <a:effectLst/>
                <a:highlight>
                  <a:srgbClr val="FFFFFF"/>
                </a:highlight>
              </a:rPr>
              <a:t>chrany zdraví před škodlivými účinky návykových látek</a:t>
            </a:r>
          </a:p>
          <a:p>
            <a:pPr lvl="1" algn="just">
              <a:buFont typeface="Wingdings" panose="05000000000000000000" pitchFamily="2" charset="2"/>
              <a:buChar char="v"/>
            </a:pPr>
            <a:r>
              <a:rPr lang="cs-CZ" sz="1600" u="sng" cap="none" dirty="0">
                <a:solidFill>
                  <a:srgbClr val="000000"/>
                </a:solidFill>
                <a:highlight>
                  <a:srgbClr val="FFFFFF"/>
                </a:highlight>
              </a:rPr>
              <a:t>o</a:t>
            </a:r>
            <a:r>
              <a:rPr lang="cs-CZ" sz="1600" b="0" i="0" u="sng" cap="none" dirty="0">
                <a:solidFill>
                  <a:srgbClr val="000000"/>
                </a:solidFill>
                <a:effectLst/>
                <a:highlight>
                  <a:srgbClr val="FFFFFF"/>
                </a:highlight>
              </a:rPr>
              <a:t>chrany spotřebitele </a:t>
            </a:r>
            <a:r>
              <a:rPr lang="cs-CZ" sz="1600" b="0" i="0" cap="none" dirty="0">
                <a:solidFill>
                  <a:srgbClr val="000000"/>
                </a:solidFill>
                <a:effectLst/>
                <a:highlight>
                  <a:srgbClr val="FFFFFF"/>
                </a:highlight>
              </a:rPr>
              <a:t>v provozovnách stravovacích služeb</a:t>
            </a:r>
          </a:p>
          <a:p>
            <a:pPr marL="457200" indent="-457200" algn="just">
              <a:buAutoNum type="arabicPeriod"/>
            </a:pPr>
            <a:r>
              <a:rPr lang="cs-CZ" sz="1600" b="0" i="0" cap="none" dirty="0">
                <a:solidFill>
                  <a:srgbClr val="000000"/>
                </a:solidFill>
                <a:effectLst/>
                <a:highlight>
                  <a:srgbClr val="FFFFFF"/>
                </a:highlight>
              </a:rPr>
              <a:t>Posuzuje </a:t>
            </a:r>
            <a:r>
              <a:rPr lang="cs-CZ" sz="1600" b="0" i="0" u="sng" cap="none" dirty="0">
                <a:solidFill>
                  <a:srgbClr val="000000"/>
                </a:solidFill>
                <a:effectLst/>
                <a:highlight>
                  <a:srgbClr val="FFFFFF"/>
                </a:highlight>
              </a:rPr>
              <a:t>provozní řády</a:t>
            </a:r>
            <a:r>
              <a:rPr lang="cs-CZ" sz="1600" b="0" i="0" cap="none" dirty="0">
                <a:solidFill>
                  <a:srgbClr val="000000"/>
                </a:solidFill>
                <a:effectLst/>
                <a:highlight>
                  <a:srgbClr val="FFFFFF"/>
                </a:highlight>
              </a:rPr>
              <a:t> individuálních zdrojů (studní) určených pro dodávku pitné vody v provozovnách stravovacích služeb.</a:t>
            </a:r>
          </a:p>
          <a:p>
            <a:pPr marL="457200" indent="-457200" algn="just">
              <a:buAutoNum type="arabicPeriod"/>
            </a:pPr>
            <a:r>
              <a:rPr lang="cs-CZ" sz="1600" cap="none" dirty="0">
                <a:solidFill>
                  <a:srgbClr val="000000"/>
                </a:solidFill>
                <a:highlight>
                  <a:srgbClr val="FFFFFF"/>
                </a:highlight>
              </a:rPr>
              <a:t>Řeší </a:t>
            </a:r>
            <a:r>
              <a:rPr lang="cs-CZ" sz="1600" u="sng" cap="none" dirty="0">
                <a:solidFill>
                  <a:srgbClr val="000000"/>
                </a:solidFill>
                <a:highlight>
                  <a:srgbClr val="FFFFFF"/>
                </a:highlight>
              </a:rPr>
              <a:t>podněty</a:t>
            </a:r>
            <a:r>
              <a:rPr lang="cs-CZ" sz="1600" cap="none" dirty="0">
                <a:solidFill>
                  <a:srgbClr val="000000"/>
                </a:solidFill>
                <a:highlight>
                  <a:srgbClr val="FFFFFF"/>
                </a:highlight>
              </a:rPr>
              <a:t> týkající se stravovacích služeb</a:t>
            </a:r>
          </a:p>
          <a:p>
            <a:pPr marL="457200" indent="-457200" algn="just">
              <a:buAutoNum type="arabicPeriod"/>
            </a:pPr>
            <a:r>
              <a:rPr lang="cs-CZ" sz="1600" b="0" i="0" u="sng" cap="none" dirty="0">
                <a:solidFill>
                  <a:srgbClr val="000000"/>
                </a:solidFill>
                <a:effectLst/>
                <a:highlight>
                  <a:srgbClr val="FFFFFF"/>
                </a:highlight>
              </a:rPr>
              <a:t>Zjišťuje příčiny poškození </a:t>
            </a:r>
            <a:r>
              <a:rPr lang="cs-CZ" sz="1600" b="0" i="0" cap="none" dirty="0">
                <a:solidFill>
                  <a:srgbClr val="000000"/>
                </a:solidFill>
                <a:effectLst/>
                <a:highlight>
                  <a:srgbClr val="FFFFFF"/>
                </a:highlight>
              </a:rPr>
              <a:t>nebo ohrožení </a:t>
            </a:r>
            <a:r>
              <a:rPr lang="cs-CZ" sz="1600" b="0" i="0" u="sng" cap="none" dirty="0">
                <a:solidFill>
                  <a:srgbClr val="000000"/>
                </a:solidFill>
                <a:effectLst/>
                <a:highlight>
                  <a:srgbClr val="FFFFFF"/>
                </a:highlight>
              </a:rPr>
              <a:t>zdraví</a:t>
            </a:r>
            <a:r>
              <a:rPr lang="cs-CZ" sz="1600" b="0" i="0" cap="none" dirty="0">
                <a:solidFill>
                  <a:srgbClr val="000000"/>
                </a:solidFill>
                <a:effectLst/>
                <a:highlight>
                  <a:srgbClr val="FFFFFF"/>
                </a:highlight>
              </a:rPr>
              <a:t> a zamezení šíření infekčních onemocnění z potravin</a:t>
            </a:r>
          </a:p>
          <a:p>
            <a:pPr marL="457200" indent="-457200" algn="just">
              <a:buAutoNum type="arabicPeriod"/>
            </a:pPr>
            <a:r>
              <a:rPr lang="cs-CZ" sz="1600" cap="none" dirty="0">
                <a:solidFill>
                  <a:srgbClr val="000000"/>
                </a:solidFill>
                <a:highlight>
                  <a:srgbClr val="FFFFFF"/>
                </a:highlight>
              </a:rPr>
              <a:t>Prověřuje </a:t>
            </a:r>
            <a:r>
              <a:rPr lang="cs-CZ" sz="1600" u="sng" cap="none" dirty="0">
                <a:solidFill>
                  <a:srgbClr val="000000"/>
                </a:solidFill>
                <a:highlight>
                  <a:srgbClr val="FFFFFF"/>
                </a:highlight>
              </a:rPr>
              <a:t>znalosti nutné k ochraně veřejného zdraví </a:t>
            </a:r>
            <a:r>
              <a:rPr lang="cs-CZ" sz="1600" cap="none" dirty="0">
                <a:solidFill>
                  <a:srgbClr val="000000"/>
                </a:solidFill>
                <a:highlight>
                  <a:srgbClr val="FFFFFF"/>
                </a:highlight>
              </a:rPr>
              <a:t>u fyzických osob vykonávající činnosti epidemiologicky závažné</a:t>
            </a:r>
            <a:endParaRPr lang="cs-CZ" sz="1600" b="0" i="0" cap="none" dirty="0">
              <a:solidFill>
                <a:srgbClr val="000000"/>
              </a:solidFill>
              <a:effectLst/>
              <a:highlight>
                <a:srgbClr val="FFFFFF"/>
              </a:highlight>
            </a:endParaRPr>
          </a:p>
          <a:p>
            <a:pPr marL="457200" indent="-457200" algn="just">
              <a:buAutoNum type="arabicPeriod"/>
            </a:pPr>
            <a:r>
              <a:rPr lang="cs-CZ" sz="1600" cap="none" dirty="0">
                <a:solidFill>
                  <a:srgbClr val="000000"/>
                </a:solidFill>
                <a:highlight>
                  <a:srgbClr val="FFFFFF"/>
                </a:highlight>
              </a:rPr>
              <a:t>Organizuje zkoušky ze </a:t>
            </a:r>
            <a:r>
              <a:rPr lang="cs-CZ" sz="1600" u="sng" cap="none" dirty="0">
                <a:solidFill>
                  <a:srgbClr val="000000"/>
                </a:solidFill>
                <a:highlight>
                  <a:srgbClr val="FFFFFF"/>
                </a:highlight>
              </a:rPr>
              <a:t>znalosti hub </a:t>
            </a:r>
            <a:r>
              <a:rPr lang="cs-CZ" sz="1600" cap="none" dirty="0">
                <a:solidFill>
                  <a:srgbClr val="000000"/>
                </a:solidFill>
                <a:highlight>
                  <a:srgbClr val="FFFFFF"/>
                </a:highlight>
              </a:rPr>
              <a:t>a vydává osvědčení o odborné způsobilosti</a:t>
            </a:r>
          </a:p>
          <a:p>
            <a:pPr marL="0" indent="0" algn="just">
              <a:buNone/>
            </a:pPr>
            <a:endParaRPr lang="cs-CZ" sz="1600" cap="none" dirty="0">
              <a:solidFill>
                <a:srgbClr val="000000"/>
              </a:solidFill>
              <a:highlight>
                <a:srgbClr val="FFFFFF"/>
              </a:highlight>
            </a:endParaRPr>
          </a:p>
          <a:p>
            <a:pPr marL="457200" indent="-457200" algn="just">
              <a:buAutoNum type="arabicPeriod"/>
            </a:pPr>
            <a:endParaRPr lang="cs-CZ" sz="1600" cap="none" dirty="0">
              <a:solidFill>
                <a:srgbClr val="000000"/>
              </a:solidFill>
              <a:highlight>
                <a:srgbClr val="FFFFFF"/>
              </a:highlight>
            </a:endParaRPr>
          </a:p>
          <a:p>
            <a:pPr marL="457200" indent="-457200" algn="just">
              <a:buAutoNum type="arabicPeriod"/>
            </a:pPr>
            <a:endParaRPr lang="cs-CZ" sz="1600" b="0" i="0" cap="none" dirty="0">
              <a:solidFill>
                <a:srgbClr val="000000"/>
              </a:solidFill>
              <a:effectLst/>
              <a:highlight>
                <a:srgbClr val="FFFFFF"/>
              </a:highlight>
            </a:endParaRPr>
          </a:p>
          <a:p>
            <a:pPr marL="457200" indent="-457200" algn="just">
              <a:buAutoNum type="arabicPeriod"/>
            </a:pPr>
            <a:endParaRPr lang="cs-CZ" sz="1600" b="0" i="0" cap="none" dirty="0">
              <a:solidFill>
                <a:srgbClr val="000000"/>
              </a:solidFill>
              <a:effectLst/>
              <a:highlight>
                <a:srgbClr val="FFFFFF"/>
              </a:highlight>
            </a:endParaRPr>
          </a:p>
          <a:p>
            <a:pPr lvl="1" algn="just">
              <a:buFont typeface="Wingdings" panose="05000000000000000000" pitchFamily="2" charset="2"/>
              <a:buChar char="v"/>
            </a:pPr>
            <a:endParaRPr lang="cs-CZ" sz="1600" b="0" i="0" cap="none" dirty="0">
              <a:solidFill>
                <a:srgbClr val="000000"/>
              </a:solidFill>
              <a:effectLst/>
              <a:highlight>
                <a:srgbClr val="FFFFFF"/>
              </a:highlight>
            </a:endParaRPr>
          </a:p>
          <a:p>
            <a:endParaRPr lang="cs-CZ" sz="1600" dirty="0"/>
          </a:p>
        </p:txBody>
      </p:sp>
    </p:spTree>
    <p:extLst>
      <p:ext uri="{BB962C8B-B14F-4D97-AF65-F5344CB8AC3E}">
        <p14:creationId xmlns:p14="http://schemas.microsoft.com/office/powerpoint/2010/main" val="3854210513"/>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TM04033925[[fn=Kapka]]</Template>
  <TotalTime>466</TotalTime>
  <Words>3790</Words>
  <Application>Microsoft Office PowerPoint</Application>
  <PresentationFormat>Širokoúhlá obrazovka</PresentationFormat>
  <Paragraphs>252</Paragraphs>
  <Slides>31</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31</vt:i4>
      </vt:variant>
    </vt:vector>
  </HeadingPairs>
  <TitlesOfParts>
    <vt:vector size="42" baseType="lpstr">
      <vt:lpstr>Arial</vt:lpstr>
      <vt:lpstr>Calibri</vt:lpstr>
      <vt:lpstr>Mulish</vt:lpstr>
      <vt:lpstr>Public Sans Web</vt:lpstr>
      <vt:lpstr>roboto</vt:lpstr>
      <vt:lpstr>Slabo 27px</vt:lpstr>
      <vt:lpstr>Times New Roman</vt:lpstr>
      <vt:lpstr>Trebuchet MS</vt:lpstr>
      <vt:lpstr>Tw Cen MT</vt:lpstr>
      <vt:lpstr>Wingdings</vt:lpstr>
      <vt:lpstr>Kapka</vt:lpstr>
      <vt:lpstr>Struktura orgánu ochrany veřejného zdraví  a jeho kompetence</vt:lpstr>
      <vt:lpstr>Orgán ochrany veřejného zdraví</vt:lpstr>
      <vt:lpstr>Zákon č. 258/2000 Sb.  o ochraně veřejného zdraví  a o změně některých souvisejících zákonů  </vt:lpstr>
      <vt:lpstr>Krajské hygienické stanice</vt:lpstr>
      <vt:lpstr>Krajské hygienické stanice</vt:lpstr>
      <vt:lpstr>Krajské hygienické stanice</vt:lpstr>
      <vt:lpstr>Krajské hygienické stanice</vt:lpstr>
      <vt:lpstr>Organizační struktura</vt:lpstr>
      <vt:lpstr>Předmět činnosti hygieny výživy </vt:lpstr>
      <vt:lpstr>Předmět činnosti hygieny výživy </vt:lpstr>
      <vt:lpstr>Předmět činnosti předmětů běžného užívání</vt:lpstr>
      <vt:lpstr>Předmět činnosti předmětů běžného užívání</vt:lpstr>
      <vt:lpstr>Předmět činnosti hygieny obecné a komunální</vt:lpstr>
      <vt:lpstr>Předmět činnosti hygieny obecné a komunální</vt:lpstr>
      <vt:lpstr>Předmět činnosti hygieny obecné a komunální</vt:lpstr>
      <vt:lpstr>Předmět činnosti hygieny PRáce</vt:lpstr>
      <vt:lpstr>Předmět činnosti hygieny PRáce</vt:lpstr>
      <vt:lpstr>Předmět činnosti hygieny PRáce</vt:lpstr>
      <vt:lpstr>Předmět činnosti odboru epidemiologie</vt:lpstr>
      <vt:lpstr>Předmět činnosti odboru epidemiologie Protiepidemické oddělení </vt:lpstr>
      <vt:lpstr>Předmět činnosti odboru epidemiologie Oddělení nozokomiálních nákaz a dezinfekce, dezinsekce a deratizace </vt:lpstr>
      <vt:lpstr>Předmět činnosti hygieny dětí a mladistvých</vt:lpstr>
      <vt:lpstr>Předmět činnosti hygieny dětí a mladistvých</vt:lpstr>
      <vt:lpstr>PODPORA ZDRAVÍ </vt:lpstr>
      <vt:lpstr>Státní zdravotní ústav</vt:lpstr>
      <vt:lpstr>Státní zdravotní ústav</vt:lpstr>
      <vt:lpstr>Zdravotní ústavy</vt:lpstr>
      <vt:lpstr>Organizační struktura zdravotního ústavu </vt:lpstr>
      <vt:lpstr>Služby poskytované zdravotním ústavem se sídlem v ostravě</vt:lpstr>
      <vt:lpstr>Použité zdroje</vt:lpstr>
      <vt:lpstr>Děkuji za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Struktura orgánu ochrany veřejného zdraví  a jeho kompetence</dc:title>
  <dc:creator>Lada Cinegrová</dc:creator>
  <cp:lastModifiedBy>Lada Cinegrová</cp:lastModifiedBy>
  <cp:revision>10</cp:revision>
  <dcterms:created xsi:type="dcterms:W3CDTF">2024-06-09T12:23:27Z</dcterms:created>
  <dcterms:modified xsi:type="dcterms:W3CDTF">2024-06-10T11:02:59Z</dcterms:modified>
</cp:coreProperties>
</file>