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43" r:id="rId3"/>
    <p:sldId id="368" r:id="rId4"/>
    <p:sldId id="344" r:id="rId5"/>
    <p:sldId id="336" r:id="rId6"/>
    <p:sldId id="341" r:id="rId7"/>
    <p:sldId id="342" r:id="rId8"/>
    <p:sldId id="340" r:id="rId9"/>
    <p:sldId id="367" r:id="rId10"/>
    <p:sldId id="347" r:id="rId11"/>
    <p:sldId id="346" r:id="rId12"/>
    <p:sldId id="348" r:id="rId13"/>
    <p:sldId id="349" r:id="rId14"/>
    <p:sldId id="352" r:id="rId15"/>
    <p:sldId id="351" r:id="rId16"/>
    <p:sldId id="350" r:id="rId17"/>
    <p:sldId id="357" r:id="rId18"/>
    <p:sldId id="356" r:id="rId19"/>
    <p:sldId id="355" r:id="rId20"/>
    <p:sldId id="354" r:id="rId21"/>
    <p:sldId id="361" r:id="rId22"/>
    <p:sldId id="360" r:id="rId23"/>
    <p:sldId id="359" r:id="rId24"/>
    <p:sldId id="358" r:id="rId25"/>
    <p:sldId id="366" r:id="rId26"/>
    <p:sldId id="365" r:id="rId27"/>
    <p:sldId id="364" r:id="rId28"/>
    <p:sldId id="363" r:id="rId29"/>
    <p:sldId id="362" r:id="rId30"/>
    <p:sldId id="345" r:id="rId31"/>
    <p:sldId id="369" r:id="rId32"/>
    <p:sldId id="281" r:id="rId33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83" autoAdjust="0"/>
    <p:restoredTop sz="94581" autoAdjust="0"/>
  </p:normalViewPr>
  <p:slideViewPr>
    <p:cSldViewPr>
      <p:cViewPr>
        <p:scale>
          <a:sx n="77" d="100"/>
          <a:sy n="77" d="100"/>
        </p:scale>
        <p:origin x="-18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enkova\Documents\JEDN&#193;N&#205;%20ministertva%20,%20kraje\4_5_2018%20P_M\vyhodnoc%20P_M%204-5-2018G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4-5-2018GR.xlsx]Graf'!$A$7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4-5-2018GR.xlsx]Graf'!$A$8:$A$14</c:f>
              <c:numCache>
                <c:formatCode>General</c:formatCode>
                <c:ptCount val="7"/>
                <c:pt idx="0" formatCode="#,##0">
                  <c:v>23100</c:v>
                </c:pt>
                <c:pt idx="1">
                  <c:v>24150</c:v>
                </c:pt>
                <c:pt idx="2">
                  <c:v>25200</c:v>
                </c:pt>
                <c:pt idx="3">
                  <c:v>25000</c:v>
                </c:pt>
                <c:pt idx="4">
                  <c:v>23400</c:v>
                </c:pt>
                <c:pt idx="5">
                  <c:v>26000</c:v>
                </c:pt>
                <c:pt idx="6">
                  <c:v>24800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4-5-2018GR.xlsx]Graf'!$B$7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4-5-2018GR.xlsx]Graf'!$B$8:$B$14</c:f>
              <c:numCache>
                <c:formatCode>General</c:formatCode>
                <c:ptCount val="7"/>
                <c:pt idx="0" formatCode="#,##0">
                  <c:v>30030</c:v>
                </c:pt>
                <c:pt idx="1">
                  <c:v>31150</c:v>
                </c:pt>
                <c:pt idx="2">
                  <c:v>32330</c:v>
                </c:pt>
                <c:pt idx="3">
                  <c:v>33520</c:v>
                </c:pt>
                <c:pt idx="4">
                  <c:v>32300</c:v>
                </c:pt>
                <c:pt idx="5">
                  <c:v>33520</c:v>
                </c:pt>
                <c:pt idx="6">
                  <c:v>34810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058240"/>
        <c:axId val="120059776"/>
      </c:barChart>
      <c:catAx>
        <c:axId val="120058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0059776"/>
        <c:crosses val="autoZero"/>
        <c:auto val="1"/>
        <c:lblAlgn val="ctr"/>
        <c:lblOffset val="100"/>
        <c:noMultiLvlLbl val="0"/>
      </c:catAx>
      <c:valAx>
        <c:axId val="1200597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00582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>
        <c:manualLayout>
          <c:xMode val="edge"/>
          <c:yMode val="edge"/>
          <c:x val="0.78896459792919582"/>
          <c:y val="0.42929441737671381"/>
          <c:w val="0.19528737057474138"/>
          <c:h val="0.426845852479583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4-5-2018GR.xlsx]Graf'!$C$70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4-5-2018GR.xlsx]Graf'!$C$71:$C$73</c:f>
              <c:numCache>
                <c:formatCode>#,##0</c:formatCode>
                <c:ptCount val="3"/>
                <c:pt idx="0">
                  <c:v>16300</c:v>
                </c:pt>
                <c:pt idx="1">
                  <c:v>18900</c:v>
                </c:pt>
                <c:pt idx="2">
                  <c:v>13720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4-5-2018GR.xlsx]Graf'!$D$70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4-5-2018GR.xlsx]Graf'!$D$71:$D$73</c:f>
              <c:numCache>
                <c:formatCode>#,##0</c:formatCode>
                <c:ptCount val="3"/>
                <c:pt idx="0">
                  <c:v>19840</c:v>
                </c:pt>
                <c:pt idx="1">
                  <c:v>26070</c:v>
                </c:pt>
                <c:pt idx="2">
                  <c:v>21436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13504"/>
        <c:axId val="137019392"/>
      </c:barChart>
      <c:catAx>
        <c:axId val="137013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019392"/>
        <c:crosses val="autoZero"/>
        <c:auto val="1"/>
        <c:lblAlgn val="ctr"/>
        <c:lblOffset val="100"/>
        <c:noMultiLvlLbl val="0"/>
      </c:catAx>
      <c:valAx>
        <c:axId val="137019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01350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4-5-2018GR.xlsx]Graf'!$A$89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4-5-2018GR.xlsx]Graf'!$A$90:$A$93</c:f>
              <c:numCache>
                <c:formatCode>General</c:formatCode>
                <c:ptCount val="4"/>
                <c:pt idx="0">
                  <c:v>12485</c:v>
                </c:pt>
                <c:pt idx="1">
                  <c:v>18810</c:v>
                </c:pt>
                <c:pt idx="2">
                  <c:v>17550</c:v>
                </c:pt>
                <c:pt idx="3">
                  <c:v>17500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4-5-2018GR.xlsx]Graf'!$B$89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4-5-2018GR.xlsx]Graf'!$B$90:$B$93</c:f>
              <c:numCache>
                <c:formatCode>General</c:formatCode>
                <c:ptCount val="4"/>
                <c:pt idx="0">
                  <c:v>15270</c:v>
                </c:pt>
                <c:pt idx="1">
                  <c:v>17630</c:v>
                </c:pt>
                <c:pt idx="2">
                  <c:v>18300</c:v>
                </c:pt>
                <c:pt idx="3">
                  <c:v>18990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41792"/>
        <c:axId val="137043328"/>
      </c:barChart>
      <c:catAx>
        <c:axId val="137041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043328"/>
        <c:crosses val="autoZero"/>
        <c:auto val="1"/>
        <c:lblAlgn val="ctr"/>
        <c:lblOffset val="100"/>
        <c:noMultiLvlLbl val="0"/>
      </c:catAx>
      <c:valAx>
        <c:axId val="137043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0417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4-5-2018GR.xlsx]Graf'!$C$89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4-5-2018GR.xlsx]Graf'!$C$90:$C$93</c:f>
              <c:numCache>
                <c:formatCode>#,##0</c:formatCode>
                <c:ptCount val="4"/>
                <c:pt idx="0">
                  <c:v>13135</c:v>
                </c:pt>
                <c:pt idx="1">
                  <c:v>18810</c:v>
                </c:pt>
                <c:pt idx="2">
                  <c:v>17950</c:v>
                </c:pt>
                <c:pt idx="3">
                  <c:v>17750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4-5-2018GR.xlsx]Graf'!$D$89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4-5-2018GR.xlsx]Graf'!$D$90:$D$93</c:f>
              <c:numCache>
                <c:formatCode>#,##0</c:formatCode>
                <c:ptCount val="4"/>
                <c:pt idx="0">
                  <c:v>18470</c:v>
                </c:pt>
                <c:pt idx="1">
                  <c:v>20780</c:v>
                </c:pt>
                <c:pt idx="2">
                  <c:v>20700</c:v>
                </c:pt>
                <c:pt idx="3">
                  <c:v>19890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98752"/>
        <c:axId val="137100288"/>
      </c:barChart>
      <c:catAx>
        <c:axId val="1370987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100288"/>
        <c:crosses val="autoZero"/>
        <c:auto val="1"/>
        <c:lblAlgn val="ctr"/>
        <c:lblOffset val="100"/>
        <c:noMultiLvlLbl val="0"/>
      </c:catAx>
      <c:valAx>
        <c:axId val="1371002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098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Graf!$A$145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Graf!$A$146:$A$150</c:f>
              <c:numCache>
                <c:formatCode>General</c:formatCode>
                <c:ptCount val="5"/>
                <c:pt idx="0">
                  <c:v>22400</c:v>
                </c:pt>
                <c:pt idx="1">
                  <c:v>22400</c:v>
                </c:pt>
                <c:pt idx="2">
                  <c:v>22630</c:v>
                </c:pt>
                <c:pt idx="3">
                  <c:v>24040</c:v>
                </c:pt>
                <c:pt idx="4">
                  <c:v>16890</c:v>
                </c:pt>
              </c:numCache>
            </c:numRef>
          </c:val>
        </c:ser>
        <c:ser>
          <c:idx val="1"/>
          <c:order val="1"/>
          <c:tx>
            <c:strRef>
              <c:f>Graf!$B$145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Graf!$B$146:$B$150</c:f>
              <c:numCache>
                <c:formatCode>General</c:formatCode>
                <c:ptCount val="5"/>
                <c:pt idx="0">
                  <c:v>30030</c:v>
                </c:pt>
                <c:pt idx="1">
                  <c:v>34810</c:v>
                </c:pt>
                <c:pt idx="2">
                  <c:v>33520</c:v>
                </c:pt>
                <c:pt idx="3">
                  <c:v>33520</c:v>
                </c:pt>
                <c:pt idx="4">
                  <c:v>32330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84320"/>
        <c:axId val="137385856"/>
      </c:barChart>
      <c:catAx>
        <c:axId val="13738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7385856"/>
        <c:crosses val="autoZero"/>
        <c:auto val="1"/>
        <c:lblAlgn val="ctr"/>
        <c:lblOffset val="100"/>
        <c:noMultiLvlLbl val="0"/>
      </c:catAx>
      <c:valAx>
        <c:axId val="137385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384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Graf!$C$145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Graf!$C$146:$C$150</c:f>
              <c:numCache>
                <c:formatCode>#,##0</c:formatCode>
                <c:ptCount val="5"/>
                <c:pt idx="0">
                  <c:v>25700</c:v>
                </c:pt>
                <c:pt idx="1">
                  <c:v>25700</c:v>
                </c:pt>
                <c:pt idx="2">
                  <c:v>27780</c:v>
                </c:pt>
                <c:pt idx="3">
                  <c:v>29690</c:v>
                </c:pt>
                <c:pt idx="4">
                  <c:v>20940</c:v>
                </c:pt>
              </c:numCache>
            </c:numRef>
          </c:val>
        </c:ser>
        <c:ser>
          <c:idx val="1"/>
          <c:order val="1"/>
          <c:tx>
            <c:strRef>
              <c:f>Graf!$D$145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Graf!$D$146:$D$150</c:f>
              <c:numCache>
                <c:formatCode>#,##0</c:formatCode>
                <c:ptCount val="5"/>
                <c:pt idx="0">
                  <c:v>32430</c:v>
                </c:pt>
                <c:pt idx="1">
                  <c:v>37210</c:v>
                </c:pt>
                <c:pt idx="2">
                  <c:v>35920</c:v>
                </c:pt>
                <c:pt idx="3">
                  <c:v>35920</c:v>
                </c:pt>
                <c:pt idx="4">
                  <c:v>34730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67232"/>
        <c:axId val="137569024"/>
      </c:barChart>
      <c:catAx>
        <c:axId val="13756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569024"/>
        <c:crosses val="autoZero"/>
        <c:auto val="1"/>
        <c:lblAlgn val="ctr"/>
        <c:lblOffset val="100"/>
        <c:noMultiLvlLbl val="0"/>
      </c:catAx>
      <c:valAx>
        <c:axId val="1375690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567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Graf!$A$163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Graf!$A$164:$A$167</c:f>
              <c:numCache>
                <c:formatCode>General</c:formatCode>
                <c:ptCount val="4"/>
                <c:pt idx="0">
                  <c:v>25900</c:v>
                </c:pt>
                <c:pt idx="1">
                  <c:v>25920</c:v>
                </c:pt>
                <c:pt idx="2">
                  <c:v>26590</c:v>
                </c:pt>
                <c:pt idx="3">
                  <c:v>27000</c:v>
                </c:pt>
              </c:numCache>
            </c:numRef>
          </c:val>
        </c:ser>
        <c:ser>
          <c:idx val="1"/>
          <c:order val="1"/>
          <c:tx>
            <c:strRef>
              <c:f>Graf!$B$163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Graf!$B$164:$B$167</c:f>
              <c:numCache>
                <c:formatCode>General</c:formatCode>
                <c:ptCount val="4"/>
                <c:pt idx="0">
                  <c:v>27740</c:v>
                </c:pt>
                <c:pt idx="1">
                  <c:v>32510</c:v>
                </c:pt>
                <c:pt idx="2">
                  <c:v>35020</c:v>
                </c:pt>
                <c:pt idx="3">
                  <c:v>37710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90656"/>
        <c:axId val="137592192"/>
      </c:barChart>
      <c:catAx>
        <c:axId val="137590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592192"/>
        <c:crosses val="autoZero"/>
        <c:auto val="1"/>
        <c:lblAlgn val="ctr"/>
        <c:lblOffset val="100"/>
        <c:noMultiLvlLbl val="0"/>
      </c:catAx>
      <c:valAx>
        <c:axId val="137592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590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Graf!$C$163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Graf!$C$164:$C$167</c:f>
              <c:numCache>
                <c:formatCode>#,##0</c:formatCode>
                <c:ptCount val="4"/>
                <c:pt idx="0">
                  <c:v>26450</c:v>
                </c:pt>
                <c:pt idx="1">
                  <c:v>25920</c:v>
                </c:pt>
                <c:pt idx="2">
                  <c:v>26590</c:v>
                </c:pt>
                <c:pt idx="3">
                  <c:v>27000</c:v>
                </c:pt>
              </c:numCache>
            </c:numRef>
          </c:val>
        </c:ser>
        <c:ser>
          <c:idx val="1"/>
          <c:order val="1"/>
          <c:tx>
            <c:strRef>
              <c:f>Graf!$D$163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Graf!$D$164:$D$167</c:f>
              <c:numCache>
                <c:formatCode>#,##0</c:formatCode>
                <c:ptCount val="4"/>
                <c:pt idx="0">
                  <c:v>30740</c:v>
                </c:pt>
                <c:pt idx="1">
                  <c:v>35010</c:v>
                </c:pt>
                <c:pt idx="2">
                  <c:v>37020</c:v>
                </c:pt>
                <c:pt idx="3">
                  <c:v>40710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433856"/>
        <c:axId val="137435392"/>
      </c:barChart>
      <c:catAx>
        <c:axId val="137433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435392"/>
        <c:crosses val="autoZero"/>
        <c:auto val="1"/>
        <c:lblAlgn val="ctr"/>
        <c:lblOffset val="100"/>
        <c:noMultiLvlLbl val="0"/>
      </c:catAx>
      <c:valAx>
        <c:axId val="137435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433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Graf!$A$178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Graf!$A$179:$A$181</c:f>
              <c:numCache>
                <c:formatCode>General</c:formatCode>
                <c:ptCount val="3"/>
                <c:pt idx="0">
                  <c:v>16550</c:v>
                </c:pt>
                <c:pt idx="1">
                  <c:v>18730</c:v>
                </c:pt>
                <c:pt idx="2" formatCode="#,##0">
                  <c:v>14200</c:v>
                </c:pt>
              </c:numCache>
            </c:numRef>
          </c:val>
        </c:ser>
        <c:ser>
          <c:idx val="1"/>
          <c:order val="1"/>
          <c:tx>
            <c:strRef>
              <c:f>Graf!$B$178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Graf!$B$179:$B$181</c:f>
              <c:numCache>
                <c:formatCode>General</c:formatCode>
                <c:ptCount val="3"/>
                <c:pt idx="0" formatCode="#,##0">
                  <c:v>18240</c:v>
                </c:pt>
                <c:pt idx="1">
                  <c:v>18240</c:v>
                </c:pt>
                <c:pt idx="2">
                  <c:v>18240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465216"/>
        <c:axId val="137471104"/>
      </c:barChart>
      <c:catAx>
        <c:axId val="137465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471104"/>
        <c:crosses val="autoZero"/>
        <c:auto val="1"/>
        <c:lblAlgn val="ctr"/>
        <c:lblOffset val="100"/>
        <c:noMultiLvlLbl val="0"/>
      </c:catAx>
      <c:valAx>
        <c:axId val="137471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465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51059963658389"/>
          <c:y val="2.8186972811604656E-2"/>
          <c:w val="0.8814894003634165"/>
          <c:h val="0.90728797259121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Graf!$C$178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Graf!$C$179:$C$181</c:f>
              <c:numCache>
                <c:formatCode>#,##0</c:formatCode>
                <c:ptCount val="3"/>
                <c:pt idx="0">
                  <c:v>16550</c:v>
                </c:pt>
                <c:pt idx="1">
                  <c:v>18730</c:v>
                </c:pt>
                <c:pt idx="2">
                  <c:v>14200</c:v>
                </c:pt>
              </c:numCache>
            </c:numRef>
          </c:val>
        </c:ser>
        <c:ser>
          <c:idx val="1"/>
          <c:order val="1"/>
          <c:tx>
            <c:strRef>
              <c:f>Graf!$D$178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Graf!$D$179:$D$181</c:f>
              <c:numCache>
                <c:formatCode>#,##0</c:formatCode>
                <c:ptCount val="3"/>
                <c:pt idx="0">
                  <c:v>21040</c:v>
                </c:pt>
                <c:pt idx="1">
                  <c:v>19740</c:v>
                </c:pt>
                <c:pt idx="2">
                  <c:v>19440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890048"/>
        <c:axId val="137895936"/>
      </c:barChart>
      <c:catAx>
        <c:axId val="13789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7895936"/>
        <c:crosses val="autoZero"/>
        <c:auto val="1"/>
        <c:lblAlgn val="ctr"/>
        <c:lblOffset val="100"/>
        <c:noMultiLvlLbl val="0"/>
      </c:catAx>
      <c:valAx>
        <c:axId val="1378959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890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03627991951514"/>
          <c:y val="5.9711286089238924E-2"/>
          <c:w val="0.13691914098813346"/>
          <c:h val="0.1452084710785197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Graf!$A$194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Graf!$A$195:$A$197</c:f>
              <c:numCache>
                <c:formatCode>General</c:formatCode>
                <c:ptCount val="3"/>
                <c:pt idx="0" formatCode="#,##0">
                  <c:v>14200</c:v>
                </c:pt>
                <c:pt idx="1">
                  <c:v>14450</c:v>
                </c:pt>
                <c:pt idx="2" formatCode="#,##0">
                  <c:v>14200</c:v>
                </c:pt>
              </c:numCache>
            </c:numRef>
          </c:val>
        </c:ser>
        <c:ser>
          <c:idx val="1"/>
          <c:order val="1"/>
          <c:tx>
            <c:strRef>
              <c:f>Graf!$B$194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Graf!$B$195:$B$197</c:f>
              <c:numCache>
                <c:formatCode>General</c:formatCode>
                <c:ptCount val="3"/>
                <c:pt idx="0" formatCode="#,##0">
                  <c:v>14330</c:v>
                </c:pt>
                <c:pt idx="1">
                  <c:v>14330</c:v>
                </c:pt>
                <c:pt idx="2">
                  <c:v>13790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929856"/>
        <c:axId val="137931392"/>
      </c:barChart>
      <c:catAx>
        <c:axId val="137929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931392"/>
        <c:crosses val="autoZero"/>
        <c:auto val="1"/>
        <c:lblAlgn val="ctr"/>
        <c:lblOffset val="100"/>
        <c:noMultiLvlLbl val="0"/>
      </c:catAx>
      <c:valAx>
        <c:axId val="137931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37929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4-5-2018GR.xlsx]Graf'!$C$7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4-5-2018GR.xlsx]Graf'!$C$8:$C$14</c:f>
              <c:numCache>
                <c:formatCode>#,##0</c:formatCode>
                <c:ptCount val="7"/>
                <c:pt idx="0">
                  <c:v>24500</c:v>
                </c:pt>
                <c:pt idx="1">
                  <c:v>27000</c:v>
                </c:pt>
                <c:pt idx="2">
                  <c:v>27920</c:v>
                </c:pt>
                <c:pt idx="3">
                  <c:v>26500</c:v>
                </c:pt>
                <c:pt idx="4">
                  <c:v>26900</c:v>
                </c:pt>
                <c:pt idx="5">
                  <c:v>30500</c:v>
                </c:pt>
                <c:pt idx="6">
                  <c:v>26300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4-5-2018GR.xlsx]Graf'!$D$7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4-5-2018GR.xlsx]Graf'!$D$8:$D$14</c:f>
              <c:numCache>
                <c:formatCode>#,##0</c:formatCode>
                <c:ptCount val="7"/>
                <c:pt idx="0">
                  <c:v>33030</c:v>
                </c:pt>
                <c:pt idx="1">
                  <c:v>34950</c:v>
                </c:pt>
                <c:pt idx="2">
                  <c:v>35330</c:v>
                </c:pt>
                <c:pt idx="3">
                  <c:v>36520</c:v>
                </c:pt>
                <c:pt idx="4">
                  <c:v>38100</c:v>
                </c:pt>
                <c:pt idx="5">
                  <c:v>39220</c:v>
                </c:pt>
                <c:pt idx="6">
                  <c:v>38410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30592"/>
        <c:axId val="120432128"/>
      </c:barChart>
      <c:catAx>
        <c:axId val="120430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20432128"/>
        <c:crosses val="autoZero"/>
        <c:auto val="1"/>
        <c:lblAlgn val="ctr"/>
        <c:lblOffset val="100"/>
        <c:noMultiLvlLbl val="0"/>
      </c:catAx>
      <c:valAx>
        <c:axId val="120432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04305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Graf!$C$194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Graf!$C$195:$C$197</c:f>
              <c:numCache>
                <c:formatCode>#,##0</c:formatCode>
                <c:ptCount val="3"/>
                <c:pt idx="0">
                  <c:v>14200</c:v>
                </c:pt>
                <c:pt idx="1">
                  <c:v>14450</c:v>
                </c:pt>
                <c:pt idx="2">
                  <c:v>14200</c:v>
                </c:pt>
              </c:numCache>
            </c:numRef>
          </c:val>
        </c:ser>
        <c:ser>
          <c:idx val="1"/>
          <c:order val="1"/>
          <c:tx>
            <c:strRef>
              <c:f>Graf!$D$194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Graf!$D$195:$D$197</c:f>
              <c:numCache>
                <c:formatCode>#,##0</c:formatCode>
                <c:ptCount val="3"/>
                <c:pt idx="0">
                  <c:v>14830</c:v>
                </c:pt>
                <c:pt idx="1">
                  <c:v>15030</c:v>
                </c:pt>
                <c:pt idx="2">
                  <c:v>14290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499840"/>
        <c:axId val="142501376"/>
      </c:barChart>
      <c:catAx>
        <c:axId val="142499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42501376"/>
        <c:crosses val="autoZero"/>
        <c:auto val="1"/>
        <c:lblAlgn val="ctr"/>
        <c:lblOffset val="100"/>
        <c:noMultiLvlLbl val="0"/>
      </c:catAx>
      <c:valAx>
        <c:axId val="1425013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42499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Graf!$A$118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Graf!$A$119:$A$134</c:f>
              <c:numCache>
                <c:formatCode>General</c:formatCode>
                <c:ptCount val="16"/>
                <c:pt idx="0">
                  <c:v>22500</c:v>
                </c:pt>
                <c:pt idx="1">
                  <c:v>18050</c:v>
                </c:pt>
                <c:pt idx="2">
                  <c:v>22670</c:v>
                </c:pt>
                <c:pt idx="3">
                  <c:v>20970</c:v>
                </c:pt>
                <c:pt idx="4">
                  <c:v>22300</c:v>
                </c:pt>
                <c:pt idx="5">
                  <c:v>26770</c:v>
                </c:pt>
                <c:pt idx="6">
                  <c:v>20900</c:v>
                </c:pt>
                <c:pt idx="7">
                  <c:v>23600</c:v>
                </c:pt>
                <c:pt idx="8">
                  <c:v>20080</c:v>
                </c:pt>
                <c:pt idx="9">
                  <c:v>25060</c:v>
                </c:pt>
                <c:pt idx="10">
                  <c:v>27470</c:v>
                </c:pt>
                <c:pt idx="11">
                  <c:v>22400</c:v>
                </c:pt>
                <c:pt idx="12">
                  <c:v>25630</c:v>
                </c:pt>
                <c:pt idx="13">
                  <c:v>26900</c:v>
                </c:pt>
                <c:pt idx="14">
                  <c:v>26058</c:v>
                </c:pt>
                <c:pt idx="15">
                  <c:v>20340</c:v>
                </c:pt>
              </c:numCache>
            </c:numRef>
          </c:val>
        </c:ser>
        <c:ser>
          <c:idx val="1"/>
          <c:order val="1"/>
          <c:tx>
            <c:strRef>
              <c:f>Graf!$B$118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Graf!$B$119:$B$134</c:f>
              <c:numCache>
                <c:formatCode>General</c:formatCode>
                <c:ptCount val="16"/>
                <c:pt idx="0">
                  <c:v>21300</c:v>
                </c:pt>
                <c:pt idx="1">
                  <c:v>22100</c:v>
                </c:pt>
                <c:pt idx="2">
                  <c:v>23830</c:v>
                </c:pt>
                <c:pt idx="3">
                  <c:v>25650</c:v>
                </c:pt>
                <c:pt idx="4">
                  <c:v>25650</c:v>
                </c:pt>
                <c:pt idx="5">
                  <c:v>27630</c:v>
                </c:pt>
                <c:pt idx="6">
                  <c:v>27630</c:v>
                </c:pt>
                <c:pt idx="7">
                  <c:v>28670</c:v>
                </c:pt>
                <c:pt idx="8">
                  <c:v>28670</c:v>
                </c:pt>
                <c:pt idx="9">
                  <c:v>29760</c:v>
                </c:pt>
                <c:pt idx="10">
                  <c:v>29760</c:v>
                </c:pt>
                <c:pt idx="11">
                  <c:v>29760</c:v>
                </c:pt>
                <c:pt idx="12">
                  <c:v>30890</c:v>
                </c:pt>
                <c:pt idx="13">
                  <c:v>30890</c:v>
                </c:pt>
                <c:pt idx="14">
                  <c:v>32070</c:v>
                </c:pt>
                <c:pt idx="15">
                  <c:v>32070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42240"/>
        <c:axId val="120599680"/>
      </c:barChart>
      <c:catAx>
        <c:axId val="120442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0599680"/>
        <c:crosses val="autoZero"/>
        <c:auto val="1"/>
        <c:lblAlgn val="ctr"/>
        <c:lblOffset val="100"/>
        <c:noMultiLvlLbl val="0"/>
      </c:catAx>
      <c:valAx>
        <c:axId val="12059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422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cs-CZ"/>
          </a:p>
        </c:txPr>
      </c:legendEntry>
      <c:layout>
        <c:manualLayout>
          <c:xMode val="edge"/>
          <c:yMode val="edge"/>
          <c:x val="0.85917049665046996"/>
          <c:y val="0.45105287411592637"/>
          <c:w val="0.13131910781842959"/>
          <c:h val="0.273466770852117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Graf!$C$118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Graf!$C$119:$C$134</c:f>
              <c:numCache>
                <c:formatCode>#,##0</c:formatCode>
                <c:ptCount val="16"/>
                <c:pt idx="0">
                  <c:v>24500</c:v>
                </c:pt>
                <c:pt idx="1">
                  <c:v>22350</c:v>
                </c:pt>
                <c:pt idx="2">
                  <c:v>26170</c:v>
                </c:pt>
                <c:pt idx="3">
                  <c:v>23570</c:v>
                </c:pt>
                <c:pt idx="4">
                  <c:v>25800</c:v>
                </c:pt>
                <c:pt idx="5">
                  <c:v>29570</c:v>
                </c:pt>
                <c:pt idx="6">
                  <c:v>24400</c:v>
                </c:pt>
                <c:pt idx="7">
                  <c:v>25600</c:v>
                </c:pt>
                <c:pt idx="8">
                  <c:v>21080</c:v>
                </c:pt>
                <c:pt idx="9">
                  <c:v>28560</c:v>
                </c:pt>
                <c:pt idx="10">
                  <c:v>27870</c:v>
                </c:pt>
                <c:pt idx="11">
                  <c:v>23066</c:v>
                </c:pt>
                <c:pt idx="12">
                  <c:v>28090</c:v>
                </c:pt>
                <c:pt idx="13">
                  <c:v>27300</c:v>
                </c:pt>
                <c:pt idx="14">
                  <c:v>29786</c:v>
                </c:pt>
                <c:pt idx="15">
                  <c:v>22006</c:v>
                </c:pt>
              </c:numCache>
            </c:numRef>
          </c:val>
        </c:ser>
        <c:ser>
          <c:idx val="1"/>
          <c:order val="1"/>
          <c:tx>
            <c:strRef>
              <c:f>Graf!$D$118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Graf!$D$119:$D$134</c:f>
              <c:numCache>
                <c:formatCode>#,##0</c:formatCode>
                <c:ptCount val="16"/>
                <c:pt idx="0">
                  <c:v>25700</c:v>
                </c:pt>
                <c:pt idx="1">
                  <c:v>26120</c:v>
                </c:pt>
                <c:pt idx="2">
                  <c:v>28930</c:v>
                </c:pt>
                <c:pt idx="3">
                  <c:v>31150</c:v>
                </c:pt>
                <c:pt idx="4">
                  <c:v>28650</c:v>
                </c:pt>
                <c:pt idx="5">
                  <c:v>30630</c:v>
                </c:pt>
                <c:pt idx="6">
                  <c:v>29630</c:v>
                </c:pt>
                <c:pt idx="7">
                  <c:v>31670</c:v>
                </c:pt>
                <c:pt idx="8">
                  <c:v>30670</c:v>
                </c:pt>
                <c:pt idx="9">
                  <c:v>33360</c:v>
                </c:pt>
                <c:pt idx="10">
                  <c:v>32160</c:v>
                </c:pt>
                <c:pt idx="11">
                  <c:v>34160</c:v>
                </c:pt>
                <c:pt idx="12">
                  <c:v>35890</c:v>
                </c:pt>
                <c:pt idx="13">
                  <c:v>33290</c:v>
                </c:pt>
                <c:pt idx="14">
                  <c:v>35890</c:v>
                </c:pt>
                <c:pt idx="15">
                  <c:v>34470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34368"/>
        <c:axId val="120644352"/>
      </c:barChart>
      <c:catAx>
        <c:axId val="120634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20644352"/>
        <c:crosses val="autoZero"/>
        <c:auto val="1"/>
        <c:lblAlgn val="ctr"/>
        <c:lblOffset val="100"/>
        <c:noMultiLvlLbl val="0"/>
      </c:catAx>
      <c:valAx>
        <c:axId val="1206443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06343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4-5-2018GR.xlsx]Graf'!$A$22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4-5-2018GR.xlsx]Graf'!$A$23:$A$26</c:f>
              <c:numCache>
                <c:formatCode>General</c:formatCode>
                <c:ptCount val="4"/>
                <c:pt idx="0">
                  <c:v>25600</c:v>
                </c:pt>
                <c:pt idx="1">
                  <c:v>23500</c:v>
                </c:pt>
                <c:pt idx="2">
                  <c:v>25600</c:v>
                </c:pt>
                <c:pt idx="3">
                  <c:v>27250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4-5-2018GR.xlsx]Graf'!$B$22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4-5-2018GR.xlsx]Graf'!$B$23:$B$26</c:f>
              <c:numCache>
                <c:formatCode>General</c:formatCode>
                <c:ptCount val="4"/>
                <c:pt idx="0">
                  <c:v>30030</c:v>
                </c:pt>
                <c:pt idx="1">
                  <c:v>34810</c:v>
                </c:pt>
                <c:pt idx="2">
                  <c:v>31150</c:v>
                </c:pt>
                <c:pt idx="3">
                  <c:v>34810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94720"/>
        <c:axId val="120500608"/>
      </c:barChart>
      <c:catAx>
        <c:axId val="120494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20500608"/>
        <c:crosses val="autoZero"/>
        <c:auto val="1"/>
        <c:lblAlgn val="ctr"/>
        <c:lblOffset val="100"/>
        <c:noMultiLvlLbl val="0"/>
      </c:catAx>
      <c:valAx>
        <c:axId val="12050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947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4-5-2018GR.xlsx]Graf'!$C$22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4-5-2018GR.xlsx]Graf'!$C$23:$C$26</c:f>
              <c:numCache>
                <c:formatCode>#,##0</c:formatCode>
                <c:ptCount val="4"/>
                <c:pt idx="0">
                  <c:v>27600</c:v>
                </c:pt>
                <c:pt idx="1">
                  <c:v>26800</c:v>
                </c:pt>
                <c:pt idx="2">
                  <c:v>27600</c:v>
                </c:pt>
                <c:pt idx="3">
                  <c:v>29250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4-5-2018GR.xlsx]Graf'!$D$22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4-5-2018GR.xlsx]Graf'!$D$23:$D$26</c:f>
              <c:numCache>
                <c:formatCode>#,##0</c:formatCode>
                <c:ptCount val="4"/>
                <c:pt idx="0">
                  <c:v>32430</c:v>
                </c:pt>
                <c:pt idx="1">
                  <c:v>38410</c:v>
                </c:pt>
                <c:pt idx="2">
                  <c:v>33550</c:v>
                </c:pt>
                <c:pt idx="3">
                  <c:v>37210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514816"/>
        <c:axId val="120668160"/>
      </c:barChart>
      <c:catAx>
        <c:axId val="120514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20668160"/>
        <c:crosses val="autoZero"/>
        <c:auto val="1"/>
        <c:lblAlgn val="ctr"/>
        <c:lblOffset val="100"/>
        <c:noMultiLvlLbl val="0"/>
      </c:catAx>
      <c:valAx>
        <c:axId val="1206681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0514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4-5-2018GR.xlsx]Graf'!$A$50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4-5-2018GR.xlsx]Graf'!$A$51:$A$52</c:f>
              <c:numCache>
                <c:formatCode>General</c:formatCode>
                <c:ptCount val="2"/>
                <c:pt idx="0">
                  <c:v>18920</c:v>
                </c:pt>
                <c:pt idx="1">
                  <c:v>21250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4-5-2018GR.xlsx]Graf'!$B$50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4-5-2018GR.xlsx]Graf'!$B$51:$B$52</c:f>
              <c:numCache>
                <c:formatCode>General</c:formatCode>
                <c:ptCount val="2"/>
                <c:pt idx="0">
                  <c:v>19660</c:v>
                </c:pt>
                <c:pt idx="1">
                  <c:v>21970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94272"/>
        <c:axId val="120695808"/>
      </c:barChart>
      <c:catAx>
        <c:axId val="12069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20695808"/>
        <c:crosses val="autoZero"/>
        <c:auto val="1"/>
        <c:lblAlgn val="ctr"/>
        <c:lblOffset val="100"/>
        <c:noMultiLvlLbl val="0"/>
      </c:catAx>
      <c:valAx>
        <c:axId val="12069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6942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4-5-2018GR.xlsx]Graf'!$C$50</c:f>
              <c:strCache>
                <c:ptCount val="1"/>
                <c:pt idx="0">
                  <c:v>CELKEM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4-5-2018GR.xlsx]Graf'!$C$51:$C$52</c:f>
              <c:numCache>
                <c:formatCode>#,##0</c:formatCode>
                <c:ptCount val="2"/>
                <c:pt idx="0">
                  <c:v>19320</c:v>
                </c:pt>
                <c:pt idx="1">
                  <c:v>22100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4-5-2018GR.xlsx]Graf'!$D$50</c:f>
              <c:strCache>
                <c:ptCount val="1"/>
                <c:pt idx="0">
                  <c:v>CELKEM PLAT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4-5-2018GR.xlsx]Graf'!$D$51:$D$52</c:f>
              <c:numCache>
                <c:formatCode>#,##0</c:formatCode>
                <c:ptCount val="2"/>
                <c:pt idx="0">
                  <c:v>21660</c:v>
                </c:pt>
                <c:pt idx="1">
                  <c:v>24970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33696"/>
        <c:axId val="120735232"/>
      </c:barChart>
      <c:catAx>
        <c:axId val="120733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20735232"/>
        <c:crosses val="autoZero"/>
        <c:auto val="1"/>
        <c:lblAlgn val="ctr"/>
        <c:lblOffset val="100"/>
        <c:noMultiLvlLbl val="0"/>
      </c:catAx>
      <c:valAx>
        <c:axId val="1207352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0733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'[vyhodnoc P_M 4-5-2018GR.xlsx]Graf'!$A$70</c:f>
              <c:strCache>
                <c:ptCount val="1"/>
                <c:pt idx="0">
                  <c:v>základní mzda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'[vyhodnoc P_M 4-5-2018GR.xlsx]Graf'!$A$71:$A$73</c:f>
              <c:numCache>
                <c:formatCode>General</c:formatCode>
                <c:ptCount val="3"/>
                <c:pt idx="0">
                  <c:v>16000</c:v>
                </c:pt>
                <c:pt idx="1">
                  <c:v>18900</c:v>
                </c:pt>
                <c:pt idx="2">
                  <c:v>12680</c:v>
                </c:pt>
              </c:numCache>
            </c:numRef>
          </c:val>
        </c:ser>
        <c:ser>
          <c:idx val="1"/>
          <c:order val="1"/>
          <c:tx>
            <c:strRef>
              <c:f>'[vyhodnoc P_M 4-5-2018GR.xlsx]Graf'!$B$70</c:f>
              <c:strCache>
                <c:ptCount val="1"/>
                <c:pt idx="0">
                  <c:v>tarifní plat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'[vyhodnoc P_M 4-5-2018GR.xlsx]Graf'!$B$71:$B$73</c:f>
              <c:numCache>
                <c:formatCode>General</c:formatCode>
                <c:ptCount val="3"/>
                <c:pt idx="0">
                  <c:v>19240</c:v>
                </c:pt>
                <c:pt idx="1">
                  <c:v>23170</c:v>
                </c:pt>
                <c:pt idx="2">
                  <c:v>18536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52768"/>
        <c:axId val="120758656"/>
      </c:barChart>
      <c:catAx>
        <c:axId val="120752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20758656"/>
        <c:crosses val="autoZero"/>
        <c:auto val="1"/>
        <c:lblAlgn val="ctr"/>
        <c:lblOffset val="100"/>
        <c:noMultiLvlLbl val="0"/>
      </c:catAx>
      <c:valAx>
        <c:axId val="12075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7527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cs-CZ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274847-F505-4283-9B3B-AB917DA3F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1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28ECEC-1250-47DB-ADB4-90744FCB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55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B9A6D-E02E-40C3-9E86-563E9437010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1714500"/>
            <a:ext cx="5562600" cy="1143000"/>
          </a:xfrm>
        </p:spPr>
        <p:txBody>
          <a:bodyPr/>
          <a:lstStyle>
            <a:lvl1pPr>
              <a:defRPr sz="3500">
                <a:solidFill>
                  <a:schemeClr val="folHlink"/>
                </a:solidFill>
              </a:defRPr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527300"/>
            <a:ext cx="5283200" cy="4572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accent2"/>
                </a:solidFill>
              </a:defRPr>
            </a:lvl1pPr>
          </a:lstStyle>
          <a:p>
            <a:r>
              <a:rPr lang="en-US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5070475" y="482600"/>
            <a:ext cx="1482725" cy="5765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2300" y="482600"/>
            <a:ext cx="4295775" cy="5765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4670425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600200" y="1257300"/>
            <a:ext cx="4953000" cy="4991100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00200" y="1257300"/>
            <a:ext cx="2400300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52900" y="1257300"/>
            <a:ext cx="2400300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8"/>
          <p:cNvSpPr>
            <a:spLocks noChangeArrowheads="1"/>
          </p:cNvSpPr>
          <p:nvPr/>
        </p:nvSpPr>
        <p:spPr bwMode="auto">
          <a:xfrm>
            <a:off x="0" y="57912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DCE4AE9-FB86-44E5-8490-ED90E1172843}" type="slidenum">
              <a:rPr lang="en-US" sz="1800">
                <a:solidFill>
                  <a:schemeClr val="hlink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482600"/>
            <a:ext cx="4670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257300"/>
            <a:ext cx="49530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  <p:sldLayoutId id="2147484209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&gt;"/>
        <a:defRPr sz="2100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0000"/>
        <a:buChar char=" "/>
        <a:defRPr sz="1500">
          <a:solidFill>
            <a:schemeClr val="accent2"/>
          </a:solidFill>
          <a:latin typeface="Time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1600" b="1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&gt;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17282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Celostátní jednání zástupců odborových organizací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s premiérem ČR Andrejem </a:t>
            </a:r>
            <a:r>
              <a:rPr lang="cs-CZ" sz="2400" dirty="0" err="1" smtClean="0">
                <a:solidFill>
                  <a:schemeClr val="tx1"/>
                </a:solidFill>
              </a:rPr>
              <a:t>Babišem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73016"/>
            <a:ext cx="7054850" cy="1224137"/>
          </a:xfrm>
        </p:spPr>
        <p:txBody>
          <a:bodyPr/>
          <a:lstStyle/>
          <a:p>
            <a:endParaRPr lang="cs-CZ" b="1" i="1" dirty="0" smtClean="0">
              <a:solidFill>
                <a:schemeClr val="bg1"/>
              </a:solidFill>
            </a:endParaRPr>
          </a:p>
          <a:p>
            <a:pPr algn="ctr"/>
            <a:r>
              <a:rPr lang="cs-CZ" sz="3200" b="1" i="1" dirty="0" smtClean="0">
                <a:solidFill>
                  <a:schemeClr val="tx1"/>
                </a:solidFill>
              </a:rPr>
              <a:t>Odborový svaz zdravotnictví a sociální péče ČR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28938" y="4214813"/>
            <a:ext cx="621506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endParaRPr lang="en-US" sz="2500" i="1" kern="0" dirty="0">
              <a:latin typeface="+mn-lt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 r="84392"/>
          <a:stretch>
            <a:fillRect/>
          </a:stretch>
        </p:blipFill>
        <p:spPr bwMode="auto">
          <a:xfrm>
            <a:off x="3779912" y="5085184"/>
            <a:ext cx="1285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910140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VŠEOBECNÁ SESTRA - JIP 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/ PLATOVÝ TARIF V Kč/měsíc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257300"/>
          <a:ext cx="7704137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8054156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VŠEOBECNÁ SESTRA - JIP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257300"/>
          <a:ext cx="7704856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188640"/>
            <a:ext cx="8054156" cy="120836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VŠEOBECNÁ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257300"/>
          <a:ext cx="820891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838132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VŠEOBECNÁ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57300"/>
          <a:ext cx="8136904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260648"/>
            <a:ext cx="7838132" cy="1136352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DĚTSKÁ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57300"/>
          <a:ext cx="8136904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260648"/>
            <a:ext cx="7910140" cy="1136352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DĚTSKÁ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257300"/>
          <a:ext cx="820891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188640"/>
            <a:ext cx="7838132" cy="120836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PRAKTICKÁ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8" y="1257300"/>
          <a:ext cx="8280920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332656"/>
            <a:ext cx="7838132" cy="1064344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PRAKTICKÁ  SESTRA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7992888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188640"/>
            <a:ext cx="8270180" cy="120836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OŠETŘOVATELKA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257300"/>
          <a:ext cx="820891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260648"/>
            <a:ext cx="8270180" cy="1136352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OŠETŘOVATELKA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v Kč/měsíc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257300"/>
          <a:ext cx="8064896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694613" cy="56991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České nemocnic realita roku 2018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79388" y="1257300"/>
            <a:ext cx="8640762" cy="4991100"/>
          </a:xfrm>
        </p:spPr>
        <p:txBody>
          <a:bodyPr/>
          <a:lstStyle/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Kritický nedostatek personálu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Diskriminační odměňování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Nejistota naplnění slibu předcházející vlády o zvýšení platů a mezd pro zaměstnance od </a:t>
            </a:r>
            <a:r>
              <a:rPr lang="cs-CZ" dirty="0" smtClean="0"/>
              <a:t>1. </a:t>
            </a:r>
            <a:r>
              <a:rPr lang="cs-CZ" dirty="0" smtClean="0"/>
              <a:t>ledna </a:t>
            </a:r>
            <a:r>
              <a:rPr lang="cs-CZ" dirty="0" smtClean="0"/>
              <a:t>2018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910140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SANITÁŘKA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57300"/>
          <a:ext cx="7992888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78092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SANITÁŘKA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v Kč/měsíc 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57300"/>
          <a:ext cx="784887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8054156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PORODNÍ ASISTENTKA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55576" y="1257300"/>
          <a:ext cx="7776864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8054156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PORODNÍ ASISTENTKA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v Kč/měsíc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55576" y="1257300"/>
          <a:ext cx="748883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622108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FYZIOTERAPEUT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71600" y="1257300"/>
          <a:ext cx="7632848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332656"/>
            <a:ext cx="7694116" cy="1064344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FYZIOTERAPEUT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71600" y="1257300"/>
          <a:ext cx="7056784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188640"/>
            <a:ext cx="7766124" cy="120836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KUCHAŘKA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8" y="1257300"/>
          <a:ext cx="7200800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188640"/>
            <a:ext cx="7910140" cy="100811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2000" u="sng" dirty="0" smtClean="0">
                <a:solidFill>
                  <a:schemeClr val="tx1"/>
                </a:solidFill>
              </a:rPr>
              <a:t>KUCHAŘKA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0" y="1257300"/>
          <a:ext cx="8424936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838132" cy="914400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UKLÍZEČKA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ZÁKLADNÍ MZDA/ PLATOVÝ TARIF v Kč/měsíc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00200" y="1257300"/>
          <a:ext cx="686023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260648"/>
            <a:ext cx="8126164" cy="1136352"/>
          </a:xfrm>
        </p:spPr>
        <p:txBody>
          <a:bodyPr/>
          <a:lstStyle/>
          <a:p>
            <a:r>
              <a:rPr lang="cs-CZ" sz="2000" u="sng" dirty="0" smtClean="0">
                <a:solidFill>
                  <a:schemeClr val="tx1"/>
                </a:solidFill>
              </a:rPr>
              <a:t>UKLÍZEČKA   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u="sng" dirty="0" smtClean="0">
                <a:solidFill>
                  <a:schemeClr val="tx1"/>
                </a:solidFill>
              </a:rPr>
              <a:t>CELKEM MZDA/CELKEM PLAT  v Kč/měsíc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00200" y="1257300"/>
          <a:ext cx="6356176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550100" cy="570136"/>
          </a:xfrm>
        </p:spPr>
        <p:txBody>
          <a:bodyPr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Kritický nedostatek personálu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57300"/>
            <a:ext cx="8856984" cy="49911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sz="2400" dirty="0" smtClean="0"/>
              <a:t>Nedostatek zdravotnického personálu v nemocnicích vede: </a:t>
            </a:r>
          </a:p>
          <a:p>
            <a:pPr lvl="0">
              <a:buFont typeface="Wingdings" pitchFamily="2" charset="2"/>
              <a:buChar char="Ø"/>
            </a:pPr>
            <a:endParaRPr lang="cs-CZ" sz="2400" dirty="0" smtClean="0"/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k ohrožení kvality poskytované péče, 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k ohrožení fungování či další existence některých oddělení nemocnic, případně celých nemocnic,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k přetěžování zbývajících zaměstnanců, kteří proto postupně také odcházejí, což situaci dále zhoršuje,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ohrožení bezpečnosti práce zaměstnanců.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351838" cy="79216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Naplnění slibu zvýšení platů a mezd</a:t>
            </a:r>
          </a:p>
        </p:txBody>
      </p:sp>
      <p:pic>
        <p:nvPicPr>
          <p:cNvPr id="4097" name="Picture 1" descr="H:\FOTO_ARCHIV_TREZOR_OS\rok 2015\18.11.2015 celostátní porada o nedostatku personálu - Kucharský\DSC_17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768752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00" y="482600"/>
            <a:ext cx="7406084" cy="570136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Doporučení </a:t>
            </a:r>
            <a:r>
              <a:rPr lang="cs-CZ" sz="2400" dirty="0" smtClean="0">
                <a:solidFill>
                  <a:schemeClr val="tx1"/>
                </a:solidFill>
              </a:rPr>
              <a:t>OSZSP ČR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57300"/>
            <a:ext cx="8568952" cy="4991100"/>
          </a:xfrm>
        </p:spPr>
        <p:txBody>
          <a:bodyPr/>
          <a:lstStyle/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Naplnění slibu navýšení tarifních a mzdových tarifů o 10 % od 1</a:t>
            </a:r>
            <a:r>
              <a:rPr lang="cs-CZ" dirty="0" smtClean="0"/>
              <a:t>. ledna </a:t>
            </a:r>
            <a:r>
              <a:rPr lang="cs-CZ" dirty="0" smtClean="0"/>
              <a:t>2019 všem zaměstnancům nemocnic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Srovnat podmínky příplatků za směnnost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Sjednotit odměňování zaměstnanců nemocnic pod systém platů (novela ZP §109)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Pokusit se vytvořit podmínky pro navýšení počtu zdravotníků v nemocnicích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496300" cy="1008062"/>
          </a:xfrm>
        </p:spPr>
        <p:txBody>
          <a:bodyPr/>
          <a:lstStyle/>
          <a:p>
            <a:pPr algn="ctr"/>
            <a:r>
              <a:rPr lang="cs-CZ" smtClean="0"/>
              <a:t>Děkuji za pozornost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5183187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mtClean="0"/>
          </a:p>
          <a:p>
            <a:pPr algn="ctr">
              <a:buFontTx/>
              <a:buNone/>
            </a:pPr>
            <a:r>
              <a:rPr lang="cs-CZ" smtClean="0"/>
              <a:t>děkuji za pozornost a pomoc</a:t>
            </a:r>
          </a:p>
          <a:p>
            <a:pPr>
              <a:buFont typeface="Wingdings" pitchFamily="2" charset="2"/>
              <a:buChar char="v"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  <p:pic>
        <p:nvPicPr>
          <p:cNvPr id="12292" name="Picture 4" descr="C:\Users\Zitnikova\Documents\Business-people-overlapping-hands-to-show-unity--imagio-preview65245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2205038"/>
            <a:ext cx="46085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 cstate="print"/>
          <a:srcRect r="84392"/>
          <a:stretch>
            <a:fillRect/>
          </a:stretch>
        </p:blipFill>
        <p:spPr bwMode="auto">
          <a:xfrm>
            <a:off x="3635896" y="3284984"/>
            <a:ext cx="1285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622300" y="333375"/>
            <a:ext cx="7837488" cy="792163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Kritický nedostatek personálu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57300"/>
            <a:ext cx="8137525" cy="49911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Realizace tří dotazníkových šetření 2014, 2015</a:t>
            </a: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, 2016</a:t>
            </a:r>
            <a:endParaRPr lang="cs-CZ" sz="1800" dirty="0" smtClean="0">
              <a:solidFill>
                <a:srgbClr val="00B050"/>
              </a:solidFill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cs-CZ" sz="1800" dirty="0" smtClean="0">
              <a:solidFill>
                <a:srgbClr val="00B050"/>
              </a:solidFill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Přibližně stejný počet respondentů</a:t>
            </a:r>
          </a:p>
          <a:p>
            <a:pPr>
              <a:buFontTx/>
              <a:buNone/>
            </a:pPr>
            <a:endParaRPr lang="cs-CZ" sz="1800" dirty="0" smtClean="0">
              <a:solidFill>
                <a:srgbClr val="00B050"/>
              </a:solidFill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Stejně formulované dotazy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o kolik pacientů se stará jedna sestra?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pracujete souběžně na více odděleních?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změnilo se u vás personální obsazení? 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můžete se o své pacienty starat, jak byste </a:t>
            </a: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chtěli </a:t>
            </a: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a měli?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je vás na vaši práci dostatek?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mají finanční úspory vliv na kvalitu péče a počet zaměstnanců?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můžete v průběhu pracovní směny čerpat přestávky v práci?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cs typeface="Arial" charset="0"/>
              </a:rPr>
              <a:t>je vaše práce vyčerpávající?</a:t>
            </a:r>
          </a:p>
          <a:p>
            <a:pPr>
              <a:buFont typeface="Wingdings" pitchFamily="2" charset="2"/>
              <a:buChar char="Ø"/>
            </a:pPr>
            <a:endParaRPr lang="cs-CZ" sz="1800" dirty="0" smtClean="0">
              <a:solidFill>
                <a:srgbClr val="00B050"/>
              </a:solidFill>
              <a:latin typeface="Arial Black" pitchFamily="34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00B050"/>
                </a:solidFill>
                <a:latin typeface="Arial Black" pitchFamily="34" charset="0"/>
                <a:cs typeface="Arial" charset="0"/>
              </a:rPr>
              <a:t>Strana MZ minimální reakce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9388" y="482600"/>
            <a:ext cx="8640762" cy="914400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Diskriminační odměňování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8313" y="1257300"/>
            <a:ext cx="8064500" cy="4991100"/>
          </a:xfrm>
        </p:spPr>
        <p:txBody>
          <a:bodyPr/>
          <a:lstStyle/>
          <a:p>
            <a:endParaRPr lang="cs-CZ" smtClean="0"/>
          </a:p>
          <a:p>
            <a:pPr>
              <a:buFont typeface="Wingdings" pitchFamily="2" charset="2"/>
              <a:buChar char="v"/>
            </a:pPr>
            <a:r>
              <a:rPr lang="cs-CZ" smtClean="0"/>
              <a:t>V České republice dvě právní formy nemocnic s rozdílným odměňováním </a:t>
            </a:r>
          </a:p>
          <a:p>
            <a:pPr>
              <a:buFont typeface="Wingdings" pitchFamily="2" charset="2"/>
              <a:buChar char="Ø"/>
            </a:pPr>
            <a:endParaRPr lang="cs-CZ" smtClean="0"/>
          </a:p>
          <a:p>
            <a:pPr>
              <a:buFont typeface="Wingdings" pitchFamily="2" charset="2"/>
              <a:buChar char="Ø"/>
            </a:pPr>
            <a:r>
              <a:rPr lang="cs-CZ" smtClean="0"/>
              <a:t>příspěvkové organizace = odměňování platem - 96 000 zaměstnanců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 typeface="Wingdings" pitchFamily="2" charset="2"/>
              <a:buChar char="Ø"/>
            </a:pPr>
            <a:r>
              <a:rPr lang="cs-CZ" smtClean="0"/>
              <a:t>obchodní společnosti = odměňování mzdou  - 55 000 zaměstnanců </a:t>
            </a:r>
          </a:p>
          <a:p>
            <a:pPr>
              <a:buFontTx/>
              <a:buNone/>
            </a:pPr>
            <a:r>
              <a:rPr lang="cs-CZ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příspěvkové organizace = státní tabulky, 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obchodní společnosti = mzda, </a:t>
            </a:r>
          </a:p>
          <a:p>
            <a:pPr>
              <a:buFontTx/>
              <a:buNone/>
            </a:pPr>
            <a:r>
              <a:rPr lang="cs-CZ" smtClean="0"/>
              <a:t> </a:t>
            </a:r>
          </a:p>
          <a:p>
            <a:pPr>
              <a:buFontTx/>
              <a:buNone/>
            </a:pPr>
            <a:r>
              <a:rPr lang="cs-CZ" smtClean="0"/>
              <a:t> </a:t>
            </a:r>
          </a:p>
          <a:p>
            <a:endParaRPr lang="cs-CZ" smtClean="0">
              <a:solidFill>
                <a:srgbClr val="66FF33"/>
              </a:solidFill>
            </a:endParaRPr>
          </a:p>
          <a:p>
            <a:pPr>
              <a:buFontTx/>
              <a:buNone/>
            </a:pPr>
            <a:r>
              <a:rPr lang="cs-CZ" smtClean="0">
                <a:solidFill>
                  <a:srgbClr val="66FF33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1763713" y="0"/>
            <a:ext cx="7312025" cy="774700"/>
          </a:xfrm>
        </p:spPr>
        <p:txBody>
          <a:bodyPr/>
          <a:lstStyle/>
          <a:p>
            <a:r>
              <a:rPr lang="cs-CZ" sz="2000" smtClean="0"/>
              <a:t>Všeobecné sestry, Porodní asistentky (§ 5 a § 6)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8313" y="1989138"/>
          <a:ext cx="8458457" cy="2736305"/>
        </p:xfrm>
        <a:graphic>
          <a:graphicData uri="http://schemas.openxmlformats.org/drawingml/2006/table">
            <a:tbl>
              <a:tblPr firstRow="1" lastRow="1">
                <a:tableStyleId>{85BE263C-DBD7-4A20-BB59-AAB30ACAA65A}</a:tableStyleId>
              </a:tblPr>
              <a:tblGrid>
                <a:gridCol w="2411984"/>
                <a:gridCol w="1116000"/>
                <a:gridCol w="1222890"/>
                <a:gridCol w="1222890"/>
                <a:gridCol w="1404000"/>
                <a:gridCol w="1080693"/>
              </a:tblGrid>
              <a:tr h="8150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povolání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akutní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akutní </a:t>
                      </a:r>
                      <a:r>
                        <a:rPr lang="cs-CZ" sz="1200" u="none" strike="noStrike" dirty="0" err="1">
                          <a:effectLst/>
                        </a:rPr>
                        <a:t>péče_FN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následná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nelůžková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6404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Všeobecná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sestra §5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31 188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34 289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33 114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32 649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32 838 </a:t>
                      </a:r>
                    </a:p>
                  </a:txBody>
                  <a:tcPr marL="9525" marR="9525" marT="9525" marB="0" anchor="ctr"/>
                </a:tc>
              </a:tr>
              <a:tr h="6404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Porodní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asistentka §6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28 920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33 013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25 890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29 991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30 683 </a:t>
                      </a:r>
                    </a:p>
                  </a:txBody>
                  <a:tcPr marL="9525" marR="9525" marT="9525" marB="0" anchor="ctr"/>
                </a:tc>
              </a:tr>
              <a:tr h="6404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PRŮMĚR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34 237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32 647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32 755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20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77050" y="6453188"/>
            <a:ext cx="2133600" cy="241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1D9C396B-1268-41BE-A875-232B596FEF8F}" type="slidenum">
              <a:rPr lang="en-US" sz="1200" b="1">
                <a:solidFill>
                  <a:srgbClr val="292929"/>
                </a:solidFill>
                <a:latin typeface="Verdana" pitchFamily="34" charset="0"/>
              </a:rPr>
              <a:pPr algn="r"/>
              <a:t>6</a:t>
            </a:fld>
            <a:endParaRPr lang="en-US" sz="1200" b="1">
              <a:solidFill>
                <a:srgbClr val="292929"/>
              </a:solidFill>
              <a:latin typeface="Verdana" pitchFamily="34" charset="0"/>
            </a:endParaRPr>
          </a:p>
        </p:txBody>
      </p:sp>
      <p:sp>
        <p:nvSpPr>
          <p:cNvPr id="7201" name="TextovéPole 5"/>
          <p:cNvSpPr txBox="1">
            <a:spLocks noChangeArrowheads="1"/>
          </p:cNvSpPr>
          <p:nvPr/>
        </p:nvSpPr>
        <p:spPr bwMode="auto">
          <a:xfrm>
            <a:off x="323850" y="620713"/>
            <a:ext cx="8351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Průměrné </a:t>
            </a:r>
            <a:r>
              <a:rPr lang="cs-CZ" b="1">
                <a:solidFill>
                  <a:srgbClr val="FF0000"/>
                </a:solidFill>
              </a:rPr>
              <a:t>PLATY</a:t>
            </a:r>
            <a:r>
              <a:rPr lang="cs-CZ"/>
              <a:t> v roce 2016 – statistika UZIS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900113" y="0"/>
            <a:ext cx="8175625" cy="774700"/>
          </a:xfrm>
        </p:spPr>
        <p:txBody>
          <a:bodyPr/>
          <a:lstStyle/>
          <a:p>
            <a:r>
              <a:rPr lang="cs-CZ" sz="2000" smtClean="0"/>
              <a:t>Všeobecné sestry, Porodní asistentky (§ 5 a § 6)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850" y="1773238"/>
          <a:ext cx="8602473" cy="2337248"/>
        </p:xfrm>
        <a:graphic>
          <a:graphicData uri="http://schemas.openxmlformats.org/drawingml/2006/table">
            <a:tbl>
              <a:tblPr firstRow="1" lastRow="1">
                <a:tableStyleId>{85BE263C-DBD7-4A20-BB59-AAB30ACAA65A}</a:tableStyleId>
              </a:tblPr>
              <a:tblGrid>
                <a:gridCol w="2556000"/>
                <a:gridCol w="1116000"/>
                <a:gridCol w="1222890"/>
                <a:gridCol w="1222890"/>
                <a:gridCol w="1404000"/>
                <a:gridCol w="1080693"/>
              </a:tblGrid>
              <a:tr h="4405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povolání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akutní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akutní </a:t>
                      </a:r>
                      <a:r>
                        <a:rPr lang="cs-CZ" sz="1200" u="none" strike="noStrike" dirty="0" err="1">
                          <a:effectLst/>
                        </a:rPr>
                        <a:t>péče_FN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následná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nelůžková péče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18989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Všeobecná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sestra §5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27 538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18 815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25 709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27 437 </a:t>
                      </a:r>
                    </a:p>
                  </a:txBody>
                  <a:tcPr marL="9525" marR="9525" marT="9525" marB="0" anchor="ctr"/>
                </a:tc>
              </a:tr>
              <a:tr h="71922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Porodní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asistentka §6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27 590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25 641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25 044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27 035 </a:t>
                      </a:r>
                    </a:p>
                  </a:txBody>
                  <a:tcPr marL="9525" marR="9525" marT="9525" marB="0" anchor="ctr"/>
                </a:tc>
              </a:tr>
              <a:tr h="9545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PRŮMĚR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25 636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25 056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27 056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22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77050" y="6453188"/>
            <a:ext cx="2133600" cy="241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922B8B20-7065-483B-9359-48811982E4A1}" type="slidenum">
              <a:rPr lang="en-US" sz="1200" b="1">
                <a:solidFill>
                  <a:srgbClr val="292929"/>
                </a:solidFill>
                <a:latin typeface="Verdana" pitchFamily="34" charset="0"/>
              </a:rPr>
              <a:pPr algn="r"/>
              <a:t>7</a:t>
            </a:fld>
            <a:endParaRPr lang="en-US" sz="1200" b="1">
              <a:solidFill>
                <a:srgbClr val="292929"/>
              </a:solidFill>
              <a:latin typeface="Verdana" pitchFamily="34" charset="0"/>
            </a:endParaRPr>
          </a:p>
        </p:txBody>
      </p:sp>
      <p:sp>
        <p:nvSpPr>
          <p:cNvPr id="8225" name="TextovéPole 5"/>
          <p:cNvSpPr txBox="1">
            <a:spLocks noChangeArrowheads="1"/>
          </p:cNvSpPr>
          <p:nvPr/>
        </p:nvSpPr>
        <p:spPr bwMode="auto">
          <a:xfrm>
            <a:off x="1187450" y="620713"/>
            <a:ext cx="604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Průměrné </a:t>
            </a:r>
            <a:r>
              <a:rPr lang="cs-CZ" b="1">
                <a:solidFill>
                  <a:srgbClr val="FF0000"/>
                </a:solidFill>
              </a:rPr>
              <a:t>MZDY</a:t>
            </a:r>
            <a:r>
              <a:rPr lang="cs-CZ"/>
              <a:t> v roce 2016 – statistika UZIS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7167563" cy="774700"/>
          </a:xfrm>
        </p:spPr>
        <p:txBody>
          <a:bodyPr/>
          <a:lstStyle/>
          <a:p>
            <a:endParaRPr lang="cs-CZ" sz="200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288" y="1196975"/>
          <a:ext cx="8496942" cy="3888000"/>
        </p:xfrm>
        <a:graphic>
          <a:graphicData uri="http://schemas.openxmlformats.org/drawingml/2006/table">
            <a:tbl>
              <a:tblPr firstRow="1" lastRow="1">
                <a:tableStyleId>{85BE263C-DBD7-4A20-BB59-AAB30ACAA65A}</a:tableStyleId>
              </a:tblPr>
              <a:tblGrid>
                <a:gridCol w="1609444"/>
                <a:gridCol w="1155499"/>
                <a:gridCol w="818857"/>
                <a:gridCol w="818857"/>
                <a:gridCol w="818857"/>
                <a:gridCol w="818857"/>
                <a:gridCol w="818857"/>
                <a:gridCol w="818857"/>
                <a:gridCol w="818857"/>
              </a:tblGrid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TYP ZZ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PŘÍJMY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akutní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PLAT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26 459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27 211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27 036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27 597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29 205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31 054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 smtClean="0">
                          <a:effectLst/>
                        </a:rPr>
                        <a:t>akutní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MZDA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23 833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24 077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24 111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24 023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24 634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26 003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27 586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akutní péče_FN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PLAT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28 726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29 762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30 948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30 166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30 583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32 068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34 237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následná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PLAT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27 534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27 623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28 813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29 567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31 321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33 112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 smtClean="0">
                          <a:effectLst/>
                        </a:rPr>
                        <a:t>následná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MZDA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22 242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22 748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23 002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22 991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23 423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24 781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25 636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nelůžková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PLAT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29 209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29 878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30 172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31 247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32 345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32 647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 smtClean="0">
                          <a:effectLst/>
                        </a:rPr>
                        <a:t>nelůžková péče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MZDA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18 905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19 770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20 036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21 432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20 434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21 650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25 056 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PRŮMĚR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25 827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26 283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26 703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26 500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27 134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28 491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30 280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305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77050" y="6453188"/>
            <a:ext cx="2133600" cy="241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C97F84CF-1D74-4D61-91A7-C8E9D607B4AA}" type="slidenum">
              <a:rPr lang="en-US" sz="1200" b="1">
                <a:solidFill>
                  <a:srgbClr val="292929"/>
                </a:solidFill>
                <a:latin typeface="Verdana" pitchFamily="34" charset="0"/>
              </a:rPr>
              <a:pPr algn="r"/>
              <a:t>8</a:t>
            </a:fld>
            <a:endParaRPr lang="en-US" sz="1200" b="1">
              <a:solidFill>
                <a:srgbClr val="292929"/>
              </a:solidFill>
              <a:latin typeface="Verdana" pitchFamily="34" charset="0"/>
            </a:endParaRPr>
          </a:p>
        </p:txBody>
      </p:sp>
      <p:sp>
        <p:nvSpPr>
          <p:cNvPr id="9306" name="TextovéPole 5"/>
          <p:cNvSpPr txBox="1">
            <a:spLocks noChangeArrowheads="1"/>
          </p:cNvSpPr>
          <p:nvPr/>
        </p:nvSpPr>
        <p:spPr bwMode="auto">
          <a:xfrm>
            <a:off x="468313" y="188913"/>
            <a:ext cx="7632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Vývoj průměrných příjmů </a:t>
            </a:r>
          </a:p>
          <a:p>
            <a:pPr algn="ctr"/>
            <a:r>
              <a:rPr lang="cs-CZ" b="1"/>
              <a:t>VŠEOBECNÝCH SESTER A PORODNÍCH ASISTENTEK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2300" y="482600"/>
            <a:ext cx="7622108" cy="642144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Tabulky má každá nemocnice</a:t>
            </a:r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7" y="1557337"/>
          <a:ext cx="7848872" cy="4391943"/>
        </p:xfrm>
        <a:graphic>
          <a:graphicData uri="http://schemas.openxmlformats.org/drawingml/2006/table">
            <a:tbl>
              <a:tblPr/>
              <a:tblGrid>
                <a:gridCol w="586988"/>
                <a:gridCol w="1475856"/>
                <a:gridCol w="989494"/>
                <a:gridCol w="989494"/>
                <a:gridCol w="872097"/>
                <a:gridCol w="972724"/>
                <a:gridCol w="1006266"/>
                <a:gridCol w="955953"/>
              </a:tblGrid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délka praxe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o.s.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o.s.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 roku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18 390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-2 910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2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4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20 730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6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23 830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9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24 730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12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15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-4 420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19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30 030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23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27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29 760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32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30 890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-4 590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33 520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9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nad 32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-4 770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34 810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-5 010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40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22 874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-3 985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28 627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-4 149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2_03_greenglobe">
  <a:themeElements>
    <a:clrScheme name="">
      <a:dk1>
        <a:srgbClr val="000000"/>
      </a:dk1>
      <a:lt1>
        <a:srgbClr val="FFFFFF"/>
      </a:lt1>
      <a:dk2>
        <a:srgbClr val="0066CC"/>
      </a:dk2>
      <a:lt2>
        <a:srgbClr val="B2B2B2"/>
      </a:lt2>
      <a:accent1>
        <a:srgbClr val="003399"/>
      </a:accent1>
      <a:accent2>
        <a:srgbClr val="4D4D4D"/>
      </a:accent2>
      <a:accent3>
        <a:srgbClr val="FFFFFF"/>
      </a:accent3>
      <a:accent4>
        <a:srgbClr val="000000"/>
      </a:accent4>
      <a:accent5>
        <a:srgbClr val="AAADCA"/>
      </a:accent5>
      <a:accent6>
        <a:srgbClr val="454545"/>
      </a:accent6>
      <a:hlink>
        <a:srgbClr val="00CC00"/>
      </a:hlink>
      <a:folHlink>
        <a:srgbClr val="008000"/>
      </a:folHlink>
    </a:clrScheme>
    <a:fontScheme name="V2_03_greenglob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V2_03_greenglo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2_03_greenglob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2_03_greenglob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2_03_greenglob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2_03_greenglob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2_03_greenglob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2_03_greenglob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752</Words>
  <Application>Microsoft Office PowerPoint</Application>
  <PresentationFormat>Předvádění na obrazovce (4:3)</PresentationFormat>
  <Paragraphs>330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V2_03_greenglobe</vt:lpstr>
      <vt:lpstr>    Celostátní jednání zástupců odborových organizací s premiérem ČR Andrejem Babišem   </vt:lpstr>
      <vt:lpstr>České nemocnic realita roku 2018</vt:lpstr>
      <vt:lpstr>Kritický nedostatek personálu </vt:lpstr>
      <vt:lpstr>Kritický nedostatek personálu </vt:lpstr>
      <vt:lpstr>Diskriminační odměňování </vt:lpstr>
      <vt:lpstr>Všeobecné sestry, Porodní asistentky (§ 5 a § 6)</vt:lpstr>
      <vt:lpstr>Všeobecné sestry, Porodní asistentky (§ 5 a § 6)</vt:lpstr>
      <vt:lpstr>Prezentace aplikace PowerPoint</vt:lpstr>
      <vt:lpstr>Tabulky má každá nemocnice</vt:lpstr>
      <vt:lpstr>VŠEOBECNÁ SESTRA - JIP     ZÁKLADNÍ / PLATOVÝ TARIF V Kč/měsíc </vt:lpstr>
      <vt:lpstr>VŠEOBECNÁ SESTRA - JIP    CELKEM MZDA/CELKEM PLAT  v Kč/měsíc </vt:lpstr>
      <vt:lpstr>VŠEOBECNÁ SESTRA    ZÁKLADNÍ MZDA/ PLATOVÝ TARIF v Kč/měsíc </vt:lpstr>
      <vt:lpstr>VŠEOBECNÁ SESTRA    CELKEM MZDA/CELKEM PLAT  v Kč/měsíc </vt:lpstr>
      <vt:lpstr>DĚTSKÁ SESTRA    ZÁKLADNÍ MZDA/ PLATOVÝ TARIF v Kč/měsíc </vt:lpstr>
      <vt:lpstr>DĚTSKÁ SESTRA    CELKEM MZDA/CELKEM PLAT  v Kč/měsíc </vt:lpstr>
      <vt:lpstr>PRAKTICKÁ SESTRA    ZÁKLADNÍ MZDA/ PLATOVÝ TARIF v Kč/měsíc </vt:lpstr>
      <vt:lpstr>PRAKTICKÁ  SESTRA    CELKEM MZDA/CELKEM PLAT  v Kč/měsíc </vt:lpstr>
      <vt:lpstr>OŠETŘOVATELKA    ZÁKLADNÍ MZDA/ PLATOVÝ TARIF v Kč/měsíc </vt:lpstr>
      <vt:lpstr>OŠETŘOVATELKA    CELKEM MZDA/CELKEM PLAT v Kč/měsíc   </vt:lpstr>
      <vt:lpstr>SANITÁŘKA   ZÁKLADNÍ MZDA/ PLATOVÝ TARIF v Kč/měsíc </vt:lpstr>
      <vt:lpstr>SANITÁŘKA    CELKEM MZDA/CELKEM PLAT v Kč/měsíc   </vt:lpstr>
      <vt:lpstr>PORODNÍ ASISTENTKA   ZÁKLADNÍ MZDA/ PLATOVÝ TARIF v Kč/měsíc </vt:lpstr>
      <vt:lpstr>PORODNÍ ASISTENTKA    CELKEM MZDA/CELKEM PLAT v Kč/měsíc  </vt:lpstr>
      <vt:lpstr>FYZIOTERAPEUT   ZÁKLADNÍ MZDA/ PLATOVÝ TARIF v Kč/měsíc</vt:lpstr>
      <vt:lpstr>FYZIOTERAPEUT    CELKEM MZDA/CELKEM PLAT  v Kč/měsíc </vt:lpstr>
      <vt:lpstr>KUCHAŘKA  ZÁKLADNÍ MZDA/ PLATOVÝ TARIF v Kč/měsíc </vt:lpstr>
      <vt:lpstr> KUCHAŘKA    CELKEM MZDA/CELKEM PLAT  v Kč/měsíc</vt:lpstr>
      <vt:lpstr>UKLÍZEČKA  ZÁKLADNÍ MZDA/ PLATOVÝ TARIF v Kč/měsíc </vt:lpstr>
      <vt:lpstr>UKLÍZEČKA    CELKEM MZDA/CELKEM PLAT  v Kč/měsíc </vt:lpstr>
      <vt:lpstr>Naplnění slibu zvýšení platů a mezd</vt:lpstr>
      <vt:lpstr>Doporučení OSZSP ČR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kucharsky1</dc:creator>
  <cp:lastModifiedBy>Marie</cp:lastModifiedBy>
  <cp:revision>463</cp:revision>
  <cp:lastPrinted>2013-03-04T15:04:08Z</cp:lastPrinted>
  <dcterms:created xsi:type="dcterms:W3CDTF">2007-09-27T11:39:01Z</dcterms:created>
  <dcterms:modified xsi:type="dcterms:W3CDTF">2018-05-06T18:52:13Z</dcterms:modified>
</cp:coreProperties>
</file>