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3"/>
  </p:sldMasterIdLst>
  <p:notesMasterIdLst>
    <p:notesMasterId r:id="rId17"/>
  </p:notesMasterIdLst>
  <p:sldIdLst>
    <p:sldId id="261" r:id="rId4"/>
    <p:sldId id="272" r:id="rId5"/>
    <p:sldId id="287" r:id="rId6"/>
    <p:sldId id="271" r:id="rId7"/>
    <p:sldId id="289" r:id="rId8"/>
    <p:sldId id="290" r:id="rId9"/>
    <p:sldId id="288" r:id="rId10"/>
    <p:sldId id="282" r:id="rId11"/>
    <p:sldId id="293" r:id="rId12"/>
    <p:sldId id="291" r:id="rId13"/>
    <p:sldId id="292" r:id="rId14"/>
    <p:sldId id="286" r:id="rId15"/>
    <p:sldId id="294" r:id="rId1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0F0A"/>
    <a:srgbClr val="FF3300"/>
    <a:srgbClr val="E9BF0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048" autoAdjust="0"/>
  </p:normalViewPr>
  <p:slideViewPr>
    <p:cSldViewPr snapToGrid="0" snapToObjects="1">
      <p:cViewPr varScale="1">
        <p:scale>
          <a:sx n="81" d="100"/>
          <a:sy n="81" d="100"/>
        </p:scale>
        <p:origin x="10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44;editel\Desktop\OSZSP\Porovn&#225;n&#237;%20&#250;hrad%20a%20plat&#367;%20SZP%202007-2019%20a%20odhad%202020%20-%20n&#225;r&#367;st%207%25%20-%20hodnota%20bodu%201,1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dirty="0"/>
              <a:t>CELKOVÝ</a:t>
            </a:r>
            <a:r>
              <a:rPr lang="en-US" sz="2000" dirty="0"/>
              <a:t>P</a:t>
            </a:r>
            <a:r>
              <a:rPr lang="cs-CZ" sz="2000" dirty="0"/>
              <a:t>OČET PACIENTŮ ZDRAVOTNÍ PÉČE </a:t>
            </a:r>
            <a:r>
              <a:rPr lang="cs-CZ" sz="2000" dirty="0" smtClean="0"/>
              <a:t>CHČR</a:t>
            </a:r>
            <a:endParaRPr lang="cs-CZ" sz="2000" dirty="0"/>
          </a:p>
        </c:rich>
      </c:tx>
      <c:layout>
        <c:manualLayout>
          <c:xMode val="edge"/>
          <c:yMode val="edge"/>
          <c:x val="1.2722283380574102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8533825953303901"/>
                  <c:y val="-0.2659859510176151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 smtClean="0"/>
                      <a:t>150 000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37513719326669"/>
                      <c:h val="0.1411307614061524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8.045855730782342E-2"/>
                  <c:y val="0.1048452112742299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77 000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8813124735319562E-2"/>
                  <c:y val="1.53494861894094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70 000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List1!$A$34:$A$40</c:f>
              <c:strCache>
                <c:ptCount val="7"/>
                <c:pt idx="0">
                  <c:v>ambulance</c:v>
                </c:pt>
                <c:pt idx="1">
                  <c:v>domácí zdravotní péče</c:v>
                </c:pt>
                <c:pt idx="2">
                  <c:v>domácí hospicová péče</c:v>
                </c:pt>
                <c:pt idx="3">
                  <c:v>mobilní hospice</c:v>
                </c:pt>
                <c:pt idx="4">
                  <c:v>lůžkové hospice</c:v>
                </c:pt>
                <c:pt idx="5">
                  <c:v>domovy pro seniory</c:v>
                </c:pt>
                <c:pt idx="6">
                  <c:v>domovy se zvláštním režimem</c:v>
                </c:pt>
              </c:strCache>
            </c:strRef>
          </c:cat>
          <c:val>
            <c:numRef>
              <c:f>List1!$B$34:$B$40</c:f>
              <c:numCache>
                <c:formatCode>General</c:formatCode>
                <c:ptCount val="7"/>
                <c:pt idx="0">
                  <c:v>183</c:v>
                </c:pt>
                <c:pt idx="1">
                  <c:v>36077</c:v>
                </c:pt>
                <c:pt idx="2">
                  <c:v>1336</c:v>
                </c:pt>
                <c:pt idx="3">
                  <c:v>488</c:v>
                </c:pt>
                <c:pt idx="4">
                  <c:v>1346</c:v>
                </c:pt>
                <c:pt idx="5">
                  <c:v>1658</c:v>
                </c:pt>
                <c:pt idx="6">
                  <c:v>345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9226827485903444E-2"/>
          <c:y val="0.75433850171854255"/>
          <c:w val="0.97273646942593328"/>
          <c:h val="0.231606982622753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List1!$D$6:$D$8</c:f>
              <c:strCache>
                <c:ptCount val="3"/>
                <c:pt idx="0">
                  <c:v>DOMOVY</c:v>
                </c:pt>
                <c:pt idx="1">
                  <c:v>NEMOCNICE</c:v>
                </c:pt>
                <c:pt idx="2">
                  <c:v>DOMÁCÍ PÉČE</c:v>
                </c:pt>
              </c:strCache>
            </c:strRef>
          </c:cat>
          <c:val>
            <c:numRef>
              <c:f>List1!$E$6:$E$8</c:f>
              <c:numCache>
                <c:formatCode>#,##0</c:formatCode>
                <c:ptCount val="3"/>
                <c:pt idx="0">
                  <c:v>70000</c:v>
                </c:pt>
                <c:pt idx="1">
                  <c:v>77000</c:v>
                </c:pt>
                <c:pt idx="2">
                  <c:v>150000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8441296"/>
        <c:axId val="148439336"/>
      </c:barChart>
      <c:catAx>
        <c:axId val="14844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8439336"/>
        <c:crosses val="autoZero"/>
        <c:auto val="1"/>
        <c:lblAlgn val="ctr"/>
        <c:lblOffset val="100"/>
        <c:noMultiLvlLbl val="0"/>
      </c:catAx>
      <c:valAx>
        <c:axId val="1484393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4844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/>
              <a:t>Porovnání</a:t>
            </a:r>
            <a:r>
              <a:rPr lang="cs-CZ" sz="1800" b="1" baseline="0" dirty="0"/>
              <a:t> růstu průměrného </a:t>
            </a:r>
            <a:r>
              <a:rPr lang="cs-CZ" sz="1800" b="1" baseline="0" dirty="0" smtClean="0"/>
              <a:t>měsíčního platu </a:t>
            </a:r>
            <a:r>
              <a:rPr lang="cs-CZ" sz="1800" b="1" baseline="0" dirty="0"/>
              <a:t>všeobecných sester </a:t>
            </a:r>
            <a:endParaRPr lang="cs-CZ" sz="1800" b="1" baseline="0" dirty="0" smtClean="0"/>
          </a:p>
          <a:p>
            <a:pPr>
              <a:defRPr sz="1800"/>
            </a:pPr>
            <a:r>
              <a:rPr lang="cs-CZ" sz="1800" b="1" baseline="0" dirty="0" smtClean="0"/>
              <a:t>a </a:t>
            </a:r>
            <a:r>
              <a:rPr lang="cs-CZ" sz="1800" b="1" baseline="0" dirty="0"/>
              <a:t>maximální </a:t>
            </a:r>
            <a:r>
              <a:rPr lang="cs-CZ" sz="1800" b="1" baseline="0" dirty="0" smtClean="0"/>
              <a:t>měsíční úhrady zdravotních pojišťoven v odbornosti 913 </a:t>
            </a:r>
            <a:endParaRPr lang="cs-CZ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Průměrný plat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8185941043083928E-2"/>
                  <c:y val="-7.0656976442987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185941043083901E-2"/>
                  <c:y val="-0.100412599264352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8027210884353845E-2"/>
                  <c:y val="-9.9696378747622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9444444444444448E-2"/>
                  <c:y val="-9.7421902175119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5589569160997836E-2"/>
                  <c:y val="-4.6241831274654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List1!$A$21:$A$34</c:f>
              <c:strCach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2018*</c:v>
                </c:pt>
                <c:pt idx="12">
                  <c:v>2019*</c:v>
                </c:pt>
                <c:pt idx="13">
                  <c:v>2020**</c:v>
                </c:pt>
              </c:strCache>
            </c:strRef>
          </c:cat>
          <c:val>
            <c:numRef>
              <c:f>List1!$B$21:$B$34</c:f>
              <c:numCache>
                <c:formatCode>#,##0.00</c:formatCode>
                <c:ptCount val="14"/>
                <c:pt idx="0">
                  <c:v>21827.899999999994</c:v>
                </c:pt>
                <c:pt idx="1">
                  <c:v>22675.499999999996</c:v>
                </c:pt>
                <c:pt idx="2">
                  <c:v>23938.100000000006</c:v>
                </c:pt>
                <c:pt idx="3">
                  <c:v>25281.1</c:v>
                </c:pt>
                <c:pt idx="4">
                  <c:v>25727.299999999996</c:v>
                </c:pt>
                <c:pt idx="5">
                  <c:v>25889.000000000004</c:v>
                </c:pt>
                <c:pt idx="6">
                  <c:v>25731.600000000002</c:v>
                </c:pt>
                <c:pt idx="7">
                  <c:v>26678.600000000002</c:v>
                </c:pt>
                <c:pt idx="8">
                  <c:v>27837.7</c:v>
                </c:pt>
                <c:pt idx="9">
                  <c:v>29482.600000000002</c:v>
                </c:pt>
                <c:pt idx="10">
                  <c:v>32528.6</c:v>
                </c:pt>
                <c:pt idx="11">
                  <c:v>35781.46</c:v>
                </c:pt>
                <c:pt idx="12">
                  <c:v>39359.606</c:v>
                </c:pt>
                <c:pt idx="13">
                  <c:v>42114.778420000002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4B7-4B8F-98AA-1E917DF7A188}"/>
            </c:ext>
          </c:extLst>
        </c:ser>
        <c:ser>
          <c:idx val="1"/>
          <c:order val="1"/>
          <c:tx>
            <c:v>Maximální úhrada ZP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5351473922902494E-2"/>
                  <c:y val="9.8779039217282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6031746031746E-2"/>
                  <c:y val="0.103679719358491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2358276643990927E-2"/>
                  <c:y val="9.7183038654815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0941043083900227E-2"/>
                  <c:y val="8.9141238463872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7868480725623E-2"/>
                  <c:y val="0.110992347486289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List1!$A$21:$A$34</c:f>
              <c:strCache>
                <c:ptCount val="1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2018*</c:v>
                </c:pt>
                <c:pt idx="12">
                  <c:v>2019*</c:v>
                </c:pt>
                <c:pt idx="13">
                  <c:v>2020**</c:v>
                </c:pt>
              </c:strCache>
            </c:strRef>
          </c:cat>
          <c:val>
            <c:numRef>
              <c:f>List1!$N$21:$N$34</c:f>
              <c:numCache>
                <c:formatCode>#,##0.00</c:formatCode>
                <c:ptCount val="14"/>
                <c:pt idx="0">
                  <c:v>10221.044776119401</c:v>
                </c:pt>
                <c:pt idx="1">
                  <c:v>10527.676119402984</c:v>
                </c:pt>
                <c:pt idx="2">
                  <c:v>15769.611940298506</c:v>
                </c:pt>
                <c:pt idx="3">
                  <c:v>15769.611940298506</c:v>
                </c:pt>
                <c:pt idx="4">
                  <c:v>15769.611940298506</c:v>
                </c:pt>
                <c:pt idx="5">
                  <c:v>15769.611940298506</c:v>
                </c:pt>
                <c:pt idx="6">
                  <c:v>15769.611940298506</c:v>
                </c:pt>
                <c:pt idx="7">
                  <c:v>15769.611940298506</c:v>
                </c:pt>
                <c:pt idx="8">
                  <c:v>17346.573134328355</c:v>
                </c:pt>
                <c:pt idx="9">
                  <c:v>19361.579104477609</c:v>
                </c:pt>
                <c:pt idx="10">
                  <c:v>19361.579104477609</c:v>
                </c:pt>
                <c:pt idx="11">
                  <c:v>19931.037313432837</c:v>
                </c:pt>
                <c:pt idx="12">
                  <c:v>20880.13432835821</c:v>
                </c:pt>
                <c:pt idx="13">
                  <c:v>22051.964125560535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4B7-4B8F-98AA-1E917DF7A1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8584280"/>
        <c:axId val="298585064"/>
      </c:lineChart>
      <c:catAx>
        <c:axId val="298584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8585064"/>
        <c:crosses val="autoZero"/>
        <c:auto val="1"/>
        <c:lblAlgn val="ctr"/>
        <c:lblOffset val="100"/>
        <c:noMultiLvlLbl val="0"/>
      </c:catAx>
      <c:valAx>
        <c:axId val="298585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98584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93E99B-2EDF-4DE4-BDA7-F981AB0F767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BAFFC8F-7D31-49C7-B6C0-F9106F3653DF}">
      <dgm:prSet/>
      <dgm:spPr/>
      <dgm:t>
        <a:bodyPr/>
        <a:lstStyle/>
        <a:p>
          <a:pPr rtl="0"/>
          <a:r>
            <a:rPr lang="cs-CZ" b="0" smtClean="0"/>
            <a:t>DOMÁCÍ ZDRAVOTNÍ PÉČE </a:t>
          </a:r>
          <a:endParaRPr lang="cs-CZ"/>
        </a:p>
      </dgm:t>
    </dgm:pt>
    <dgm:pt modelId="{9635F164-3E6A-4DA4-A74A-C592A7004F94}" type="parTrans" cxnId="{165A857D-8DBD-4C6E-91BF-8E825801895F}">
      <dgm:prSet/>
      <dgm:spPr/>
      <dgm:t>
        <a:bodyPr/>
        <a:lstStyle/>
        <a:p>
          <a:endParaRPr lang="cs-CZ"/>
        </a:p>
      </dgm:t>
    </dgm:pt>
    <dgm:pt modelId="{E840916B-5776-418C-B5D4-91BD7ACB9897}" type="sibTrans" cxnId="{165A857D-8DBD-4C6E-91BF-8E825801895F}">
      <dgm:prSet/>
      <dgm:spPr/>
      <dgm:t>
        <a:bodyPr/>
        <a:lstStyle/>
        <a:p>
          <a:endParaRPr lang="cs-CZ"/>
        </a:p>
      </dgm:t>
    </dgm:pt>
    <dgm:pt modelId="{70E11999-E806-4FA6-91D5-29354A1A8C0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b="0" dirty="0" smtClean="0"/>
            <a:t>CESTA K PROSPERITĚ ČESKÉHO ZDRAVOTNICTVÍ</a:t>
          </a:r>
          <a:endParaRPr lang="cs-CZ" dirty="0"/>
        </a:p>
      </dgm:t>
    </dgm:pt>
    <dgm:pt modelId="{C814EC23-405B-43EA-997F-E6A7DB72120E}" type="parTrans" cxnId="{A9BA34FB-1D53-4863-8411-2C23B409B925}">
      <dgm:prSet/>
      <dgm:spPr/>
      <dgm:t>
        <a:bodyPr/>
        <a:lstStyle/>
        <a:p>
          <a:endParaRPr lang="cs-CZ"/>
        </a:p>
      </dgm:t>
    </dgm:pt>
    <dgm:pt modelId="{93DE2026-8912-4ECB-8F74-B7BFCAFD2018}" type="sibTrans" cxnId="{A9BA34FB-1D53-4863-8411-2C23B409B925}">
      <dgm:prSet/>
      <dgm:spPr/>
      <dgm:t>
        <a:bodyPr/>
        <a:lstStyle/>
        <a:p>
          <a:endParaRPr lang="cs-CZ"/>
        </a:p>
      </dgm:t>
    </dgm:pt>
    <dgm:pt modelId="{160E9220-1F7A-4D52-8D56-67EA5ABB171B}" type="pres">
      <dgm:prSet presAssocID="{9593E99B-2EDF-4DE4-BDA7-F981AB0F767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625656C-0811-4693-8777-C7B988C3CDD4}" type="pres">
      <dgm:prSet presAssocID="{3BAFFC8F-7D31-49C7-B6C0-F9106F3653DF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F3D4FE-14C6-4F9E-9A6D-875EEED2B64C}" type="pres">
      <dgm:prSet presAssocID="{E840916B-5776-418C-B5D4-91BD7ACB9897}" presName="sibTrans" presStyleCnt="0"/>
      <dgm:spPr/>
    </dgm:pt>
    <dgm:pt modelId="{D995825A-EC1E-43C9-BE41-085936B36D50}" type="pres">
      <dgm:prSet presAssocID="{70E11999-E806-4FA6-91D5-29354A1A8C0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723E4BE-220A-4156-BD90-FBA25B4540E2}" type="presOf" srcId="{70E11999-E806-4FA6-91D5-29354A1A8C06}" destId="{D995825A-EC1E-43C9-BE41-085936B36D50}" srcOrd="0" destOrd="0" presId="urn:microsoft.com/office/officeart/2005/8/layout/default"/>
    <dgm:cxn modelId="{165A857D-8DBD-4C6E-91BF-8E825801895F}" srcId="{9593E99B-2EDF-4DE4-BDA7-F981AB0F767E}" destId="{3BAFFC8F-7D31-49C7-B6C0-F9106F3653DF}" srcOrd="0" destOrd="0" parTransId="{9635F164-3E6A-4DA4-A74A-C592A7004F94}" sibTransId="{E840916B-5776-418C-B5D4-91BD7ACB9897}"/>
    <dgm:cxn modelId="{B5CD31E2-398F-47AE-997C-12080B3DEE45}" type="presOf" srcId="{3BAFFC8F-7D31-49C7-B6C0-F9106F3653DF}" destId="{A625656C-0811-4693-8777-C7B988C3CDD4}" srcOrd="0" destOrd="0" presId="urn:microsoft.com/office/officeart/2005/8/layout/default"/>
    <dgm:cxn modelId="{A9BA34FB-1D53-4863-8411-2C23B409B925}" srcId="{9593E99B-2EDF-4DE4-BDA7-F981AB0F767E}" destId="{70E11999-E806-4FA6-91D5-29354A1A8C06}" srcOrd="1" destOrd="0" parTransId="{C814EC23-405B-43EA-997F-E6A7DB72120E}" sibTransId="{93DE2026-8912-4ECB-8F74-B7BFCAFD2018}"/>
    <dgm:cxn modelId="{1B3E9111-399D-44B0-A198-4EDE1E0ED7E5}" type="presOf" srcId="{9593E99B-2EDF-4DE4-BDA7-F981AB0F767E}" destId="{160E9220-1F7A-4D52-8D56-67EA5ABB171B}" srcOrd="0" destOrd="0" presId="urn:microsoft.com/office/officeart/2005/8/layout/default"/>
    <dgm:cxn modelId="{F3643234-5FB9-4F3D-BDCE-BE1A9419D4F1}" type="presParOf" srcId="{160E9220-1F7A-4D52-8D56-67EA5ABB171B}" destId="{A625656C-0811-4693-8777-C7B988C3CDD4}" srcOrd="0" destOrd="0" presId="urn:microsoft.com/office/officeart/2005/8/layout/default"/>
    <dgm:cxn modelId="{01EBF1D0-8710-4849-A898-7E05B5777D75}" type="presParOf" srcId="{160E9220-1F7A-4D52-8D56-67EA5ABB171B}" destId="{ACF3D4FE-14C6-4F9E-9A6D-875EEED2B64C}" srcOrd="1" destOrd="0" presId="urn:microsoft.com/office/officeart/2005/8/layout/default"/>
    <dgm:cxn modelId="{08FA0F04-A1F2-4329-BB07-AC38EEA0C364}" type="presParOf" srcId="{160E9220-1F7A-4D52-8D56-67EA5ABB171B}" destId="{D995825A-EC1E-43C9-BE41-085936B36D5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01E455-680A-454B-9191-8BCC14E12A56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E6C737BF-2841-4FE8-A858-16C27D3CDD16}" type="pres">
      <dgm:prSet presAssocID="{D201E455-680A-454B-9191-8BCC14E12A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CDAC2F9A-A99D-47C8-9E65-0A68ADC78E25}" type="presOf" srcId="{D201E455-680A-454B-9191-8BCC14E12A56}" destId="{E6C737BF-2841-4FE8-A858-16C27D3CDD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01E455-680A-454B-9191-8BCC14E12A56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2545BE96-93AA-4A6E-99AA-0D38583C7830}">
      <dgm:prSet/>
      <dgm:spPr/>
      <dgm:t>
        <a:bodyPr/>
        <a:lstStyle/>
        <a:p>
          <a:pPr algn="just" rtl="0"/>
          <a:r>
            <a:rPr lang="cs-CZ" dirty="0" smtClean="0"/>
            <a:t>Úhrady z veřejného zdravotního pojištění musí poskytovateli pokrýt nezbytné náklady na provedení zdravotní péče.</a:t>
          </a:r>
          <a:endParaRPr lang="cs-CZ" dirty="0"/>
        </a:p>
      </dgm:t>
    </dgm:pt>
    <dgm:pt modelId="{C9F3FB5D-A8EB-4234-91C1-B9DAC8CD7F56}" type="parTrans" cxnId="{4417C8F0-47DC-4588-B30D-9251293A70B8}">
      <dgm:prSet/>
      <dgm:spPr/>
      <dgm:t>
        <a:bodyPr/>
        <a:lstStyle/>
        <a:p>
          <a:endParaRPr lang="cs-CZ"/>
        </a:p>
      </dgm:t>
    </dgm:pt>
    <dgm:pt modelId="{A3375869-A42E-41E6-BB15-96354A030D5E}" type="sibTrans" cxnId="{4417C8F0-47DC-4588-B30D-9251293A70B8}">
      <dgm:prSet/>
      <dgm:spPr/>
      <dgm:t>
        <a:bodyPr/>
        <a:lstStyle/>
        <a:p>
          <a:endParaRPr lang="cs-CZ"/>
        </a:p>
      </dgm:t>
    </dgm:pt>
    <dgm:pt modelId="{7F248602-159E-487D-9E72-5EFD51EA1EC2}">
      <dgm:prSet/>
      <dgm:spPr/>
      <dgm:t>
        <a:bodyPr/>
        <a:lstStyle/>
        <a:p>
          <a:pPr algn="just" rtl="0"/>
          <a:r>
            <a:rPr lang="cs-CZ" b="0" dirty="0" smtClean="0"/>
            <a:t>Nespravedlivá regulace může způsobit účelové chování poskytovatelů = zhoršení kvality péče a nezájem o náročné pacienty.</a:t>
          </a:r>
          <a:endParaRPr lang="cs-CZ" b="0" dirty="0"/>
        </a:p>
      </dgm:t>
    </dgm:pt>
    <dgm:pt modelId="{EE24CE70-83C1-451D-8FB6-34DE9E514359}" type="parTrans" cxnId="{7823F76C-AD86-487F-B4B4-1B183ACF0D62}">
      <dgm:prSet/>
      <dgm:spPr/>
      <dgm:t>
        <a:bodyPr/>
        <a:lstStyle/>
        <a:p>
          <a:endParaRPr lang="cs-CZ"/>
        </a:p>
      </dgm:t>
    </dgm:pt>
    <dgm:pt modelId="{77CB114C-A533-40A8-B51E-662BD6A2FA28}" type="sibTrans" cxnId="{7823F76C-AD86-487F-B4B4-1B183ACF0D62}">
      <dgm:prSet/>
      <dgm:spPr/>
      <dgm:t>
        <a:bodyPr/>
        <a:lstStyle/>
        <a:p>
          <a:endParaRPr lang="cs-CZ"/>
        </a:p>
      </dgm:t>
    </dgm:pt>
    <dgm:pt modelId="{E6C737BF-2841-4FE8-A858-16C27D3CDD16}" type="pres">
      <dgm:prSet presAssocID="{D201E455-680A-454B-9191-8BCC14E12A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60E8D4-99E4-4ADD-9F8F-EC309BE8948E}" type="pres">
      <dgm:prSet presAssocID="{2545BE96-93AA-4A6E-99AA-0D38583C783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D5BD3B-8F5B-4324-A846-114B3DECF6BD}" type="pres">
      <dgm:prSet presAssocID="{A3375869-A42E-41E6-BB15-96354A030D5E}" presName="spacer" presStyleCnt="0"/>
      <dgm:spPr/>
    </dgm:pt>
    <dgm:pt modelId="{97F03A1F-56FE-48DD-8FF8-072E13DFF15E}" type="pres">
      <dgm:prSet presAssocID="{7F248602-159E-487D-9E72-5EFD51EA1EC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34E84BE-E3E9-4D85-9EFC-D3C9CB558342}" type="presOf" srcId="{7F248602-159E-487D-9E72-5EFD51EA1EC2}" destId="{97F03A1F-56FE-48DD-8FF8-072E13DFF15E}" srcOrd="0" destOrd="0" presId="urn:microsoft.com/office/officeart/2005/8/layout/vList2"/>
    <dgm:cxn modelId="{7823F76C-AD86-487F-B4B4-1B183ACF0D62}" srcId="{D201E455-680A-454B-9191-8BCC14E12A56}" destId="{7F248602-159E-487D-9E72-5EFD51EA1EC2}" srcOrd="1" destOrd="0" parTransId="{EE24CE70-83C1-451D-8FB6-34DE9E514359}" sibTransId="{77CB114C-A533-40A8-B51E-662BD6A2FA28}"/>
    <dgm:cxn modelId="{4417C8F0-47DC-4588-B30D-9251293A70B8}" srcId="{D201E455-680A-454B-9191-8BCC14E12A56}" destId="{2545BE96-93AA-4A6E-99AA-0D38583C7830}" srcOrd="0" destOrd="0" parTransId="{C9F3FB5D-A8EB-4234-91C1-B9DAC8CD7F56}" sibTransId="{A3375869-A42E-41E6-BB15-96354A030D5E}"/>
    <dgm:cxn modelId="{53CC14E9-8660-43D6-968B-7C7986091452}" type="presOf" srcId="{D201E455-680A-454B-9191-8BCC14E12A56}" destId="{E6C737BF-2841-4FE8-A858-16C27D3CDD16}" srcOrd="0" destOrd="0" presId="urn:microsoft.com/office/officeart/2005/8/layout/vList2"/>
    <dgm:cxn modelId="{5A75E185-7ED2-4379-9B44-846751DD5875}" type="presOf" srcId="{2545BE96-93AA-4A6E-99AA-0D38583C7830}" destId="{F160E8D4-99E4-4ADD-9F8F-EC309BE8948E}" srcOrd="0" destOrd="0" presId="urn:microsoft.com/office/officeart/2005/8/layout/vList2"/>
    <dgm:cxn modelId="{87AFB9BA-044F-4643-87B6-E9A6D8D144B2}" type="presParOf" srcId="{E6C737BF-2841-4FE8-A858-16C27D3CDD16}" destId="{F160E8D4-99E4-4ADD-9F8F-EC309BE8948E}" srcOrd="0" destOrd="0" presId="urn:microsoft.com/office/officeart/2005/8/layout/vList2"/>
    <dgm:cxn modelId="{85795B62-3798-4A87-BED5-E2CE92A3BD00}" type="presParOf" srcId="{E6C737BF-2841-4FE8-A858-16C27D3CDD16}" destId="{E4D5BD3B-8F5B-4324-A846-114B3DECF6BD}" srcOrd="1" destOrd="0" presId="urn:microsoft.com/office/officeart/2005/8/layout/vList2"/>
    <dgm:cxn modelId="{F28F1EE0-993B-4E58-ACAE-7C78D487656F}" type="presParOf" srcId="{E6C737BF-2841-4FE8-A858-16C27D3CDD16}" destId="{97F03A1F-56FE-48DD-8FF8-072E13DFF15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5656C-0811-4693-8777-C7B988C3CDD4}">
      <dsp:nvSpPr>
        <dsp:cNvPr id="0" name=""/>
        <dsp:cNvSpPr/>
      </dsp:nvSpPr>
      <dsp:spPr>
        <a:xfrm>
          <a:off x="932" y="901566"/>
          <a:ext cx="3638364" cy="21830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0" kern="1200" smtClean="0"/>
            <a:t>DOMÁCÍ ZDRAVOTNÍ PÉČE </a:t>
          </a:r>
          <a:endParaRPr lang="cs-CZ" sz="3400" kern="1200"/>
        </a:p>
      </dsp:txBody>
      <dsp:txXfrm>
        <a:off x="932" y="901566"/>
        <a:ext cx="3638364" cy="2183018"/>
      </dsp:txXfrm>
    </dsp:sp>
    <dsp:sp modelId="{D995825A-EC1E-43C9-BE41-085936B36D50}">
      <dsp:nvSpPr>
        <dsp:cNvPr id="0" name=""/>
        <dsp:cNvSpPr/>
      </dsp:nvSpPr>
      <dsp:spPr>
        <a:xfrm>
          <a:off x="4003133" y="901566"/>
          <a:ext cx="3638364" cy="2183018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b="0" kern="1200" dirty="0" smtClean="0"/>
            <a:t>CESTA K PROSPERITĚ ČESKÉHO ZDRAVOTNICTVÍ</a:t>
          </a:r>
          <a:endParaRPr lang="cs-CZ" sz="3400" kern="1200" dirty="0"/>
        </a:p>
      </dsp:txBody>
      <dsp:txXfrm>
        <a:off x="4003133" y="901566"/>
        <a:ext cx="3638364" cy="2183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0E8D4-99E4-4ADD-9F8F-EC309BE8948E}">
      <dsp:nvSpPr>
        <dsp:cNvPr id="0" name=""/>
        <dsp:cNvSpPr/>
      </dsp:nvSpPr>
      <dsp:spPr>
        <a:xfrm>
          <a:off x="0" y="454278"/>
          <a:ext cx="8229600" cy="19246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Úhrady z veřejného zdravotního pojištění musí poskytovateli pokrýt nezbytné náklady na provedení zdravotní péče.</a:t>
          </a:r>
          <a:endParaRPr lang="cs-CZ" sz="3500" kern="1200" dirty="0"/>
        </a:p>
      </dsp:txBody>
      <dsp:txXfrm>
        <a:off x="93954" y="548232"/>
        <a:ext cx="8041692" cy="1736741"/>
      </dsp:txXfrm>
    </dsp:sp>
    <dsp:sp modelId="{97F03A1F-56FE-48DD-8FF8-072E13DFF15E}">
      <dsp:nvSpPr>
        <dsp:cNvPr id="0" name=""/>
        <dsp:cNvSpPr/>
      </dsp:nvSpPr>
      <dsp:spPr>
        <a:xfrm>
          <a:off x="0" y="2479728"/>
          <a:ext cx="8229600" cy="19246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b="0" kern="1200" dirty="0" smtClean="0"/>
            <a:t>Nespravedlivá regulace může způsobit účelové chování poskytovatelů = zhoršení kvality péče a nezájem o náročné pacienty.</a:t>
          </a:r>
          <a:endParaRPr lang="cs-CZ" sz="3500" b="0" kern="1200" dirty="0"/>
        </a:p>
      </dsp:txBody>
      <dsp:txXfrm>
        <a:off x="93954" y="2573682"/>
        <a:ext cx="8041692" cy="1736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EBE5A0-CF04-4707-A024-97D62B48982F}" type="datetimeFigureOut">
              <a:rPr lang="en-US" altLang="cs-CZ"/>
              <a:pPr>
                <a:defRPr/>
              </a:pPr>
              <a:t>10/8/2019</a:t>
            </a:fld>
            <a:endParaRPr lang="en-US" alt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61C1A9-0092-4A68-921C-64DB7452E34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51127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157288"/>
            <a:ext cx="390525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3708400"/>
            <a:ext cx="9144000" cy="1371600"/>
          </a:xfrm>
          <a:prstGeom prst="rect">
            <a:avLst/>
          </a:prstGeom>
          <a:solidFill>
            <a:srgbClr val="AF0F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727200" y="5232060"/>
            <a:ext cx="5878286" cy="58817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6503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65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 smtClean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5312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 smtClean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47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099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  <p:sp>
        <p:nvSpPr>
          <p:cNvPr id="7" name="Podnadpis 2"/>
          <p:cNvSpPr>
            <a:spLocks noGrp="1"/>
          </p:cNvSpPr>
          <p:nvPr>
            <p:ph type="subTitle" idx="11"/>
          </p:nvPr>
        </p:nvSpPr>
        <p:spPr>
          <a:xfrm>
            <a:off x="624114" y="3744687"/>
            <a:ext cx="5979886" cy="21626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624114" y="3149600"/>
            <a:ext cx="6444343" cy="58057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7385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C00000"/>
          </a:solidFill>
          <a:latin typeface="+mn-lt"/>
          <a:ea typeface="Adobe Garamond Pro"/>
          <a:cs typeface="Adobe Garamond Pro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9144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18288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harita.cz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1094508"/>
            <a:ext cx="9144000" cy="431647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Domácí zdravotní </a:t>
            </a:r>
            <a:r>
              <a:rPr lang="cs-CZ" dirty="0" smtClean="0"/>
              <a:t>péče (925)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ošetřovatelská péče v pobytových zařízeních sociálních služeb (913)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4847"/>
            <a:ext cx="8229600" cy="2095107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NAVÝŠENÍ ÚHRAD O 1 MILIARDU KČ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</a:p>
          <a:p>
            <a:pPr marL="0" indent="0" algn="ctr">
              <a:buNone/>
            </a:pPr>
            <a:r>
              <a:rPr lang="cs-CZ" dirty="0"/>
              <a:t>1.) Zvýšení </a:t>
            </a:r>
            <a:r>
              <a:rPr lang="cs-CZ" dirty="0">
                <a:solidFill>
                  <a:srgbClr val="AF0F0A"/>
                </a:solidFill>
              </a:rPr>
              <a:t>hodnoty</a:t>
            </a:r>
            <a:r>
              <a:rPr lang="cs-CZ" dirty="0"/>
              <a:t> bodu na 1,19 Kč.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  <a:defRPr/>
            </a:pPr>
            <a:endParaRPr lang="cs-CZ" sz="15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721429" y="-21093"/>
            <a:ext cx="6422571" cy="1087894"/>
          </a:xfrm>
        </p:spPr>
        <p:txBody>
          <a:bodyPr>
            <a:normAutofit/>
          </a:bodyPr>
          <a:lstStyle/>
          <a:p>
            <a:r>
              <a:rPr lang="cs-CZ" dirty="0"/>
              <a:t>POŽADAVKY </a:t>
            </a:r>
            <a:r>
              <a:rPr lang="cs-CZ" dirty="0" smtClean="0"/>
              <a:t>SEGMENTU 913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66507" y="3662802"/>
            <a:ext cx="5410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AF0F0A"/>
                </a:solidFill>
              </a:rPr>
              <a:t>2.) Zvýšení režie </a:t>
            </a:r>
            <a:r>
              <a:rPr lang="cs-CZ" sz="2800" b="1" dirty="0" smtClean="0">
                <a:solidFill>
                  <a:srgbClr val="AF0F0A"/>
                </a:solidFill>
              </a:rPr>
              <a:t>na 3,82 bodu/min.</a:t>
            </a:r>
            <a:endParaRPr lang="cs-CZ" sz="2800" b="1" dirty="0">
              <a:solidFill>
                <a:srgbClr val="AF0F0A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84602" y="4557236"/>
            <a:ext cx="3374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AF0F0A"/>
                </a:solidFill>
              </a:rPr>
              <a:t>3.) </a:t>
            </a:r>
            <a:r>
              <a:rPr lang="cs-CZ" sz="2800" b="1" dirty="0" err="1">
                <a:solidFill>
                  <a:srgbClr val="AF0F0A"/>
                </a:solidFill>
              </a:rPr>
              <a:t>Neregulace</a:t>
            </a:r>
            <a:r>
              <a:rPr lang="cs-CZ" sz="2800" b="1" dirty="0">
                <a:solidFill>
                  <a:srgbClr val="AF0F0A"/>
                </a:solidFill>
              </a:rPr>
              <a:t> </a:t>
            </a:r>
            <a:r>
              <a:rPr lang="cs-CZ" sz="2800" b="1" dirty="0" smtClean="0">
                <a:solidFill>
                  <a:srgbClr val="AF0F0A"/>
                </a:solidFill>
              </a:rPr>
              <a:t>úhrad.</a:t>
            </a:r>
            <a:endParaRPr lang="cs-CZ" sz="2800" b="1" dirty="0">
              <a:solidFill>
                <a:srgbClr val="AF0F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44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4847"/>
            <a:ext cx="8229600" cy="1378671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NAVÝŠENÍ </a:t>
            </a:r>
            <a:r>
              <a:rPr lang="cs-CZ" dirty="0" smtClean="0"/>
              <a:t>ÚHRAD O 1 MILIARDU KČ </a:t>
            </a:r>
            <a:endParaRPr lang="cs-CZ" dirty="0" smtClean="0"/>
          </a:p>
          <a:p>
            <a:pPr marL="0" indent="0" algn="ctr">
              <a:buNone/>
              <a:defRPr/>
            </a:pPr>
            <a:endParaRPr lang="cs-CZ" sz="1500" dirty="0"/>
          </a:p>
          <a:p>
            <a:pPr marL="0" indent="0" algn="ctr">
              <a:buNone/>
              <a:defRPr/>
            </a:pPr>
            <a:r>
              <a:rPr lang="cs-CZ" dirty="0"/>
              <a:t>1.) Zvýšení </a:t>
            </a:r>
            <a:r>
              <a:rPr lang="cs-CZ" dirty="0">
                <a:solidFill>
                  <a:srgbClr val="AF0F0A"/>
                </a:solidFill>
              </a:rPr>
              <a:t>hodnoty</a:t>
            </a:r>
            <a:r>
              <a:rPr lang="cs-CZ" dirty="0"/>
              <a:t> bodu </a:t>
            </a:r>
            <a:r>
              <a:rPr lang="cs-CZ" dirty="0" smtClean="0"/>
              <a:t>na </a:t>
            </a:r>
            <a:r>
              <a:rPr lang="cs-CZ" dirty="0"/>
              <a:t>1,19 </a:t>
            </a:r>
            <a:r>
              <a:rPr lang="cs-CZ" dirty="0" smtClean="0"/>
              <a:t>Kč.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721429" y="-21093"/>
            <a:ext cx="6422571" cy="1087894"/>
          </a:xfrm>
        </p:spPr>
        <p:txBody>
          <a:bodyPr>
            <a:normAutofit/>
          </a:bodyPr>
          <a:lstStyle/>
          <a:p>
            <a:r>
              <a:rPr lang="cs-CZ" dirty="0"/>
              <a:t>POŽADAVKY </a:t>
            </a:r>
            <a:r>
              <a:rPr lang="cs-CZ" dirty="0" smtClean="0"/>
              <a:t>SEGMENTU 925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66507" y="2701564"/>
            <a:ext cx="5410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AF0F0A"/>
                </a:solidFill>
              </a:rPr>
              <a:t>2.) Zvýšení režie </a:t>
            </a:r>
            <a:r>
              <a:rPr lang="cs-CZ" sz="2800" b="1" dirty="0" smtClean="0">
                <a:solidFill>
                  <a:srgbClr val="AF0F0A"/>
                </a:solidFill>
              </a:rPr>
              <a:t>na 3,82 bodu/min.</a:t>
            </a:r>
            <a:endParaRPr lang="cs-CZ" sz="2800" b="1" dirty="0">
              <a:solidFill>
                <a:srgbClr val="AF0F0A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89435" y="3352830"/>
            <a:ext cx="6165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AF0F0A"/>
                </a:solidFill>
              </a:rPr>
              <a:t>3.) Navýšení počtu bodů u </a:t>
            </a:r>
            <a:r>
              <a:rPr lang="cs-CZ" sz="2800" b="1" dirty="0" smtClean="0">
                <a:solidFill>
                  <a:srgbClr val="AF0F0A"/>
                </a:solidFill>
              </a:rPr>
              <a:t>bonifikačních výkonů </a:t>
            </a:r>
            <a:r>
              <a:rPr lang="cs-CZ" sz="2800" b="1" dirty="0">
                <a:solidFill>
                  <a:srgbClr val="AF0F0A"/>
                </a:solidFill>
              </a:rPr>
              <a:t>06135 a 06137 na 200 </a:t>
            </a:r>
            <a:r>
              <a:rPr lang="cs-CZ" sz="2800" b="1" dirty="0" smtClean="0">
                <a:solidFill>
                  <a:srgbClr val="AF0F0A"/>
                </a:solidFill>
              </a:rPr>
              <a:t>bodů. </a:t>
            </a:r>
            <a:endParaRPr lang="cs-CZ" sz="2800" b="1" dirty="0">
              <a:solidFill>
                <a:srgbClr val="AF0F0A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016660" y="4434983"/>
            <a:ext cx="51106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AF0F0A"/>
                </a:solidFill>
              </a:rPr>
              <a:t>4.) Úprava materiálových výkonů </a:t>
            </a:r>
            <a:endParaRPr lang="cs-CZ" sz="2800" b="1" dirty="0" smtClean="0">
              <a:solidFill>
                <a:srgbClr val="AF0F0A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AF0F0A"/>
                </a:solidFill>
              </a:rPr>
              <a:t>podle </a:t>
            </a:r>
            <a:r>
              <a:rPr lang="cs-CZ" sz="2800" b="1" dirty="0">
                <a:solidFill>
                  <a:srgbClr val="AF0F0A"/>
                </a:solidFill>
              </a:rPr>
              <a:t>skutečných </a:t>
            </a:r>
            <a:r>
              <a:rPr lang="cs-CZ" sz="2800" b="1" dirty="0" smtClean="0">
                <a:solidFill>
                  <a:srgbClr val="AF0F0A"/>
                </a:solidFill>
              </a:rPr>
              <a:t>nákladů.</a:t>
            </a:r>
            <a:endParaRPr lang="cs-CZ" sz="2800" b="1" dirty="0">
              <a:solidFill>
                <a:srgbClr val="AF0F0A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84601" y="5517136"/>
            <a:ext cx="3374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AF0F0A"/>
                </a:solidFill>
              </a:rPr>
              <a:t>5.) </a:t>
            </a:r>
            <a:r>
              <a:rPr lang="cs-CZ" sz="2800" b="1" dirty="0" err="1">
                <a:solidFill>
                  <a:srgbClr val="AF0F0A"/>
                </a:solidFill>
              </a:rPr>
              <a:t>Neregulace</a:t>
            </a:r>
            <a:r>
              <a:rPr lang="cs-CZ" sz="2800" b="1" dirty="0">
                <a:solidFill>
                  <a:srgbClr val="AF0F0A"/>
                </a:solidFill>
              </a:rPr>
              <a:t> </a:t>
            </a:r>
            <a:r>
              <a:rPr lang="cs-CZ" sz="2800" b="1" dirty="0" smtClean="0">
                <a:solidFill>
                  <a:srgbClr val="AF0F0A"/>
                </a:solidFill>
              </a:rPr>
              <a:t>úhrad.</a:t>
            </a:r>
            <a:endParaRPr lang="cs-CZ" sz="2800" b="1" dirty="0">
              <a:solidFill>
                <a:srgbClr val="AF0F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21426" y="0"/>
            <a:ext cx="6422571" cy="1087894"/>
          </a:xfrm>
        </p:spPr>
        <p:txBody>
          <a:bodyPr>
            <a:normAutofit/>
          </a:bodyPr>
          <a:lstStyle/>
          <a:p>
            <a:r>
              <a:rPr lang="cs-CZ" dirty="0" smtClean="0"/>
              <a:t>VÝZVA VLÁDĚ A POSLANCŮM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1"/>
          </p:nvPr>
        </p:nvSpPr>
        <p:spPr>
          <a:xfrm>
            <a:off x="73891" y="1073417"/>
            <a:ext cx="9070106" cy="510113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cs-CZ" sz="3000" b="1" dirty="0" smtClean="0">
                <a:solidFill>
                  <a:srgbClr val="C00000"/>
                </a:solidFill>
              </a:rPr>
              <a:t>ZASAĎTE SE O </a:t>
            </a:r>
            <a:r>
              <a:rPr lang="cs-CZ" sz="3000" b="1" dirty="0" smtClean="0">
                <a:solidFill>
                  <a:srgbClr val="C00000"/>
                </a:solidFill>
              </a:rPr>
              <a:t>ZAPRACOVÁNÍ NAVRHOVANÝCH POŽADAVKŮ SEGMENTŮ 913 A 925 DO ÚHRADOVÉ VYHLÁŠKY A SEZNAMU ZDRAVOTNÍCH VÝKONŮ.</a:t>
            </a:r>
            <a:endParaRPr lang="cs-CZ" sz="3000" b="1" dirty="0" smtClean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cs-CZ" sz="3000" b="1" dirty="0" smtClean="0">
                <a:solidFill>
                  <a:srgbClr val="C00000"/>
                </a:solidFill>
              </a:rPr>
              <a:t>NAVYŠTE ROZPOČET PRO </a:t>
            </a:r>
            <a:r>
              <a:rPr lang="cs-CZ" sz="3000" b="1" dirty="0" smtClean="0">
                <a:solidFill>
                  <a:srgbClr val="C00000"/>
                </a:solidFill>
              </a:rPr>
              <a:t>SEGMENTY 913 A 925 </a:t>
            </a:r>
            <a:r>
              <a:rPr lang="cs-CZ" sz="3000" b="1" dirty="0" smtClean="0">
                <a:solidFill>
                  <a:srgbClr val="C00000"/>
                </a:solidFill>
              </a:rPr>
              <a:t>VE ZDRAVOTNĚ POJISTNÉM PLÁNU </a:t>
            </a:r>
            <a:r>
              <a:rPr lang="cs-CZ" sz="3000" b="1" dirty="0" err="1" smtClean="0">
                <a:solidFill>
                  <a:srgbClr val="C00000"/>
                </a:solidFill>
              </a:rPr>
              <a:t>ZP</a:t>
            </a:r>
            <a:r>
              <a:rPr lang="cs-CZ" sz="3000" b="1" dirty="0" smtClean="0">
                <a:solidFill>
                  <a:srgbClr val="C00000"/>
                </a:solidFill>
              </a:rPr>
              <a:t> </a:t>
            </a:r>
            <a:r>
              <a:rPr lang="cs-CZ" sz="3000" b="1" dirty="0" smtClean="0">
                <a:solidFill>
                  <a:srgbClr val="C00000"/>
                </a:solidFill>
              </a:rPr>
              <a:t>PRO ROK 2020.</a:t>
            </a:r>
            <a:endParaRPr lang="cs-CZ" sz="3000" b="1" dirty="0" smtClean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Blip>
                <a:blip r:embed="rId2"/>
              </a:buBlip>
            </a:pPr>
            <a:r>
              <a:rPr lang="cs-CZ" sz="3000" b="1" dirty="0" smtClean="0">
                <a:solidFill>
                  <a:srgbClr val="C00000"/>
                </a:solidFill>
              </a:rPr>
              <a:t>ZAJISTĚTE VYŠŠÍ PŘÍJMY PRO VEŘEJNÉ ZDRAVOTNÍ POJIŠTĚNÍ VE VÝŠI 9 % HDP.</a:t>
            </a:r>
            <a:endParaRPr lang="cs-CZ" sz="3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51489" y="0"/>
            <a:ext cx="4892508" cy="1087894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1"/>
          </p:nvPr>
        </p:nvSpPr>
        <p:spPr>
          <a:xfrm>
            <a:off x="73891" y="1073417"/>
            <a:ext cx="9070106" cy="5101139"/>
          </a:xfrm>
        </p:spPr>
        <p:txBody>
          <a:bodyPr/>
          <a:lstStyle/>
          <a:p>
            <a:pPr algn="ctr">
              <a:defRPr/>
            </a:pPr>
            <a:endParaRPr lang="cs-CZ" sz="2800" dirty="0" smtClean="0"/>
          </a:p>
          <a:p>
            <a:pPr algn="ctr">
              <a:defRPr/>
            </a:pPr>
            <a:endParaRPr lang="cs-CZ" sz="2800" smtClean="0"/>
          </a:p>
          <a:p>
            <a:pPr algn="ctr">
              <a:defRPr/>
            </a:pPr>
            <a:endParaRPr lang="cs-CZ" sz="2800" dirty="0"/>
          </a:p>
          <a:p>
            <a:pPr algn="ctr">
              <a:defRPr/>
            </a:pPr>
            <a:r>
              <a:rPr lang="cs-CZ" sz="2800" dirty="0" smtClean="0"/>
              <a:t>Za </a:t>
            </a:r>
            <a:r>
              <a:rPr lang="cs-CZ" sz="2800" dirty="0" err="1" smtClean="0"/>
              <a:t>Gratia</a:t>
            </a:r>
            <a:r>
              <a:rPr lang="cs-CZ" sz="2800" dirty="0" smtClean="0"/>
              <a:t> futurum 913:</a:t>
            </a:r>
            <a:endParaRPr lang="cs-CZ" sz="2800" dirty="0"/>
          </a:p>
          <a:p>
            <a:pPr algn="ctr">
              <a:defRPr/>
            </a:pPr>
            <a:r>
              <a:rPr lang="cs-CZ" sz="2800" dirty="0"/>
              <a:t>Ing. Bc. Petr </a:t>
            </a:r>
            <a:r>
              <a:rPr lang="cs-CZ" sz="2800" dirty="0" err="1"/>
              <a:t>Boťanský</a:t>
            </a:r>
            <a:endParaRPr lang="cs-CZ" sz="2800" dirty="0"/>
          </a:p>
          <a:p>
            <a:pPr algn="ctr">
              <a:defRPr/>
            </a:pPr>
            <a:r>
              <a:rPr lang="cs-CZ" sz="2800" dirty="0"/>
              <a:t>Tel: 602 427 795</a:t>
            </a:r>
          </a:p>
          <a:p>
            <a:pPr algn="ctr">
              <a:defRPr/>
            </a:pPr>
            <a:r>
              <a:rPr lang="cs-CZ" sz="2800" dirty="0"/>
              <a:t>E-mail: reditel@ddst.cz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858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721429" y="113161"/>
            <a:ext cx="6422571" cy="1087894"/>
          </a:xfrm>
        </p:spPr>
        <p:txBody>
          <a:bodyPr>
            <a:normAutofit/>
          </a:bodyPr>
          <a:lstStyle/>
          <a:p>
            <a:r>
              <a:rPr lang="cs-CZ" dirty="0" smtClean="0"/>
              <a:t>POČET PACIENTŮ V DOMÁCÍ PÉČI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206759083"/>
              </p:ext>
            </p:extLst>
          </p:nvPr>
        </p:nvGraphicFramePr>
        <p:xfrm>
          <a:off x="64655" y="1318655"/>
          <a:ext cx="9079345" cy="5421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641561"/>
              </p:ext>
            </p:extLst>
          </p:nvPr>
        </p:nvGraphicFramePr>
        <p:xfrm>
          <a:off x="64655" y="1318655"/>
          <a:ext cx="9079345" cy="553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9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21429" y="-44184"/>
            <a:ext cx="6422571" cy="1087894"/>
          </a:xfrm>
        </p:spPr>
        <p:txBody>
          <a:bodyPr>
            <a:normAutofit/>
          </a:bodyPr>
          <a:lstStyle/>
          <a:p>
            <a:r>
              <a:rPr lang="cs-CZ" dirty="0" smtClean="0"/>
              <a:t>CÍL ODPOVĚDNÉ VLÁDY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78530478"/>
              </p:ext>
            </p:extLst>
          </p:nvPr>
        </p:nvGraphicFramePr>
        <p:xfrm>
          <a:off x="624113" y="1921164"/>
          <a:ext cx="7642431" cy="3986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193309" y="3676073"/>
            <a:ext cx="47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>
                <a:solidFill>
                  <a:srgbClr val="FF0000"/>
                </a:solidFill>
              </a:rPr>
              <a:t>=</a:t>
            </a:r>
            <a:endParaRPr lang="cs-CZ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4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Úbytek sester – zdaleka ne všichni pacienti, kteří by mohli stonat doma, dostanou tuto šanci</a:t>
            </a:r>
          </a:p>
          <a:p>
            <a:pPr algn="just"/>
            <a:r>
              <a:rPr lang="cs-CZ" dirty="0" smtClean="0"/>
              <a:t>Zvyšování počtu pacientů</a:t>
            </a:r>
          </a:p>
          <a:p>
            <a:pPr algn="just"/>
            <a:r>
              <a:rPr lang="cs-CZ" dirty="0"/>
              <a:t>Stagnace, spíše úbytek domácích zdravotních péčí </a:t>
            </a:r>
          </a:p>
          <a:p>
            <a:pPr algn="just"/>
            <a:r>
              <a:rPr lang="cs-CZ" dirty="0" smtClean="0"/>
              <a:t>Skupování krachujících poskytovatelů řetězci</a:t>
            </a:r>
          </a:p>
          <a:p>
            <a:pPr marL="0" indent="0" algn="just">
              <a:buNone/>
            </a:pPr>
            <a:r>
              <a:rPr lang="cs-CZ" dirty="0" smtClean="0"/>
              <a:t>V roce </a:t>
            </a:r>
            <a:r>
              <a:rPr lang="cs-CZ" dirty="0"/>
              <a:t>2019 </a:t>
            </a:r>
            <a:r>
              <a:rPr lang="cs-CZ" dirty="0" smtClean="0"/>
              <a:t>hradí zdravotní </a:t>
            </a:r>
            <a:r>
              <a:rPr lang="cs-CZ" dirty="0"/>
              <a:t>pojišťovny při plné hodnotě bodu 1,05 Kč osobní </a:t>
            </a:r>
            <a:r>
              <a:rPr lang="cs-CZ" dirty="0" smtClean="0"/>
              <a:t>náklady (</a:t>
            </a:r>
            <a:r>
              <a:rPr lang="cs-CZ" dirty="0" err="1" smtClean="0"/>
              <a:t>superhrubý</a:t>
            </a:r>
            <a:r>
              <a:rPr lang="cs-CZ" dirty="0" smtClean="0"/>
              <a:t> plat) ve výši 28</a:t>
            </a:r>
            <a:r>
              <a:rPr lang="cs-CZ" dirty="0"/>
              <a:t> 671 </a:t>
            </a:r>
            <a:r>
              <a:rPr lang="cs-CZ" dirty="0" smtClean="0"/>
              <a:t>Kč/měsíc. 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rgbClr val="0070C0"/>
                </a:solidFill>
              </a:rPr>
              <a:t>Maximální hrubý plat ve výši pouze 21 </a:t>
            </a:r>
            <a:r>
              <a:rPr lang="cs-CZ" sz="3200" dirty="0">
                <a:solidFill>
                  <a:srgbClr val="0070C0"/>
                </a:solidFill>
              </a:rPr>
              <a:t>463 Kč.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130458" y="0"/>
            <a:ext cx="7013543" cy="10878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SOUČASNÁ </a:t>
            </a:r>
            <a:r>
              <a:rPr lang="cs-CZ" dirty="0" smtClean="0"/>
              <a:t>SITUACE V DOMÁCÍ PÉČI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6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OVŠEM:</a:t>
            </a:r>
          </a:p>
          <a:p>
            <a:endParaRPr lang="cs-CZ" dirty="0" smtClean="0"/>
          </a:p>
          <a:p>
            <a:r>
              <a:rPr lang="cs-CZ" dirty="0" smtClean="0"/>
              <a:t>Analytická </a:t>
            </a:r>
            <a:r>
              <a:rPr lang="cs-CZ" dirty="0"/>
              <a:t>komise </a:t>
            </a:r>
            <a:r>
              <a:rPr lang="cs-CZ" dirty="0" smtClean="0"/>
              <a:t>ZP uvádí, že v </a:t>
            </a:r>
            <a:r>
              <a:rPr lang="cs-CZ" dirty="0"/>
              <a:t>1. pololetí roku 2019 </a:t>
            </a:r>
            <a:r>
              <a:rPr lang="cs-CZ" dirty="0" smtClean="0"/>
              <a:t>hradily zdravotní pojišťovny </a:t>
            </a:r>
            <a:r>
              <a:rPr lang="cs-CZ" dirty="0" smtClean="0"/>
              <a:t>předběžné </a:t>
            </a:r>
            <a:r>
              <a:rPr lang="cs-CZ" dirty="0"/>
              <a:t>úhrady v odbornosti 925 </a:t>
            </a:r>
            <a:r>
              <a:rPr lang="cs-CZ" dirty="0" smtClean="0"/>
              <a:t>ve </a:t>
            </a:r>
            <a:r>
              <a:rPr lang="cs-CZ" dirty="0"/>
              <a:t>výši 0,90 Kč/bod, </a:t>
            </a:r>
            <a:r>
              <a:rPr lang="cs-CZ" dirty="0" smtClean="0"/>
              <a:t>což odpovídá </a:t>
            </a:r>
            <a:r>
              <a:rPr lang="cs-CZ" dirty="0" err="1" smtClean="0"/>
              <a:t>suberhrubému</a:t>
            </a:r>
            <a:r>
              <a:rPr lang="cs-CZ" dirty="0" smtClean="0"/>
              <a:t> platu </a:t>
            </a:r>
            <a:r>
              <a:rPr lang="cs-CZ" dirty="0"/>
              <a:t>24 574,90 </a:t>
            </a:r>
            <a:r>
              <a:rPr lang="cs-CZ" dirty="0" smtClean="0"/>
              <a:t>Kč. </a:t>
            </a:r>
            <a:endParaRPr lang="cs-CZ" dirty="0"/>
          </a:p>
          <a:p>
            <a:pPr marL="0" indent="0" algn="ctr">
              <a:buNone/>
            </a:pPr>
            <a:endParaRPr lang="cs-CZ" sz="3600" u="sng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3600" u="sng" dirty="0" smtClean="0">
                <a:solidFill>
                  <a:srgbClr val="0070C0"/>
                </a:solidFill>
              </a:rPr>
              <a:t>SKUTEČNÝ HRUBÝ PLAT JE 18 </a:t>
            </a:r>
            <a:r>
              <a:rPr lang="cs-CZ" sz="3600" u="sng" dirty="0">
                <a:solidFill>
                  <a:srgbClr val="0070C0"/>
                </a:solidFill>
              </a:rPr>
              <a:t>339,50 </a:t>
            </a:r>
            <a:r>
              <a:rPr lang="cs-CZ" sz="3600" u="sng" dirty="0" smtClean="0">
                <a:solidFill>
                  <a:srgbClr val="0070C0"/>
                </a:solidFill>
              </a:rPr>
              <a:t>Kč.</a:t>
            </a:r>
            <a:endParaRPr lang="cs-CZ" sz="3600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989057" y="0"/>
            <a:ext cx="7154944" cy="1087894"/>
          </a:xfrm>
        </p:spPr>
        <p:txBody>
          <a:bodyPr>
            <a:normAutofit/>
          </a:bodyPr>
          <a:lstStyle/>
          <a:p>
            <a:r>
              <a:rPr lang="cs-CZ" dirty="0"/>
              <a:t>SOUČASNÁ </a:t>
            </a:r>
            <a:r>
              <a:rPr lang="cs-CZ" dirty="0" smtClean="0"/>
              <a:t>SITUACE V DOMÁCÍ PÉČI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83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3600" dirty="0"/>
              <a:t>Z údajů Analytické komise </a:t>
            </a:r>
            <a:r>
              <a:rPr lang="cs-CZ" sz="3600" dirty="0" err="1" smtClean="0"/>
              <a:t>ZP</a:t>
            </a:r>
            <a:r>
              <a:rPr lang="cs-CZ" sz="3600" dirty="0" smtClean="0"/>
              <a:t> </a:t>
            </a:r>
            <a:r>
              <a:rPr lang="cs-CZ" sz="3600" dirty="0" smtClean="0"/>
              <a:t>též </a:t>
            </a:r>
            <a:r>
              <a:rPr lang="cs-CZ" sz="3600" dirty="0" smtClean="0"/>
              <a:t>vyplývá</a:t>
            </a:r>
            <a:r>
              <a:rPr lang="cs-CZ" sz="3600" dirty="0"/>
              <a:t>, že zdravotní pojišťovny </a:t>
            </a:r>
            <a:r>
              <a:rPr lang="cs-CZ" sz="3600" dirty="0" smtClean="0"/>
              <a:t>za 1. pololetí roku 2019 </a:t>
            </a:r>
            <a:r>
              <a:rPr lang="cs-CZ" sz="3600" dirty="0"/>
              <a:t>zadržují díky předběžným úhradám poskytovatelům </a:t>
            </a:r>
            <a:r>
              <a:rPr lang="cs-CZ" sz="3600" dirty="0" smtClean="0"/>
              <a:t>odbornosti: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3600" dirty="0" smtClean="0"/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600" dirty="0" smtClean="0"/>
              <a:t>925 celkem cca 130 </a:t>
            </a:r>
            <a:r>
              <a:rPr lang="cs-CZ" sz="3600" dirty="0"/>
              <a:t>mil. </a:t>
            </a:r>
            <a:r>
              <a:rPr lang="cs-CZ" sz="3600" dirty="0" smtClean="0"/>
              <a:t>Kč </a:t>
            </a:r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3600" dirty="0" smtClean="0"/>
          </a:p>
          <a:p>
            <a:pPr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3600" dirty="0" smtClean="0"/>
              <a:t>913 celkem cca 279 mil. Kč</a:t>
            </a:r>
            <a:endParaRPr lang="cs-CZ" sz="36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73517" y="0"/>
            <a:ext cx="6570483" cy="1087894"/>
          </a:xfrm>
        </p:spPr>
        <p:txBody>
          <a:bodyPr>
            <a:normAutofit/>
          </a:bodyPr>
          <a:lstStyle/>
          <a:p>
            <a:r>
              <a:rPr lang="cs-CZ" dirty="0"/>
              <a:t>SOUČASNÁ </a:t>
            </a:r>
            <a:r>
              <a:rPr lang="cs-CZ" dirty="0" smtClean="0"/>
              <a:t>SITUACE V 913 A 925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3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21429" y="0"/>
            <a:ext cx="6422571" cy="1087894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17236" y="2041235"/>
            <a:ext cx="8211128" cy="156966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solidFill>
                  <a:srgbClr val="C00000"/>
                </a:solidFill>
              </a:rPr>
              <a:t> Doma je doma</a:t>
            </a:r>
            <a:endParaRPr lang="cs-CZ" sz="9600" b="1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7236" y="4996873"/>
            <a:ext cx="32234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Ludmila Kučerová</a:t>
            </a:r>
          </a:p>
          <a:p>
            <a:r>
              <a:rPr lang="cs-CZ" dirty="0" smtClean="0"/>
              <a:t>Charita Česká republika</a:t>
            </a:r>
          </a:p>
          <a:p>
            <a:r>
              <a:rPr lang="cs-CZ" dirty="0" smtClean="0"/>
              <a:t>Vladislavova 12</a:t>
            </a:r>
          </a:p>
          <a:p>
            <a:r>
              <a:rPr lang="cs-CZ" dirty="0" smtClean="0"/>
              <a:t>110 00 Praha 1</a:t>
            </a:r>
          </a:p>
          <a:p>
            <a:r>
              <a:rPr lang="cs-CZ" dirty="0" smtClean="0">
                <a:hlinkClick r:id="rId2"/>
              </a:rPr>
              <a:t>www.charita.cz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509" y="3539837"/>
            <a:ext cx="2620818" cy="262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98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25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662186"/>
              </p:ext>
            </p:extLst>
          </p:nvPr>
        </p:nvGraphicFramePr>
        <p:xfrm>
          <a:off x="457200" y="1600200"/>
          <a:ext cx="8229600" cy="4858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394409" y="0"/>
            <a:ext cx="6749592" cy="1087894"/>
          </a:xfrm>
        </p:spPr>
        <p:txBody>
          <a:bodyPr>
            <a:normAutofit/>
          </a:bodyPr>
          <a:lstStyle/>
          <a:p>
            <a:r>
              <a:rPr lang="cs-CZ" dirty="0" smtClean="0"/>
              <a:t>VZNIK PROBLÉMU S ÚHRADAMI</a:t>
            </a:r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310112"/>
              </p:ext>
            </p:extLst>
          </p:nvPr>
        </p:nvGraphicFramePr>
        <p:xfrm>
          <a:off x="91440" y="1250564"/>
          <a:ext cx="8961120" cy="5404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7040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796385"/>
              </p:ext>
            </p:extLst>
          </p:nvPr>
        </p:nvGraphicFramePr>
        <p:xfrm>
          <a:off x="457200" y="1600200"/>
          <a:ext cx="8229600" cy="4858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563332" y="0"/>
            <a:ext cx="5580669" cy="1087894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PRINCIPY ÚHRAD V SEGMENTECH 913 A 925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21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AF08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sablona_2018 [jen pro čtení] [režim kompatibility]" id="{D43D04D4-0572-47AF-BE6D-8692BED0C9B6}" vid="{625E8C68-5361-4F66-A378-F417D765D8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25B672676924498004DFCC14E37885" ma:contentTypeVersion="7" ma:contentTypeDescription="Vytvoří nový dokument" ma:contentTypeScope="" ma:versionID="98ac7c2cb2d456c27d17d78860c1420e">
  <xsd:schema xmlns:xsd="http://www.w3.org/2001/XMLSchema" xmlns:xs="http://www.w3.org/2001/XMLSchema" xmlns:p="http://schemas.microsoft.com/office/2006/metadata/properties" xmlns:ns2="7c11d484-a56e-436f-9bb7-db37f0103701" xmlns:ns3="adbb2659-ed35-46cb-a7a6-bab39b6ededf" targetNamespace="http://schemas.microsoft.com/office/2006/metadata/properties" ma:root="true" ma:fieldsID="4f7007c15966adbf7dfee85be9ebd99a" ns2:_="" ns3:_="">
    <xsd:import namespace="7c11d484-a56e-436f-9bb7-db37f0103701"/>
    <xsd:import namespace="adbb2659-ed35-46cb-a7a6-bab39b6ede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1d484-a56e-436f-9bb7-db37f01037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b2659-ed35-46cb-a7a6-bab39b6ede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71C88E-5F97-42B3-9ED6-034594B6362C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7c11d484-a56e-436f-9bb7-db37f0103701"/>
    <ds:schemaRef ds:uri="http://schemas.microsoft.com/office/2006/documentManagement/types"/>
    <ds:schemaRef ds:uri="http://schemas.microsoft.com/office/infopath/2007/PartnerControls"/>
    <ds:schemaRef ds:uri="adbb2659-ed35-46cb-a7a6-bab39b6ededf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3266EDA-E1B9-4541-AA29-9397389E1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11d484-a56e-436f-9bb7-db37f0103701"/>
    <ds:schemaRef ds:uri="adbb2659-ed35-46cb-a7a6-bab39b6ede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ppt_sablona_2018</Template>
  <TotalTime>20175</TotalTime>
  <Words>374</Words>
  <Application>Microsoft Office PowerPoint</Application>
  <PresentationFormat>Předvádění na obrazovce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Adobe Garamond Pro</vt:lpstr>
      <vt:lpstr>Arial</vt:lpstr>
      <vt:lpstr>Calibri</vt:lpstr>
      <vt:lpstr>Wingdings</vt:lpstr>
      <vt:lpstr>ヒラギノ角ゴ Pro W3</vt:lpstr>
      <vt:lpstr>Motiv Office</vt:lpstr>
      <vt:lpstr>Domácí zdravotní péče (925)  a   ošetřovatelská péče v pobytových zařízeních sociálních služeb (913)</vt:lpstr>
      <vt:lpstr>POČET PACIENTŮ V DOMÁCÍ PÉČI</vt:lpstr>
      <vt:lpstr>CÍL ODPOVĚDNÉ VLÁDY</vt:lpstr>
      <vt:lpstr>SOUČASNÁ SITUACE V DOMÁCÍ PÉČI</vt:lpstr>
      <vt:lpstr>SOUČASNÁ SITUACE V DOMÁCÍ PÉČI</vt:lpstr>
      <vt:lpstr>SOUČASNÁ SITUACE V 913 A 925</vt:lpstr>
      <vt:lpstr>DĚKUJI ZA POZORNOST</vt:lpstr>
      <vt:lpstr>VZNIK PROBLÉMU S ÚHRADAMI</vt:lpstr>
      <vt:lpstr>ZÁKLADNÍ PRINCIPY ÚHRAD V SEGMENTECH 913 A 925</vt:lpstr>
      <vt:lpstr>POŽADAVKY SEGMENTU 913</vt:lpstr>
      <vt:lpstr>POŽADAVKY SEGMENTU 925</vt:lpstr>
      <vt:lpstr>VÝZVA VLÁDĚ A POSLANCŮM</vt:lpstr>
      <vt:lpstr>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Domácí zdravotní péče</dc:title>
  <dc:creator>Ludmila Kučerová</dc:creator>
  <cp:lastModifiedBy>Ředitel</cp:lastModifiedBy>
  <cp:revision>59</cp:revision>
  <dcterms:created xsi:type="dcterms:W3CDTF">2019-06-16T18:09:24Z</dcterms:created>
  <dcterms:modified xsi:type="dcterms:W3CDTF">2019-10-08T20:42:29Z</dcterms:modified>
</cp:coreProperties>
</file>