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7" r:id="rId4"/>
  </p:sldMasterIdLst>
  <p:notesMasterIdLst>
    <p:notesMasterId r:id="rId16"/>
  </p:notesMasterIdLst>
  <p:sldIdLst>
    <p:sldId id="256" r:id="rId5"/>
    <p:sldId id="262" r:id="rId6"/>
    <p:sldId id="261" r:id="rId7"/>
    <p:sldId id="257" r:id="rId8"/>
    <p:sldId id="260" r:id="rId9"/>
    <p:sldId id="258" r:id="rId10"/>
    <p:sldId id="259" r:id="rId11"/>
    <p:sldId id="263" r:id="rId12"/>
    <p:sldId id="264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lev Lukáš,MUDr. MHA" initials="L. V." lastIdx="1" clrIdx="0">
    <p:extLst>
      <p:ext uri="{19B8F6BF-5375-455C-9EA6-DF929625EA0E}">
        <p15:presenceInfo xmlns:p15="http://schemas.microsoft.com/office/powerpoint/2012/main" userId="Velev Lukáš,MUDr. M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E7764-178B-42FB-BECA-1405B60CA95C}" v="10" dt="2019-10-08T17:56:35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lev Lukáš,MUDr. MHA" userId="e5f05703-d213-4534-a118-ea0cdc589b77" providerId="ADAL" clId="{468E7764-178B-42FB-BECA-1405B60CA95C}"/>
    <pc:docChg chg="custSel addSld delSld modSld">
      <pc:chgData name="Velev Lukáš,MUDr. MHA" userId="e5f05703-d213-4534-a118-ea0cdc589b77" providerId="ADAL" clId="{468E7764-178B-42FB-BECA-1405B60CA95C}" dt="2019-10-08T17:57:19.332" v="10" actId="2696"/>
      <pc:docMkLst>
        <pc:docMk/>
      </pc:docMkLst>
      <pc:sldChg chg="addSp delSp modSp add del">
        <pc:chgData name="Velev Lukáš,MUDr. MHA" userId="e5f05703-d213-4534-a118-ea0cdc589b77" providerId="ADAL" clId="{468E7764-178B-42FB-BECA-1405B60CA95C}" dt="2019-10-08T17:57:19.332" v="10" actId="2696"/>
        <pc:sldMkLst>
          <pc:docMk/>
          <pc:sldMk cId="1333635301" sldId="268"/>
        </pc:sldMkLst>
        <pc:spChg chg="del">
          <ac:chgData name="Velev Lukáš,MUDr. MHA" userId="e5f05703-d213-4534-a118-ea0cdc589b77" providerId="ADAL" clId="{468E7764-178B-42FB-BECA-1405B60CA95C}" dt="2019-10-08T17:55:14.720" v="1" actId="478"/>
          <ac:spMkLst>
            <pc:docMk/>
            <pc:sldMk cId="1333635301" sldId="268"/>
            <ac:spMk id="3" creationId="{9D459972-208F-4E84-AE4A-0F72101168D2}"/>
          </ac:spMkLst>
        </pc:spChg>
        <pc:spChg chg="add del mod">
          <ac:chgData name="Velev Lukáš,MUDr. MHA" userId="e5f05703-d213-4534-a118-ea0cdc589b77" providerId="ADAL" clId="{468E7764-178B-42FB-BECA-1405B60CA95C}" dt="2019-10-08T17:55:18.945" v="2" actId="478"/>
          <ac:spMkLst>
            <pc:docMk/>
            <pc:sldMk cId="1333635301" sldId="268"/>
            <ac:spMk id="9" creationId="{924C8792-998A-4866-B7B8-A2E5BE7F2B4E}"/>
          </ac:spMkLst>
        </pc:spChg>
        <pc:graphicFrameChg chg="add mod">
          <ac:chgData name="Velev Lukáš,MUDr. MHA" userId="e5f05703-d213-4534-a118-ea0cdc589b77" providerId="ADAL" clId="{468E7764-178B-42FB-BECA-1405B60CA95C}" dt="2019-10-08T17:56:35.873" v="9"/>
          <ac:graphicFrameMkLst>
            <pc:docMk/>
            <pc:sldMk cId="1333635301" sldId="268"/>
            <ac:graphicFrameMk id="10" creationId="{5602D369-BCF5-43E3-846A-7E0BFD8104C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683E6-3AD5-4BFA-9E71-1C1FBCF91052}" type="datetimeFigureOut">
              <a:rPr lang="cs-CZ" smtClean="0"/>
              <a:t>08.10.2019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E4A9E-4BE5-4155-B628-D063CBD2AFE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707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10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389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42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6867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01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39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629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35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0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1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7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3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8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6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MUDr. Lukáš Velev, MHA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1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104F5-F874-4518-A3FC-7F2AA24DC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8" y="829019"/>
            <a:ext cx="4299666" cy="324913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cs-CZ" dirty="0"/>
              <a:t>Problematika úhrady nemocniční péče v 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9A7B4A-2BFD-448B-A74B-0019EE11A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7" y="4514445"/>
            <a:ext cx="4299667" cy="158495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cs-CZ" sz="2400" b="1" dirty="0"/>
              <a:t>MUDr. Lukáš Velev, MHA</a:t>
            </a:r>
          </a:p>
          <a:p>
            <a:pPr algn="l">
              <a:lnSpc>
                <a:spcPct val="90000"/>
              </a:lnSpc>
            </a:pPr>
            <a:r>
              <a:rPr lang="cs-CZ" sz="2400" dirty="0"/>
              <a:t>místopředseda AČMN</a:t>
            </a:r>
          </a:p>
          <a:p>
            <a:pPr algn="l">
              <a:lnSpc>
                <a:spcPct val="90000"/>
              </a:lnSpc>
            </a:pPr>
            <a:r>
              <a:rPr lang="cs-CZ" sz="2400" dirty="0"/>
              <a:t>ředitel Nemocnice Jihlava</a:t>
            </a:r>
          </a:p>
        </p:txBody>
      </p:sp>
      <p:sp>
        <p:nvSpPr>
          <p:cNvPr id="56" name="Isosceles Triangle 58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Obrázek 6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B8B18C45-37AB-446E-9B32-FCB0FDB964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8" t="21564" r="17413" b="16973"/>
          <a:stretch/>
        </p:blipFill>
        <p:spPr>
          <a:xfrm>
            <a:off x="888604" y="2787820"/>
            <a:ext cx="3765692" cy="129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00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653D0-6B89-4362-8404-445CCBCE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4. Souhrn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59972-208F-4E84-AE4A-0F72101168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23283"/>
            <a:ext cx="10394707" cy="4618079"/>
          </a:xfrm>
        </p:spPr>
        <p:txBody>
          <a:bodyPr>
            <a:normAutofit lnSpcReduction="10000"/>
          </a:bodyPr>
          <a:lstStyle/>
          <a:p>
            <a:r>
              <a:rPr lang="cs-CZ" sz="2100" dirty="0"/>
              <a:t>ČR měla už dlouhodobě směřovat k srovnatelným výdajům na zdravotnictví jako průměr EU.</a:t>
            </a:r>
          </a:p>
          <a:p>
            <a:r>
              <a:rPr lang="cs-CZ" sz="2100" b="1" dirty="0"/>
              <a:t>Aktuálně tedy cca </a:t>
            </a:r>
            <a:r>
              <a:rPr lang="cs-CZ" sz="2100" b="1" dirty="0">
                <a:solidFill>
                  <a:schemeClr val="accent5"/>
                </a:solidFill>
              </a:rPr>
              <a:t>9,9 % HDP či cca 2.800 € per ano et capita.</a:t>
            </a:r>
          </a:p>
          <a:p>
            <a:r>
              <a:rPr lang="cs-CZ" sz="2100" dirty="0"/>
              <a:t>Nyní je s ohledem na ekonomický růst poslední příležitost.</a:t>
            </a:r>
            <a:r>
              <a:rPr lang="cs-CZ" sz="1700" dirty="0"/>
              <a:t> </a:t>
            </a:r>
          </a:p>
          <a:p>
            <a:r>
              <a:rPr lang="cs-CZ" sz="2100" b="1" dirty="0"/>
              <a:t>Při správném, využití prostředků (investice vs osobní náklady) mohou nemocnice schopny překonat 3-5 let hospodářskou recesi.  </a:t>
            </a:r>
            <a:endParaRPr lang="cs-CZ" sz="2100" dirty="0"/>
          </a:p>
          <a:p>
            <a:r>
              <a:rPr lang="cs-CZ" sz="2100" b="1" dirty="0"/>
              <a:t>Současně je třeba urychleně zavést systém udržitelného financování zdravotnictví ČR jak na straně výdajů, tak příjmů např.</a:t>
            </a:r>
          </a:p>
          <a:p>
            <a:pPr lvl="1"/>
            <a:r>
              <a:rPr lang="cs-CZ" sz="1900" dirty="0"/>
              <a:t>Navýšení úhrad za tzv. státní pojištěnce min. na úroveň osob bez zdanitelných příjmů.</a:t>
            </a:r>
          </a:p>
          <a:p>
            <a:pPr lvl="1"/>
            <a:r>
              <a:rPr lang="cs-CZ" sz="1900" dirty="0"/>
              <a:t>Zavedení zvláštních daní např. alkohol, tabák…</a:t>
            </a:r>
          </a:p>
          <a:p>
            <a:pPr lvl="1"/>
            <a:r>
              <a:rPr lang="cs-CZ" sz="1900" dirty="0"/>
              <a:t>Rovnoměrné zatížení zaměstnanců a OSVČ.</a:t>
            </a:r>
          </a:p>
          <a:p>
            <a:pPr lvl="1"/>
            <a:r>
              <a:rPr lang="cs-CZ" sz="1900" dirty="0"/>
              <a:t>DRG úhrada lůžkové péče, bonifikace komplexních poskytovatelů služeb atd.</a:t>
            </a:r>
          </a:p>
          <a:p>
            <a:pPr lvl="1"/>
            <a:endParaRPr lang="cs-CZ" sz="1900" b="1" dirty="0"/>
          </a:p>
          <a:p>
            <a:pPr marL="457200" lvl="1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81949-80F0-4990-AAB1-884F91C9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</p:spPr>
        <p:txBody>
          <a:bodyPr/>
          <a:lstStyle/>
          <a:p>
            <a:r>
              <a:rPr lang="cs-CZ"/>
              <a:t>09/10/2019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793C52-8BC5-47B2-9A01-854F80626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</p:spPr>
        <p:txBody>
          <a:bodyPr/>
          <a:lstStyle/>
          <a:p>
            <a:r>
              <a:rPr lang="en-US"/>
              <a:t>MUDr. Lukáš Velev, MHA 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564C5-0E98-479F-A587-E65075BA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Obrázek 6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818EADDA-C945-4C65-B51C-C8788D0BDB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8" t="21564" r="17413" b="16973"/>
          <a:stretch/>
        </p:blipFill>
        <p:spPr>
          <a:xfrm>
            <a:off x="9472591" y="0"/>
            <a:ext cx="2719409" cy="93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109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45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6" name="Rectangle 57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Isosceles Triangle 59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F2C8FDF3-C424-4243-A5D2-758CF8504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556" y="1270699"/>
            <a:ext cx="7766936" cy="265383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cs-CZ" sz="5400" dirty="0"/>
              <a:t>Děkuji</a:t>
            </a:r>
            <a:r>
              <a:rPr lang="en-US" sz="5400" dirty="0"/>
              <a:t> za </a:t>
            </a:r>
            <a:r>
              <a:rPr lang="cs-CZ" sz="5400" dirty="0"/>
              <a:t>pozornost</a:t>
            </a:r>
            <a:r>
              <a:rPr lang="en-US" sz="5400" dirty="0"/>
              <a:t> a </a:t>
            </a:r>
            <a:r>
              <a:rPr lang="cs-CZ" sz="5400" dirty="0"/>
              <a:t>přeji</a:t>
            </a:r>
            <a:r>
              <a:rPr lang="en-US" sz="5400" dirty="0"/>
              <a:t> hodně </a:t>
            </a:r>
            <a:r>
              <a:rPr lang="cs-CZ" sz="5400" dirty="0"/>
              <a:t>štěstí</a:t>
            </a:r>
            <a:r>
              <a:rPr lang="en-US" sz="5400" dirty="0"/>
              <a:t> </a:t>
            </a:r>
            <a:r>
              <a:rPr lang="cs-CZ" sz="5400" dirty="0"/>
              <a:t>i</a:t>
            </a:r>
            <a:r>
              <a:rPr lang="en-US" sz="5400" dirty="0"/>
              <a:t> </a:t>
            </a:r>
            <a:r>
              <a:rPr lang="cs-CZ" sz="5400" dirty="0"/>
              <a:t>zdravého</a:t>
            </a:r>
            <a:r>
              <a:rPr lang="en-US" sz="5400" dirty="0"/>
              <a:t> </a:t>
            </a:r>
            <a:r>
              <a:rPr lang="cs-CZ" sz="5400" dirty="0"/>
              <a:t>rozumu</a:t>
            </a:r>
            <a:r>
              <a:rPr lang="en-US" sz="5400" dirty="0"/>
              <a:t>!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69B3014-6EF4-4FD7-A50A-8F72E65C3D8B}"/>
              </a:ext>
            </a:extLst>
          </p:cNvPr>
          <p:cNvSpPr txBox="1"/>
          <p:nvPr/>
        </p:nvSpPr>
        <p:spPr>
          <a:xfrm>
            <a:off x="1653159" y="5711662"/>
            <a:ext cx="4127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5"/>
                </a:solidFill>
              </a:rPr>
              <a:t>L. Velev</a:t>
            </a:r>
          </a:p>
        </p:txBody>
      </p:sp>
      <p:pic>
        <p:nvPicPr>
          <p:cNvPr id="79" name="Obrázek 78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4C9AB108-50C1-4AD1-851E-B336907B13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8" t="21564" r="17413" b="16973"/>
          <a:stretch/>
        </p:blipFill>
        <p:spPr>
          <a:xfrm>
            <a:off x="1410342" y="4121617"/>
            <a:ext cx="3550563" cy="121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0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964ACDB4-B5C8-4C7A-88A0-000369788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na zdravotnictví v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BF384-7625-4E6E-BD44-794E066C8FA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9607A1E-A49C-430B-8363-9784A63784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108" b="6814"/>
          <a:stretch/>
        </p:blipFill>
        <p:spPr>
          <a:xfrm>
            <a:off x="609257" y="1560763"/>
            <a:ext cx="10973485" cy="4134679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22412055-9D22-4828-86C5-1CDE92215207}"/>
              </a:ext>
            </a:extLst>
          </p:cNvPr>
          <p:cNvSpPr/>
          <p:nvPr/>
        </p:nvSpPr>
        <p:spPr>
          <a:xfrm>
            <a:off x="6906271" y="3570515"/>
            <a:ext cx="173798" cy="15802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B1E2A9-4300-401F-B4A9-732F4E107371}"/>
              </a:ext>
            </a:extLst>
          </p:cNvPr>
          <p:cNvSpPr txBox="1"/>
          <p:nvPr/>
        </p:nvSpPr>
        <p:spPr>
          <a:xfrm>
            <a:off x="6861976" y="1701579"/>
            <a:ext cx="2337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5"/>
                </a:solidFill>
              </a:rPr>
              <a:t>CZ 	7,1 %</a:t>
            </a:r>
          </a:p>
          <a:p>
            <a:r>
              <a:rPr lang="cs-CZ" b="1" dirty="0">
                <a:solidFill>
                  <a:schemeClr val="accent2"/>
                </a:solidFill>
              </a:rPr>
              <a:t>EU	9,9 %</a:t>
            </a:r>
          </a:p>
          <a:p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9AF6AC7-102B-4CC0-B0BC-EB412A076469}"/>
              </a:ext>
            </a:extLst>
          </p:cNvPr>
          <p:cNvSpPr txBox="1"/>
          <p:nvPr/>
        </p:nvSpPr>
        <p:spPr>
          <a:xfrm>
            <a:off x="1827131" y="2386472"/>
            <a:ext cx="541884" cy="308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11,5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E3F95AE-AC08-46A9-8ED1-C8DEA272A76C}"/>
              </a:ext>
            </a:extLst>
          </p:cNvPr>
          <p:cNvSpPr txBox="1"/>
          <p:nvPr/>
        </p:nvSpPr>
        <p:spPr>
          <a:xfrm>
            <a:off x="2092707" y="2676095"/>
            <a:ext cx="552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11,1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0555C1F-3AFA-4DB0-9833-2E52C2A2BA77}"/>
              </a:ext>
            </a:extLst>
          </p:cNvPr>
          <p:cNvSpPr txBox="1"/>
          <p:nvPr/>
        </p:nvSpPr>
        <p:spPr>
          <a:xfrm>
            <a:off x="2389778" y="2905716"/>
            <a:ext cx="578460" cy="320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11,0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05A7E80-7D0B-4738-97FC-1D36C48F0871}"/>
              </a:ext>
            </a:extLst>
          </p:cNvPr>
          <p:cNvSpPr txBox="1"/>
          <p:nvPr/>
        </p:nvSpPr>
        <p:spPr>
          <a:xfrm>
            <a:off x="2697295" y="3121223"/>
            <a:ext cx="54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10,4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4D705B0-8D3F-4CD7-8986-39780B060A9F}"/>
              </a:ext>
            </a:extLst>
          </p:cNvPr>
          <p:cNvSpPr txBox="1"/>
          <p:nvPr/>
        </p:nvSpPr>
        <p:spPr>
          <a:xfrm>
            <a:off x="2996220" y="3333452"/>
            <a:ext cx="550477" cy="31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10,3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0485AFB-CB2A-4720-A0F6-A635742E2363}"/>
              </a:ext>
            </a:extLst>
          </p:cNvPr>
          <p:cNvSpPr txBox="1"/>
          <p:nvPr/>
        </p:nvSpPr>
        <p:spPr>
          <a:xfrm>
            <a:off x="10108266" y="2259690"/>
            <a:ext cx="565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12,2</a:t>
            </a:r>
          </a:p>
        </p:txBody>
      </p:sp>
      <p:sp>
        <p:nvSpPr>
          <p:cNvPr id="17" name="Zástupný symbol pro datum 16">
            <a:extLst>
              <a:ext uri="{FF2B5EF4-FFF2-40B4-BE49-F238E27FC236}">
                <a16:creationId xmlns:a16="http://schemas.microsoft.com/office/drawing/2014/main" id="{F4A687FD-3873-4757-AF36-19EE833AB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18" name="Zástupný symbol pro zápatí 17">
            <a:extLst>
              <a:ext uri="{FF2B5EF4-FFF2-40B4-BE49-F238E27FC236}">
                <a16:creationId xmlns:a16="http://schemas.microsoft.com/office/drawing/2014/main" id="{417B9D34-A13C-4F8F-8C95-CEC2F301F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19" name="Zástupný symbol pro číslo snímku 18">
            <a:extLst>
              <a:ext uri="{FF2B5EF4-FFF2-40B4-BE49-F238E27FC236}">
                <a16:creationId xmlns:a16="http://schemas.microsoft.com/office/drawing/2014/main" id="{CA806BD2-7DD1-4691-9AFD-6B5865E7D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pic>
        <p:nvPicPr>
          <p:cNvPr id="20" name="Obrázek 19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F05D929A-28E1-468F-AC5C-6762C3C48C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358" t="21564" r="17413" b="16973"/>
          <a:stretch/>
        </p:blipFill>
        <p:spPr>
          <a:xfrm>
            <a:off x="9472591" y="0"/>
            <a:ext cx="2719409" cy="931817"/>
          </a:xfrm>
          <a:prstGeom prst="rect">
            <a:avLst/>
          </a:prstGeom>
        </p:spPr>
      </p:pic>
      <p:sp>
        <p:nvSpPr>
          <p:cNvPr id="22" name="Obdélník 21">
            <a:extLst>
              <a:ext uri="{FF2B5EF4-FFF2-40B4-BE49-F238E27FC236}">
                <a16:creationId xmlns:a16="http://schemas.microsoft.com/office/drawing/2014/main" id="{4BA428E7-48E0-4908-A478-4461602C0EEB}"/>
              </a:ext>
            </a:extLst>
          </p:cNvPr>
          <p:cNvSpPr/>
          <p:nvPr/>
        </p:nvSpPr>
        <p:spPr>
          <a:xfrm>
            <a:off x="1436914" y="3027513"/>
            <a:ext cx="173798" cy="2123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AB0B001-3918-40CF-ACD4-DC5498F48519}"/>
              </a:ext>
            </a:extLst>
          </p:cNvPr>
          <p:cNvCxnSpPr>
            <a:cxnSpLocks/>
          </p:cNvCxnSpPr>
          <p:nvPr/>
        </p:nvCxnSpPr>
        <p:spPr>
          <a:xfrm flipH="1">
            <a:off x="1436914" y="3570515"/>
            <a:ext cx="564315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0174938-8818-4460-9950-98B277FEBC2B}"/>
              </a:ext>
            </a:extLst>
          </p:cNvPr>
          <p:cNvSpPr txBox="1"/>
          <p:nvPr/>
        </p:nvSpPr>
        <p:spPr>
          <a:xfrm>
            <a:off x="685800" y="5672740"/>
            <a:ext cx="935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EUROSTAT</a:t>
            </a:r>
          </a:p>
        </p:txBody>
      </p:sp>
    </p:spTree>
    <p:extLst>
      <p:ext uri="{BB962C8B-B14F-4D97-AF65-F5344CB8AC3E}">
        <p14:creationId xmlns:p14="http://schemas.microsoft.com/office/powerpoint/2010/main" val="136617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8EE373-375B-49E8-B60B-C73F28E9A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na zdravotnictví v EU</a:t>
            </a:r>
          </a:p>
        </p:txBody>
      </p:sp>
      <p:pic>
        <p:nvPicPr>
          <p:cNvPr id="4" name="Zástupný obsah 4" descr="Obsah obrázku plot&#10;&#10;Popis byl vytvořen automaticky">
            <a:extLst>
              <a:ext uri="{FF2B5EF4-FFF2-40B4-BE49-F238E27FC236}">
                <a16:creationId xmlns:a16="http://schemas.microsoft.com/office/drawing/2014/main" id="{4BBBCA91-E3F3-4678-87BF-9F8B3AD4851A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b="16575"/>
          <a:stretch/>
        </p:blipFill>
        <p:spPr>
          <a:xfrm>
            <a:off x="886418" y="1270000"/>
            <a:ext cx="10281341" cy="5080884"/>
          </a:xfrm>
        </p:spPr>
      </p:pic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D966B186-469B-40AF-9D5C-B02990F7D54C}"/>
              </a:ext>
            </a:extLst>
          </p:cNvPr>
          <p:cNvCxnSpPr>
            <a:cxnSpLocks/>
          </p:cNvCxnSpPr>
          <p:nvPr/>
        </p:nvCxnSpPr>
        <p:spPr>
          <a:xfrm flipH="1">
            <a:off x="1338660" y="3684862"/>
            <a:ext cx="1875181" cy="0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E15E1B25-6D94-4AEC-BA44-D9D56519B640}"/>
              </a:ext>
            </a:extLst>
          </p:cNvPr>
          <p:cNvCxnSpPr>
            <a:cxnSpLocks/>
          </p:cNvCxnSpPr>
          <p:nvPr/>
        </p:nvCxnSpPr>
        <p:spPr>
          <a:xfrm flipH="1">
            <a:off x="1338662" y="4570297"/>
            <a:ext cx="531468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1A701074-3BBC-404E-AB48-F390158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09/10/2019</a:t>
            </a:r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188E90E0-A057-45FF-9C7B-F72B37CB4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0DB673BA-CB91-428E-9B6D-947E184C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86CF047F-25FC-42DF-A65D-B331D4D86CC3}"/>
              </a:ext>
            </a:extLst>
          </p:cNvPr>
          <p:cNvSpPr/>
          <p:nvPr/>
        </p:nvSpPr>
        <p:spPr>
          <a:xfrm>
            <a:off x="6386041" y="5312229"/>
            <a:ext cx="357051" cy="521592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5" name="Obrázek 14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1399068D-83C6-4B1D-8694-BBDE15C40F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358" t="21564" r="17413" b="16973"/>
          <a:stretch/>
        </p:blipFill>
        <p:spPr>
          <a:xfrm>
            <a:off x="9472591" y="0"/>
            <a:ext cx="2719409" cy="931817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04E97DE5-E1BB-4EEA-A8A0-7B33769469ED}"/>
              </a:ext>
            </a:extLst>
          </p:cNvPr>
          <p:cNvSpPr/>
          <p:nvPr/>
        </p:nvSpPr>
        <p:spPr>
          <a:xfrm>
            <a:off x="1426509" y="5311029"/>
            <a:ext cx="357051" cy="52159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0805EC2B-E34A-43E2-B026-AF6000FE4BE3}"/>
              </a:ext>
            </a:extLst>
          </p:cNvPr>
          <p:cNvSpPr txBox="1"/>
          <p:nvPr/>
        </p:nvSpPr>
        <p:spPr>
          <a:xfrm>
            <a:off x="685800" y="5672740"/>
            <a:ext cx="935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EUROSTAT</a:t>
            </a:r>
          </a:p>
        </p:txBody>
      </p:sp>
    </p:spTree>
    <p:extLst>
      <p:ext uri="{BB962C8B-B14F-4D97-AF65-F5344CB8AC3E}">
        <p14:creationId xmlns:p14="http://schemas.microsoft.com/office/powerpoint/2010/main" val="384627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653D0-6B89-4362-8404-445CCBCE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Problémy s úhradou v nemocnicích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59972-208F-4E84-AE4A-0F72101168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99431"/>
            <a:ext cx="10394707" cy="4595852"/>
          </a:xfrm>
        </p:spPr>
        <p:txBody>
          <a:bodyPr>
            <a:normAutofit/>
          </a:bodyPr>
          <a:lstStyle/>
          <a:p>
            <a:r>
              <a:rPr lang="cs-CZ" dirty="0"/>
              <a:t>Do roku </a:t>
            </a:r>
            <a:r>
              <a:rPr lang="cs-CZ" b="1" dirty="0">
                <a:solidFill>
                  <a:schemeClr val="accent5"/>
                </a:solidFill>
              </a:rPr>
              <a:t>2014</a:t>
            </a:r>
            <a:r>
              <a:rPr lang="cs-CZ" b="1" dirty="0"/>
              <a:t> </a:t>
            </a:r>
            <a:r>
              <a:rPr lang="cs-CZ" dirty="0"/>
              <a:t>prakticky 0% nárůst úhrady nemocniční péče bez „</a:t>
            </a:r>
            <a:r>
              <a:rPr lang="cs-CZ" dirty="0" err="1"/>
              <a:t>centrové</a:t>
            </a:r>
            <a:r>
              <a:rPr lang="cs-CZ" dirty="0"/>
              <a:t> péče“.</a:t>
            </a:r>
          </a:p>
          <a:p>
            <a:r>
              <a:rPr lang="cs-CZ" dirty="0"/>
              <a:t>V roce </a:t>
            </a:r>
            <a:r>
              <a:rPr lang="cs-CZ" b="1" dirty="0">
                <a:solidFill>
                  <a:schemeClr val="accent5"/>
                </a:solidFill>
              </a:rPr>
              <a:t>2013</a:t>
            </a:r>
            <a:r>
              <a:rPr lang="cs-CZ" dirty="0"/>
              <a:t> restriktivní ÚV, navíc došlo k navýšení DPH, především na zdravotnické prostředky.</a:t>
            </a:r>
          </a:p>
          <a:p>
            <a:r>
              <a:rPr lang="cs-CZ" dirty="0"/>
              <a:t> V roce </a:t>
            </a:r>
            <a:r>
              <a:rPr lang="cs-CZ" b="1" dirty="0">
                <a:solidFill>
                  <a:schemeClr val="accent5"/>
                </a:solidFill>
              </a:rPr>
              <a:t>2014</a:t>
            </a:r>
            <a:r>
              <a:rPr lang="cs-CZ" dirty="0"/>
              <a:t> jen selektivní růst úhrady prostřednictvím </a:t>
            </a:r>
            <a:r>
              <a:rPr lang="cs-CZ" b="1" dirty="0"/>
              <a:t>„Indexu specializace“</a:t>
            </a:r>
            <a:r>
              <a:rPr lang="cs-CZ" dirty="0"/>
              <a:t>, týkající se prakticky jen vybraných, zejména FN.</a:t>
            </a:r>
          </a:p>
          <a:p>
            <a:r>
              <a:rPr lang="cs-CZ" dirty="0"/>
              <a:t>Od roku </a:t>
            </a:r>
            <a:r>
              <a:rPr lang="cs-CZ" b="1" dirty="0">
                <a:solidFill>
                  <a:schemeClr val="accent5"/>
                </a:solidFill>
              </a:rPr>
              <a:t>2015 do roku 2018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/>
              <a:t>úhrady lůžkové péče rostou, ale jen vlivem nárůstu mezd/platů. </a:t>
            </a:r>
          </a:p>
          <a:p>
            <a:r>
              <a:rPr lang="cs-CZ" dirty="0"/>
              <a:t>Problém je, že </a:t>
            </a:r>
            <a:r>
              <a:rPr lang="cs-CZ" b="1" dirty="0">
                <a:solidFill>
                  <a:schemeClr val="accent5"/>
                </a:solidFill>
              </a:rPr>
              <a:t>nárůst platů ale i mezd není v žádném roce kompenzován na úroveň nárůstu ON včetně OON</a:t>
            </a:r>
            <a:r>
              <a:rPr lang="cs-CZ" dirty="0"/>
              <a:t>, ale jen na prostý nárůst tarifů. </a:t>
            </a:r>
          </a:p>
          <a:p>
            <a:r>
              <a:rPr lang="cs-CZ" b="1" dirty="0"/>
              <a:t>Rozdíl z počátku kompenzují nemocnice (je-li z čeho), později zřizovatelé.</a:t>
            </a:r>
          </a:p>
          <a:p>
            <a:r>
              <a:rPr lang="cs-CZ" dirty="0"/>
              <a:t>Postupně tedy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b="1" dirty="0">
                <a:solidFill>
                  <a:schemeClr val="accent5"/>
                </a:solidFill>
              </a:rPr>
              <a:t>zvyšující se saldo nemocnic, které je nutno sanovat z dalších zdrojů.</a:t>
            </a:r>
          </a:p>
          <a:p>
            <a:pPr lvl="1"/>
            <a:r>
              <a:rPr lang="cs-CZ" dirty="0"/>
              <a:t>Rozpočty zřizovatelů  (narůstající provozní dotace krajů, obcí…).</a:t>
            </a:r>
          </a:p>
          <a:p>
            <a:pPr lvl="1"/>
            <a:r>
              <a:rPr lang="cs-CZ" b="1" dirty="0">
                <a:solidFill>
                  <a:schemeClr val="accent5"/>
                </a:solidFill>
              </a:rPr>
              <a:t>Investiční zdroje (roste vnitřní dluh systému), ohrožení udržitelnosti.</a:t>
            </a:r>
          </a:p>
          <a:p>
            <a:pPr lvl="1"/>
            <a:r>
              <a:rPr lang="cs-CZ" dirty="0"/>
              <a:t>Splatnost dodavatelům = růst cen dodávek o „cenu peněz“.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1628B6-D3ED-4341-A460-1FC0DD90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09/10/2019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61435-67C4-4576-8281-F1F93ABB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MUDr. Lukáš Velev, MHA 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F830F4-7D9C-4ED0-A011-98E7A04B6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Obrázek 6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631440D8-FC52-403B-9233-0D30C85515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8" t="21564" r="17413" b="16973"/>
          <a:stretch/>
        </p:blipFill>
        <p:spPr>
          <a:xfrm>
            <a:off x="9472591" y="0"/>
            <a:ext cx="2719409" cy="93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10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653D0-6B89-4362-8404-445CCBCE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Problémy s úhradou v nemocnicích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59972-208F-4E84-AE4A-0F72101168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35820"/>
            <a:ext cx="10394707" cy="473897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5"/>
                </a:solidFill>
              </a:rPr>
              <a:t>Nepočítá s personálním zajištěním na úrovni ZP (Zákon 262/2006). </a:t>
            </a:r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/>
              <a:t>yhláška 99/2012 je stanovením personálního minima, </a:t>
            </a:r>
            <a:r>
              <a:rPr lang="cs-CZ" b="1" dirty="0"/>
              <a:t>není personálním normativem!</a:t>
            </a:r>
          </a:p>
          <a:p>
            <a:r>
              <a:rPr lang="cs-CZ" b="1" dirty="0">
                <a:solidFill>
                  <a:schemeClr val="accent5"/>
                </a:solidFill>
              </a:rPr>
              <a:t>Jsou zatíženy historickou nespravedlností úhrad, </a:t>
            </a:r>
            <a:r>
              <a:rPr lang="cs-CZ" dirty="0">
                <a:solidFill>
                  <a:schemeClr val="tx1"/>
                </a:solidFill>
              </a:rPr>
              <a:t>kdy se liší úhrady stejné péče i u poskytovatelů stejné úrovně</a:t>
            </a:r>
            <a:r>
              <a:rPr lang="cs-CZ" b="1" dirty="0"/>
              <a:t> </a:t>
            </a:r>
            <a:r>
              <a:rPr lang="cs-CZ" dirty="0"/>
              <a:t>a současný DRG kontrolovaný paušál toto konzervuje.</a:t>
            </a:r>
          </a:p>
          <a:p>
            <a:r>
              <a:rPr lang="cs-CZ" b="1" dirty="0">
                <a:solidFill>
                  <a:schemeClr val="accent5"/>
                </a:solidFill>
              </a:rPr>
              <a:t>Nákladové paušály zahrnuté v ošetřovacím dnu a jednotlivých výkonech už dlouho neodpovídají moderní medicíně </a:t>
            </a:r>
            <a:r>
              <a:rPr lang="cs-CZ" dirty="0"/>
              <a:t>– lékové náklady v porovnání s moderní léčbou, přístrojové nároky, vyšetřovací a léčebné postupy, osobní náklady, režie.</a:t>
            </a:r>
          </a:p>
          <a:p>
            <a:r>
              <a:rPr lang="cs-CZ" b="1" dirty="0">
                <a:solidFill>
                  <a:schemeClr val="accent5"/>
                </a:solidFill>
              </a:rPr>
              <a:t>Rozdíl je nejkritičtější v následné a dlouhodobé péči, kde úhrada vůbec nekryje bazální požadavky.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Tento segment jakkoli je často skloňován jako klíčový, byl dlouho stranou zájmu plátců a politiků.</a:t>
            </a:r>
            <a:endParaRPr lang="cs-CZ" dirty="0"/>
          </a:p>
          <a:p>
            <a:r>
              <a:rPr lang="cs-CZ" dirty="0"/>
              <a:t>Situaci zhoršují i </a:t>
            </a:r>
            <a:r>
              <a:rPr lang="cs-CZ" b="1" dirty="0"/>
              <a:t>právně velmi problematické regulace</a:t>
            </a:r>
            <a:r>
              <a:rPr lang="cs-CZ" b="1" baseline="30000" dirty="0"/>
              <a:t>*)</a:t>
            </a:r>
            <a:r>
              <a:rPr lang="cs-CZ" dirty="0"/>
              <a:t>. </a:t>
            </a:r>
            <a:r>
              <a:rPr lang="cs-CZ" b="1" dirty="0">
                <a:solidFill>
                  <a:schemeClr val="accent5"/>
                </a:solidFill>
              </a:rPr>
              <a:t>To co musí být poskytnuto (a je řádně vykázáno) nemusí být uhrazeno. </a:t>
            </a:r>
            <a:endParaRPr lang="cs-CZ" i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Samozřejmě systém nabádá k účelovému jednání poskytovatelů. „Co se mi nehodí pošlu do nemocnice“.</a:t>
            </a:r>
          </a:p>
          <a:p>
            <a:pPr marL="0" indent="0">
              <a:buNone/>
            </a:pPr>
            <a:r>
              <a:rPr lang="cs-CZ" sz="1500" b="1" baseline="30000" dirty="0"/>
              <a:t>*) </a:t>
            </a:r>
            <a:r>
              <a:rPr lang="cs-CZ" sz="1500" i="1" dirty="0">
                <a:solidFill>
                  <a:schemeClr val="tx1"/>
                </a:solidFill>
              </a:rPr>
              <a:t>Viz nálezy Ústavního soudu, </a:t>
            </a:r>
            <a:r>
              <a:rPr lang="cs-CZ" sz="1500" i="1" dirty="0" err="1">
                <a:solidFill>
                  <a:schemeClr val="tx1"/>
                </a:solidFill>
              </a:rPr>
              <a:t>Pl</a:t>
            </a:r>
            <a:r>
              <a:rPr lang="cs-CZ" sz="1500" i="1" dirty="0">
                <a:solidFill>
                  <a:schemeClr val="tx1"/>
                </a:solidFill>
              </a:rPr>
              <a:t>. ÚS 19/13 ze dne 22. října 2013, </a:t>
            </a:r>
            <a:r>
              <a:rPr lang="pl-PL" sz="1500" i="1" dirty="0">
                <a:solidFill>
                  <a:schemeClr val="tx1"/>
                </a:solidFill>
              </a:rPr>
              <a:t>Pl. ÚS 5/15 ze dne 8. prosince 2015 a rozsudek Nejvyššího soudu ČR ze dne 27. února 2018 32 Cdo 5718/2017</a:t>
            </a:r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3A466C-31D5-499F-9085-E7BD3A647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09/10/2019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962D83-E522-42AF-975D-DAFD58FC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B3D3D8-00DF-4B59-BA47-8B7BB97D6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93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653D0-6B89-4362-8404-445CCBCE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Nemocnice a nepřetržitá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59972-208F-4E84-AE4A-0F72101168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47137"/>
            <a:ext cx="10394707" cy="4810540"/>
          </a:xfrm>
        </p:spPr>
        <p:txBody>
          <a:bodyPr>
            <a:normAutofit lnSpcReduction="10000"/>
          </a:bodyPr>
          <a:lstStyle/>
          <a:p>
            <a:r>
              <a:rPr lang="cs-CZ" sz="1600" b="1" dirty="0"/>
              <a:t>Co je nepřetržitá péče na lůžku? 	</a:t>
            </a:r>
            <a:r>
              <a:rPr lang="cs-CZ" sz="1600" dirty="0"/>
              <a:t>				</a:t>
            </a:r>
            <a:r>
              <a:rPr lang="cs-CZ" sz="1600" b="1" dirty="0"/>
              <a:t>372/2011</a:t>
            </a:r>
          </a:p>
          <a:p>
            <a:pPr lvl="1"/>
            <a:r>
              <a:rPr lang="cs-CZ" sz="1800" dirty="0"/>
              <a:t>§9 odst. (1) Z 372/2011 „ Lůžková péče musí být poskytována v rámci nepřetržitého provozu“</a:t>
            </a:r>
          </a:p>
          <a:p>
            <a:pPr lvl="1"/>
            <a:r>
              <a:rPr lang="cs-CZ" sz="1400" i="1" dirty="0" err="1"/>
              <a:t>Vyhl</a:t>
            </a:r>
            <a:r>
              <a:rPr lang="cs-CZ" sz="1400" i="1" dirty="0"/>
              <a:t>. 99/2012, která stanoví personální zajištění nepřetržitého provozu...  </a:t>
            </a:r>
          </a:p>
          <a:p>
            <a:r>
              <a:rPr lang="cs-CZ" sz="1600" b="1" dirty="0"/>
              <a:t>Co je </a:t>
            </a:r>
            <a:r>
              <a:rPr lang="cs-CZ" sz="2000" b="1" dirty="0"/>
              <a:t>lékařská</a:t>
            </a:r>
            <a:r>
              <a:rPr lang="cs-CZ" sz="2400" b="1" cap="small" dirty="0">
                <a:solidFill>
                  <a:srgbClr val="A40000"/>
                </a:solidFill>
              </a:rPr>
              <a:t> </a:t>
            </a:r>
            <a:r>
              <a:rPr lang="cs-CZ" sz="2000" b="1" dirty="0">
                <a:solidFill>
                  <a:schemeClr val="accent5"/>
                </a:solidFill>
              </a:rPr>
              <a:t>pohotovostní služba (LPS)? </a:t>
            </a:r>
            <a:r>
              <a:rPr lang="cs-CZ" sz="2000" dirty="0">
                <a:solidFill>
                  <a:schemeClr val="accent5"/>
                </a:solidFill>
              </a:rPr>
              <a:t>	</a:t>
            </a:r>
            <a:r>
              <a:rPr lang="cs-CZ" sz="1600" b="1" dirty="0"/>
              <a:t>	372/2011</a:t>
            </a:r>
          </a:p>
          <a:p>
            <a:pPr lvl="1"/>
            <a:r>
              <a:rPr lang="cs-CZ" sz="1800" b="1" dirty="0"/>
              <a:t>§ 110 odst. 2 </a:t>
            </a:r>
            <a:r>
              <a:rPr lang="cs-CZ" sz="1800" b="1" dirty="0">
                <a:solidFill>
                  <a:schemeClr val="accent5"/>
                </a:solidFill>
              </a:rPr>
              <a:t>„Lékařskou pohotovostní službou se rozumí </a:t>
            </a:r>
            <a:r>
              <a:rPr lang="cs-CZ" sz="1800" b="1" dirty="0">
                <a:solidFill>
                  <a:schemeClr val="accent2"/>
                </a:solidFill>
              </a:rPr>
              <a:t>ambulantní péče </a:t>
            </a:r>
            <a:r>
              <a:rPr lang="cs-CZ" sz="1800" b="1" baseline="30000" dirty="0">
                <a:solidFill>
                  <a:schemeClr val="accent2"/>
                </a:solidFill>
              </a:rPr>
              <a:t>*) </a:t>
            </a:r>
            <a:r>
              <a:rPr lang="cs-CZ" sz="1800" b="1" dirty="0"/>
              <a:t>poskytovaná pacientům v případech náhlé změny zdravotního stavu nebo zhoršení průběhu onemocnění. </a:t>
            </a:r>
            <a:r>
              <a:rPr lang="cs-CZ" sz="1800" dirty="0"/>
              <a:t>O pohotovostní služby nejde v případě poskytnutí ambulantní péče v rámci pravidelné ordinační doby poskytovatele. Podle věty první a druhé se postupuje i v případě poskytování pohotovostní služby v oboru zubní lékařství a lékárenské pohotovostní služby.“</a:t>
            </a:r>
          </a:p>
          <a:p>
            <a:pPr lvl="1"/>
            <a:r>
              <a:rPr lang="cs-CZ" sz="1400" i="1" dirty="0"/>
              <a:t>§ 45 p. l) stanoví povinnost poskytovatele podílet se ne výzvu KÚ…</a:t>
            </a:r>
          </a:p>
          <a:p>
            <a:pPr lvl="1"/>
            <a:r>
              <a:rPr lang="cs-CZ" sz="1400" i="1" dirty="0"/>
              <a:t>§ 117 p. i) správní delikt při nedodržení § 45 p. l)….   </a:t>
            </a:r>
            <a:endParaRPr lang="cs-CZ" i="1" dirty="0"/>
          </a:p>
          <a:p>
            <a:pPr marL="0" indent="0">
              <a:buNone/>
            </a:pPr>
            <a:r>
              <a:rPr lang="cs-CZ" sz="1600" b="1" baseline="30000" dirty="0">
                <a:solidFill>
                  <a:schemeClr val="accent2"/>
                </a:solidFill>
              </a:rPr>
              <a:t>*) </a:t>
            </a:r>
            <a:r>
              <a:rPr lang="cs-CZ" sz="1600" b="1" dirty="0">
                <a:solidFill>
                  <a:schemeClr val="accent2"/>
                </a:solidFill>
              </a:rPr>
              <a:t>ambulantní péče </a:t>
            </a:r>
            <a:r>
              <a:rPr lang="cs-CZ" sz="1600" b="1" dirty="0"/>
              <a:t>je definována §7 zákona 372/2011 a dělí se na „primární“, „specializovanou“ a „stacionární“. </a:t>
            </a:r>
            <a:r>
              <a:rPr lang="cs-CZ" sz="1600" b="1" dirty="0">
                <a:solidFill>
                  <a:schemeClr val="accent5"/>
                </a:solidFill>
              </a:rPr>
              <a:t>LPS je tedy veškerá nepřetržitá ambulantní péče ve všech potřebných oborech, nikoli jen primární</a:t>
            </a:r>
            <a:r>
              <a:rPr lang="cs-CZ" sz="1600" b="1" dirty="0">
                <a:solidFill>
                  <a:schemeClr val="accent2"/>
                </a:solidFill>
              </a:rPr>
              <a:t>, tedy tzv. LSPP dle Z 20/1966!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C08B9D-386B-4641-9CAC-87B584745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09/10/2019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319F67-A9D7-408E-A322-93CFE837A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MUDr. Lukáš Velev, MHA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56132A-D60E-4860-8808-7C3DBD824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Obrázek 6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BF7BB05A-186C-4682-813C-F3638F484B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8" t="21564" r="17413" b="16973"/>
          <a:stretch/>
        </p:blipFill>
        <p:spPr>
          <a:xfrm>
            <a:off x="9472591" y="0"/>
            <a:ext cx="2719409" cy="93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694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653D0-6B89-4362-8404-445CCBCEC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Nemocnice a nepřetržitá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59972-208F-4E84-AE4A-0F72101168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23283"/>
            <a:ext cx="10394707" cy="4618079"/>
          </a:xfrm>
        </p:spPr>
        <p:txBody>
          <a:bodyPr>
            <a:normAutofit/>
          </a:bodyPr>
          <a:lstStyle/>
          <a:p>
            <a:r>
              <a:rPr lang="cs-CZ" sz="2100" b="1" dirty="0">
                <a:solidFill>
                  <a:schemeClr val="accent5"/>
                </a:solidFill>
              </a:rPr>
              <a:t>Lékařská</a:t>
            </a:r>
            <a:r>
              <a:rPr lang="cs-CZ" sz="2100" b="1" dirty="0"/>
              <a:t> </a:t>
            </a:r>
            <a:r>
              <a:rPr lang="cs-CZ" sz="2100" b="1" dirty="0">
                <a:solidFill>
                  <a:schemeClr val="accent5"/>
                </a:solidFill>
              </a:rPr>
              <a:t>pohotovostní služba (LPS)</a:t>
            </a:r>
            <a:endParaRPr lang="cs-CZ" sz="2100" b="1" dirty="0"/>
          </a:p>
          <a:p>
            <a:pPr lvl="1"/>
            <a:r>
              <a:rPr lang="cs-CZ" sz="1900" dirty="0"/>
              <a:t>Týká </a:t>
            </a:r>
            <a:r>
              <a:rPr lang="cs-CZ" sz="1900" b="1" dirty="0">
                <a:solidFill>
                  <a:schemeClr val="accent5"/>
                </a:solidFill>
              </a:rPr>
              <a:t>všech registrovaných poskytovatelů ambulantní péče </a:t>
            </a:r>
            <a:r>
              <a:rPr lang="cs-CZ" sz="1900" dirty="0"/>
              <a:t>v daném oboru. </a:t>
            </a:r>
          </a:p>
          <a:p>
            <a:pPr lvl="1"/>
            <a:r>
              <a:rPr lang="cs-CZ" sz="1900" b="1" dirty="0"/>
              <a:t>Nemocniční ambulance jsou zpravidla jen jedním z nich!</a:t>
            </a:r>
          </a:p>
          <a:p>
            <a:r>
              <a:rPr lang="cs-CZ" sz="2100" b="1" dirty="0">
                <a:solidFill>
                  <a:schemeClr val="accent5"/>
                </a:solidFill>
              </a:rPr>
              <a:t>Nemocnice jsou ale většinově jediným poskytovatelem ambulantní LPS, který poskytuje služby 365(6)/7/24!</a:t>
            </a:r>
            <a:r>
              <a:rPr lang="cs-CZ" sz="2100" dirty="0">
                <a:solidFill>
                  <a:schemeClr val="tx1"/>
                </a:solidFill>
              </a:rPr>
              <a:t> Z toho plynou důsledky:</a:t>
            </a:r>
            <a:endParaRPr lang="cs-CZ" sz="2100" b="1" dirty="0">
              <a:solidFill>
                <a:schemeClr val="accent5"/>
              </a:solidFill>
            </a:endParaRPr>
          </a:p>
          <a:p>
            <a:pPr lvl="1"/>
            <a:r>
              <a:rPr lang="cs-CZ" sz="1900" b="1" dirty="0"/>
              <a:t>Nároky na personál</a:t>
            </a:r>
            <a:r>
              <a:rPr lang="cs-CZ" sz="1900" dirty="0"/>
              <a:t>, který je i tak přetížený, vysoké ON a OON (přesčas, so, ne, svátky).</a:t>
            </a:r>
          </a:p>
          <a:p>
            <a:pPr lvl="1"/>
            <a:r>
              <a:rPr lang="cs-CZ" sz="1900" b="1" dirty="0"/>
              <a:t>Nízká efektivita služby při vysokých nákladech a nízkých výnosech, </a:t>
            </a:r>
            <a:r>
              <a:rPr lang="cs-CZ" sz="1900" dirty="0">
                <a:solidFill>
                  <a:schemeClr val="accent5"/>
                </a:solidFill>
              </a:rPr>
              <a:t>jejichž úhrada navíc spadá do ambulantní regulace!</a:t>
            </a:r>
          </a:p>
          <a:p>
            <a:pPr lvl="1"/>
            <a:r>
              <a:rPr lang="cs-CZ" sz="1900" dirty="0"/>
              <a:t>Zvýšení příplatku za LPS v ÚV a také za činnost UP v řadě nemocnic nebude kompenzovat náklady, jakkoli je chvályhodná.  </a:t>
            </a:r>
          </a:p>
          <a:p>
            <a:pPr lvl="1"/>
            <a:r>
              <a:rPr lang="cs-CZ" sz="1900" dirty="0"/>
              <a:t>Ostatní náklady např. technické zabezpečení, energie…</a:t>
            </a:r>
          </a:p>
          <a:p>
            <a:pPr marL="457200" lvl="1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81949-80F0-4990-AAB1-884F91C9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09/10/2019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793C52-8BC5-47B2-9A01-854F80626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MUDr. Lukáš Velev, MHA 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564C5-0E98-479F-A587-E65075BA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Obrázek 6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4E0B016C-CED2-44F8-AD3E-A364515FAA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8" t="21564" r="17413" b="16973"/>
          <a:stretch/>
        </p:blipFill>
        <p:spPr>
          <a:xfrm>
            <a:off x="9472591" y="0"/>
            <a:ext cx="2719409" cy="93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072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653D0-6B89-4362-8404-445CCBCE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3. Důvody nedohody v segmentu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59972-208F-4E84-AE4A-0F72101168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23283"/>
            <a:ext cx="10394707" cy="4618079"/>
          </a:xfrm>
        </p:spPr>
        <p:txBody>
          <a:bodyPr>
            <a:normAutofit/>
          </a:bodyPr>
          <a:lstStyle/>
          <a:p>
            <a:r>
              <a:rPr lang="cs-CZ" sz="2100" b="1" dirty="0">
                <a:solidFill>
                  <a:schemeClr val="accent5"/>
                </a:solidFill>
              </a:rPr>
              <a:t>Dohoda by znamenala primárně souhlasit s deficitním financováním zdravotnického zařízení </a:t>
            </a:r>
            <a:r>
              <a:rPr lang="cs-CZ" sz="2100" dirty="0"/>
              <a:t>a spoléhat na dotaci, </a:t>
            </a:r>
            <a:r>
              <a:rPr lang="cs-CZ" sz="2100" b="1" dirty="0"/>
              <a:t>tedy úhradu mimo systém.</a:t>
            </a:r>
          </a:p>
          <a:p>
            <a:r>
              <a:rPr lang="cs-CZ" sz="2100" b="1" dirty="0"/>
              <a:t>Toto je v situaci </a:t>
            </a:r>
            <a:r>
              <a:rPr lang="cs-CZ" sz="2100" b="1" dirty="0">
                <a:solidFill>
                  <a:schemeClr val="accent5"/>
                </a:solidFill>
              </a:rPr>
              <a:t>zásadních přebytků účtu v. z. p. </a:t>
            </a:r>
            <a:r>
              <a:rPr lang="cs-CZ" sz="2100" b="1" dirty="0"/>
              <a:t>naprosto nelogické! </a:t>
            </a:r>
          </a:p>
          <a:p>
            <a:r>
              <a:rPr lang="cs-CZ" sz="2100" dirty="0"/>
              <a:t>Špatná zkušenost s předchozí „dohodou“ na rok 2019, následným zvýšením ON (formou příplatku) a komunikací problému ze strany ministra zdravotnictví. </a:t>
            </a:r>
          </a:p>
          <a:p>
            <a:r>
              <a:rPr lang="cs-CZ" sz="2100" dirty="0"/>
              <a:t>V důsledku předchozích deficitů, nevykrytí ON &amp; OON dochází vnitřnímu zadlužení v důsledku odkládání obnovy technologií. Investiční deficit.</a:t>
            </a:r>
          </a:p>
          <a:p>
            <a:r>
              <a:rPr lang="cs-CZ" sz="2100" dirty="0"/>
              <a:t>Dále trvá personální nedostatek jak u lékařů, tak u nelékařského personálu. Zůstávají uzavřená oddělení jak fakultních, tak nefakultních nemocnic.</a:t>
            </a:r>
          </a:p>
          <a:p>
            <a:r>
              <a:rPr lang="cs-CZ" sz="2100" b="1" dirty="0">
                <a:solidFill>
                  <a:schemeClr val="accent5"/>
                </a:solidFill>
              </a:rPr>
              <a:t>Zcela kritická je situace v následné a dlouhodobé péči</a:t>
            </a:r>
            <a:r>
              <a:rPr lang="cs-CZ" sz="2100" dirty="0"/>
              <a:t>, o dalších segmentech (domácí péče a sociální služby) nemluvě.    </a:t>
            </a:r>
          </a:p>
          <a:p>
            <a:pPr marL="457200" lvl="1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81949-80F0-4990-AAB1-884F91C9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</p:spPr>
        <p:txBody>
          <a:bodyPr/>
          <a:lstStyle/>
          <a:p>
            <a:r>
              <a:rPr lang="cs-CZ"/>
              <a:t>09/10/2019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793C52-8BC5-47B2-9A01-854F80626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</p:spPr>
        <p:txBody>
          <a:bodyPr/>
          <a:lstStyle/>
          <a:p>
            <a:r>
              <a:rPr lang="en-US"/>
              <a:t>MUDr. Lukáš Velev, MHA 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564C5-0E98-479F-A587-E65075BA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25" name="Obrázek 24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9480CD0F-2943-4658-AFCB-38206ABCD4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8" t="21564" r="17413" b="16973"/>
          <a:stretch/>
        </p:blipFill>
        <p:spPr>
          <a:xfrm>
            <a:off x="9472591" y="0"/>
            <a:ext cx="2719409" cy="93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1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653D0-6B89-4362-8404-445CCBCE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4. Souhrn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59972-208F-4E84-AE4A-0F72101168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23283"/>
            <a:ext cx="10394707" cy="4618079"/>
          </a:xfrm>
        </p:spPr>
        <p:txBody>
          <a:bodyPr>
            <a:normAutofit/>
          </a:bodyPr>
          <a:lstStyle/>
          <a:p>
            <a:r>
              <a:rPr lang="cs-CZ" sz="2100" b="1" dirty="0">
                <a:solidFill>
                  <a:schemeClr val="accent5"/>
                </a:solidFill>
              </a:rPr>
              <a:t>Nedojde-li k navýšení úhrad pro rok 2020, hrozí reálně kolaps řady lůžkových zařízení akutní i následné péče</a:t>
            </a:r>
            <a:r>
              <a:rPr lang="cs-CZ" sz="2100" dirty="0"/>
              <a:t> v předmětném a následujících letech. Důvody personální a technické. </a:t>
            </a:r>
          </a:p>
          <a:p>
            <a:r>
              <a:rPr lang="cs-CZ" sz="2100" b="1" dirty="0">
                <a:solidFill>
                  <a:schemeClr val="accent5"/>
                </a:solidFill>
              </a:rPr>
              <a:t>Výše zmíněné povede k rozpadu dostupnosti péče zejména v regionech </a:t>
            </a:r>
            <a:r>
              <a:rPr lang="cs-CZ" sz="2100" dirty="0"/>
              <a:t>kde jsou </a:t>
            </a:r>
            <a:r>
              <a:rPr lang="cs-CZ" sz="2100" b="1" dirty="0"/>
              <a:t>nemocnice jediným poskytovatelem nepřetržitých služeb jak na lůžku, tak ambulantních. </a:t>
            </a:r>
          </a:p>
          <a:p>
            <a:r>
              <a:rPr lang="cs-CZ" sz="2100" dirty="0"/>
              <a:t>V kontextu demografického vývoje (viz prognózy ÚZIS) lékařů primární a specializované ambulantní péče je aspektu rozpadu péče akcentován.  </a:t>
            </a:r>
          </a:p>
          <a:p>
            <a:r>
              <a:rPr lang="cs-CZ" sz="2100" b="1" dirty="0"/>
              <a:t>Nemocnice by naopak měly být personálně naddimenzovány, aby mohly v budoucnosti vykrýt výpadek PLD, PLDD a AS!</a:t>
            </a:r>
          </a:p>
          <a:p>
            <a:r>
              <a:rPr lang="cs-CZ" sz="2100" dirty="0"/>
              <a:t>Již dnes čelí nemocnice velké konkurenci poskytovatelů elektivních (ziskových) služeb a privátních praxí.       </a:t>
            </a:r>
          </a:p>
          <a:p>
            <a:pPr marL="457200" lvl="1" indent="0">
              <a:buNone/>
            </a:pPr>
            <a:endParaRPr lang="cs-CZ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81949-80F0-4990-AAB1-884F91C990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</p:spPr>
        <p:txBody>
          <a:bodyPr/>
          <a:lstStyle/>
          <a:p>
            <a:r>
              <a:rPr lang="cs-CZ"/>
              <a:t>09/10/2019</a:t>
            </a:r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793C52-8BC5-47B2-9A01-854F80626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</p:spPr>
        <p:txBody>
          <a:bodyPr/>
          <a:lstStyle/>
          <a:p>
            <a:r>
              <a:rPr lang="en-US"/>
              <a:t>MUDr. Lukáš Velev, MHA </a:t>
            </a:r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564C5-0E98-479F-A587-E65075BA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pic>
        <p:nvPicPr>
          <p:cNvPr id="25" name="Obrázek 24" descr="Obsah obrázku kreslení, podepsat&#10;&#10;Popis byl vytvořen automaticky">
            <a:extLst>
              <a:ext uri="{FF2B5EF4-FFF2-40B4-BE49-F238E27FC236}">
                <a16:creationId xmlns:a16="http://schemas.microsoft.com/office/drawing/2014/main" id="{E6081F2C-94AB-4272-BF9B-733FB08901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58" t="21564" r="17413" b="16973"/>
          <a:stretch/>
        </p:blipFill>
        <p:spPr>
          <a:xfrm>
            <a:off x="9472591" y="0"/>
            <a:ext cx="2719409" cy="93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62331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D061FFC60ADEE4CB468B5F68FB4209C" ma:contentTypeVersion="11" ma:contentTypeDescription="Vytvoří nový dokument" ma:contentTypeScope="" ma:versionID="909f22fed36f16a07077d1afa9186a9f">
  <xsd:schema xmlns:xsd="http://www.w3.org/2001/XMLSchema" xmlns:xs="http://www.w3.org/2001/XMLSchema" xmlns:p="http://schemas.microsoft.com/office/2006/metadata/properties" xmlns:ns3="6f0ca5bd-9ffc-44b7-91a1-2b6d3865b807" xmlns:ns4="aae3f295-f33e-4924-9924-3ec36ba1900b" targetNamespace="http://schemas.microsoft.com/office/2006/metadata/properties" ma:root="true" ma:fieldsID="ce48cf4b23684efc718977ff85f50d5f" ns3:_="" ns4:_="">
    <xsd:import namespace="6f0ca5bd-9ffc-44b7-91a1-2b6d3865b807"/>
    <xsd:import namespace="aae3f295-f33e-4924-9924-3ec36ba190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ca5bd-9ffc-44b7-91a1-2b6d3865b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e3f295-f33e-4924-9924-3ec36ba1900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11ED86-D157-4A5B-8F2B-B0FD7B8AC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0ca5bd-9ffc-44b7-91a1-2b6d3865b807"/>
    <ds:schemaRef ds:uri="aae3f295-f33e-4924-9924-3ec36ba190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56A74F-32A1-4B29-82E2-FA33E19E6E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2D44016-76B2-4CC8-A19F-071C327308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1005</Words>
  <Application>Microsoft Office PowerPoint</Application>
  <PresentationFormat>Širokoúhlá obrazovka</PresentationFormat>
  <Paragraphs>105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Fazeta</vt:lpstr>
      <vt:lpstr>Problematika úhrady nemocniční péče v ČR</vt:lpstr>
      <vt:lpstr>Výdaje na zdravotnictví v EU</vt:lpstr>
      <vt:lpstr>Výdaje na zdravotnictví v EU</vt:lpstr>
      <vt:lpstr>1. Problémy s úhradou v nemocnicích</vt:lpstr>
      <vt:lpstr>1. Problémy s úhradou v nemocnicích</vt:lpstr>
      <vt:lpstr>2. Nemocnice a nepřetržitá péče</vt:lpstr>
      <vt:lpstr>2. Nemocnice a nepřetržitá péče</vt:lpstr>
      <vt:lpstr>3. Důvody nedohody v segmentu </vt:lpstr>
      <vt:lpstr>4. Souhrn</vt:lpstr>
      <vt:lpstr>4. Souhrn</vt:lpstr>
      <vt:lpstr>Děkuji za pozornost a přeji hodně štěstí i zdravého rozumu!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úhrady nemocniční péče v ČR</dc:title>
  <dc:creator>Velev Lukáš,MUDr. MHA</dc:creator>
  <cp:lastModifiedBy>Velev Lukáš,MUDr. MHA</cp:lastModifiedBy>
  <cp:revision>1</cp:revision>
  <dcterms:created xsi:type="dcterms:W3CDTF">2019-10-05T20:01:57Z</dcterms:created>
  <dcterms:modified xsi:type="dcterms:W3CDTF">2019-10-08T17:57:28Z</dcterms:modified>
</cp:coreProperties>
</file>