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8" r:id="rId2"/>
    <p:sldId id="595" r:id="rId3"/>
    <p:sldId id="591" r:id="rId4"/>
    <p:sldId id="583" r:id="rId5"/>
    <p:sldId id="602" r:id="rId6"/>
    <p:sldId id="598" r:id="rId7"/>
    <p:sldId id="603" r:id="rId8"/>
    <p:sldId id="596" r:id="rId9"/>
    <p:sldId id="599" r:id="rId10"/>
    <p:sldId id="600" r:id="rId11"/>
    <p:sldId id="601" r:id="rId12"/>
    <p:sldId id="604" r:id="rId13"/>
    <p:sldId id="605" r:id="rId14"/>
    <p:sldId id="323" r:id="rId15"/>
    <p:sldId id="324" r:id="rId16"/>
    <p:sldId id="315" r:id="rId17"/>
    <p:sldId id="316" r:id="rId18"/>
    <p:sldId id="302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Žofka Jan Mgr. Ing." initials="ŽJMI" lastIdx="1" clrIdx="0">
    <p:extLst>
      <p:ext uri="{19B8F6BF-5375-455C-9EA6-DF929625EA0E}">
        <p15:presenceInfo xmlns:p15="http://schemas.microsoft.com/office/powerpoint/2012/main" userId="S-1-5-21-1022501249-890388631-1469997231-183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0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1" autoAdjust="0"/>
    <p:restoredTop sz="94660"/>
  </p:normalViewPr>
  <p:slideViewPr>
    <p:cSldViewPr snapToGrid="0">
      <p:cViewPr varScale="1">
        <p:scale>
          <a:sx n="84" d="100"/>
          <a:sy n="84" d="100"/>
        </p:scale>
        <p:origin x="49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93702557291679"/>
          <c:y val="6.3054247171625041E-2"/>
          <c:w val="0.730567557688513"/>
          <c:h val="0.9171773225713224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celkový kumulativní počet pozitivních (N = 8 572)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List1!$A$2:$A$36</c:f>
              <c:strCache>
                <c:ptCount val="35"/>
                <c:pt idx="0">
                  <c:v>Zdravotní sestra</c:v>
                </c:pt>
                <c:pt idx="1">
                  <c:v>Administrativa / kancelář</c:v>
                </c:pt>
                <c:pt idx="2">
                  <c:v>Jiný zdravotnický pracovník</c:v>
                </c:pt>
                <c:pt idx="3">
                  <c:v>OSVČ</c:v>
                </c:pt>
                <c:pt idx="4">
                  <c:v>Strojírenství, elektro</c:v>
                </c:pt>
                <c:pt idx="5">
                  <c:v>Dítě</c:v>
                </c:pt>
                <c:pt idx="6">
                  <c:v>Lékař</c:v>
                </c:pt>
                <c:pt idx="7">
                  <c:v>Nepracující / nezaměstnaný</c:v>
                </c:pt>
                <c:pt idx="8">
                  <c:v>Pedagog, školství</c:v>
                </c:pt>
                <c:pt idx="9">
                  <c:v>Management, vedení, řízení</c:v>
                </c:pt>
                <c:pt idx="10">
                  <c:v>Mateřská / rodičovská dovolená</c:v>
                </c:pt>
                <c:pt idx="11">
                  <c:v>Dělník, rolník</c:v>
                </c:pt>
                <c:pt idx="12">
                  <c:v>Pracovník ve službách</c:v>
                </c:pt>
                <c:pt idx="13">
                  <c:v>Jiný potravinář</c:v>
                </c:pt>
                <c:pt idx="14">
                  <c:v>Řidič, doprava</c:v>
                </c:pt>
                <c:pt idx="15">
                  <c:v>Řemeslník</c:v>
                </c:pt>
                <c:pt idx="16">
                  <c:v>Invalidní důchodce</c:v>
                </c:pt>
                <c:pt idx="17">
                  <c:v>Prodavač(ka) / pokladní</c:v>
                </c:pt>
                <c:pt idx="18">
                  <c:v>Sociální pracovník / péče o osoby</c:v>
                </c:pt>
                <c:pt idx="19">
                  <c:v>Policista</c:v>
                </c:pt>
                <c:pt idx="20">
                  <c:v>Pracovník v IT</c:v>
                </c:pt>
                <c:pt idx="21">
                  <c:v>Skladník, expedice, logistika</c:v>
                </c:pt>
                <c:pt idx="22">
                  <c:v>Stavebnictví</c:v>
                </c:pt>
                <c:pt idx="23">
                  <c:v>Hasič / Záchranář</c:v>
                </c:pt>
                <c:pt idx="24">
                  <c:v>Úklidové služby</c:v>
                </c:pt>
                <c:pt idx="25">
                  <c:v>Ostatní VŠ</c:v>
                </c:pt>
                <c:pt idx="26">
                  <c:v>Voják</c:v>
                </c:pt>
                <c:pt idx="27">
                  <c:v>V domácnosti</c:v>
                </c:pt>
                <c:pt idx="28">
                  <c:v>Farmaceut, lékárník</c:v>
                </c:pt>
                <c:pt idx="29">
                  <c:v>Migrující / pendler</c:v>
                </c:pt>
                <c:pt idx="30">
                  <c:v>Pošta, doručovací služba</c:v>
                </c:pt>
                <c:pt idx="31">
                  <c:v>Laboratorní pracovník ve zdravotnictví</c:v>
                </c:pt>
                <c:pt idx="32">
                  <c:v>Veterinář, pracujicí se zvířaty</c:v>
                </c:pt>
                <c:pt idx="33">
                  <c:v>Zaměstnanec vězeňské služby</c:v>
                </c:pt>
                <c:pt idx="34">
                  <c:v>Bezdomovec</c:v>
                </c:pt>
              </c:strCache>
            </c:strRef>
          </c:cat>
          <c:val>
            <c:numRef>
              <c:f>List1!$B$2:$B$36</c:f>
              <c:numCache>
                <c:formatCode>General</c:formatCode>
                <c:ptCount val="35"/>
                <c:pt idx="0">
                  <c:v>405</c:v>
                </c:pt>
                <c:pt idx="1">
                  <c:v>400</c:v>
                </c:pt>
                <c:pt idx="2">
                  <c:v>303</c:v>
                </c:pt>
                <c:pt idx="3">
                  <c:v>254</c:v>
                </c:pt>
                <c:pt idx="4">
                  <c:v>212</c:v>
                </c:pt>
                <c:pt idx="5">
                  <c:v>205</c:v>
                </c:pt>
                <c:pt idx="6">
                  <c:v>185</c:v>
                </c:pt>
                <c:pt idx="7">
                  <c:v>185</c:v>
                </c:pt>
                <c:pt idx="8">
                  <c:v>180</c:v>
                </c:pt>
                <c:pt idx="9">
                  <c:v>160</c:v>
                </c:pt>
                <c:pt idx="10">
                  <c:v>160</c:v>
                </c:pt>
                <c:pt idx="11">
                  <c:v>152</c:v>
                </c:pt>
                <c:pt idx="12">
                  <c:v>150</c:v>
                </c:pt>
                <c:pt idx="13">
                  <c:v>141</c:v>
                </c:pt>
                <c:pt idx="14">
                  <c:v>127</c:v>
                </c:pt>
                <c:pt idx="15">
                  <c:v>125</c:v>
                </c:pt>
                <c:pt idx="16">
                  <c:v>94</c:v>
                </c:pt>
                <c:pt idx="17">
                  <c:v>92</c:v>
                </c:pt>
                <c:pt idx="18">
                  <c:v>92</c:v>
                </c:pt>
                <c:pt idx="19">
                  <c:v>77</c:v>
                </c:pt>
                <c:pt idx="20">
                  <c:v>76</c:v>
                </c:pt>
                <c:pt idx="21">
                  <c:v>74</c:v>
                </c:pt>
                <c:pt idx="22">
                  <c:v>71</c:v>
                </c:pt>
                <c:pt idx="23">
                  <c:v>55</c:v>
                </c:pt>
                <c:pt idx="24">
                  <c:v>54</c:v>
                </c:pt>
                <c:pt idx="25">
                  <c:v>48</c:v>
                </c:pt>
                <c:pt idx="26">
                  <c:v>27</c:v>
                </c:pt>
                <c:pt idx="27">
                  <c:v>26</c:v>
                </c:pt>
                <c:pt idx="28">
                  <c:v>20</c:v>
                </c:pt>
                <c:pt idx="29">
                  <c:v>19</c:v>
                </c:pt>
                <c:pt idx="30">
                  <c:v>19</c:v>
                </c:pt>
                <c:pt idx="31">
                  <c:v>17</c:v>
                </c:pt>
                <c:pt idx="32">
                  <c:v>12</c:v>
                </c:pt>
                <c:pt idx="33">
                  <c:v>8</c:v>
                </c:pt>
                <c:pt idx="3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54-4058-AA3C-6737E5D4542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počet aktuálně nemocných (N = 2 856)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List1!$A$2:$A$36</c:f>
              <c:strCache>
                <c:ptCount val="35"/>
                <c:pt idx="0">
                  <c:v>Zdravotní sestra</c:v>
                </c:pt>
                <c:pt idx="1">
                  <c:v>Administrativa / kancelář</c:v>
                </c:pt>
                <c:pt idx="2">
                  <c:v>Jiný zdravotnický pracovník</c:v>
                </c:pt>
                <c:pt idx="3">
                  <c:v>OSVČ</c:v>
                </c:pt>
                <c:pt idx="4">
                  <c:v>Strojírenství, elektro</c:v>
                </c:pt>
                <c:pt idx="5">
                  <c:v>Dítě</c:v>
                </c:pt>
                <c:pt idx="6">
                  <c:v>Lékař</c:v>
                </c:pt>
                <c:pt idx="7">
                  <c:v>Nepracující / nezaměstnaný</c:v>
                </c:pt>
                <c:pt idx="8">
                  <c:v>Pedagog, školství</c:v>
                </c:pt>
                <c:pt idx="9">
                  <c:v>Management, vedení, řízení</c:v>
                </c:pt>
                <c:pt idx="10">
                  <c:v>Mateřská / rodičovská dovolená</c:v>
                </c:pt>
                <c:pt idx="11">
                  <c:v>Dělník, rolník</c:v>
                </c:pt>
                <c:pt idx="12">
                  <c:v>Pracovník ve službách</c:v>
                </c:pt>
                <c:pt idx="13">
                  <c:v>Jiný potravinář</c:v>
                </c:pt>
                <c:pt idx="14">
                  <c:v>Řidič, doprava</c:v>
                </c:pt>
                <c:pt idx="15">
                  <c:v>Řemeslník</c:v>
                </c:pt>
                <c:pt idx="16">
                  <c:v>Invalidní důchodce</c:v>
                </c:pt>
                <c:pt idx="17">
                  <c:v>Prodavač(ka) / pokladní</c:v>
                </c:pt>
                <c:pt idx="18">
                  <c:v>Sociální pracovník / péče o osoby</c:v>
                </c:pt>
                <c:pt idx="19">
                  <c:v>Policista</c:v>
                </c:pt>
                <c:pt idx="20">
                  <c:v>Pracovník v IT</c:v>
                </c:pt>
                <c:pt idx="21">
                  <c:v>Skladník, expedice, logistika</c:v>
                </c:pt>
                <c:pt idx="22">
                  <c:v>Stavebnictví</c:v>
                </c:pt>
                <c:pt idx="23">
                  <c:v>Hasič / Záchranář</c:v>
                </c:pt>
                <c:pt idx="24">
                  <c:v>Úklidové služby</c:v>
                </c:pt>
                <c:pt idx="25">
                  <c:v>Ostatní VŠ</c:v>
                </c:pt>
                <c:pt idx="26">
                  <c:v>Voják</c:v>
                </c:pt>
                <c:pt idx="27">
                  <c:v>V domácnosti</c:v>
                </c:pt>
                <c:pt idx="28">
                  <c:v>Farmaceut, lékárník</c:v>
                </c:pt>
                <c:pt idx="29">
                  <c:v>Migrující / pendler</c:v>
                </c:pt>
                <c:pt idx="30">
                  <c:v>Pošta, doručovací služba</c:v>
                </c:pt>
                <c:pt idx="31">
                  <c:v>Laboratorní pracovník ve zdravotnictví</c:v>
                </c:pt>
                <c:pt idx="32">
                  <c:v>Veterinář, pracujicí se zvířaty</c:v>
                </c:pt>
                <c:pt idx="33">
                  <c:v>Zaměstnanec vězeňské služby</c:v>
                </c:pt>
                <c:pt idx="34">
                  <c:v>Bezdomovec</c:v>
                </c:pt>
              </c:strCache>
            </c:strRef>
          </c:cat>
          <c:val>
            <c:numRef>
              <c:f>List1!$C$2:$C$36</c:f>
              <c:numCache>
                <c:formatCode>General</c:formatCode>
                <c:ptCount val="35"/>
                <c:pt idx="0">
                  <c:v>138</c:v>
                </c:pt>
                <c:pt idx="1">
                  <c:v>84</c:v>
                </c:pt>
                <c:pt idx="2">
                  <c:v>105</c:v>
                </c:pt>
                <c:pt idx="3">
                  <c:v>52</c:v>
                </c:pt>
                <c:pt idx="4">
                  <c:v>53</c:v>
                </c:pt>
                <c:pt idx="5">
                  <c:v>68</c:v>
                </c:pt>
                <c:pt idx="6">
                  <c:v>50</c:v>
                </c:pt>
                <c:pt idx="7">
                  <c:v>56</c:v>
                </c:pt>
                <c:pt idx="8">
                  <c:v>36</c:v>
                </c:pt>
                <c:pt idx="9">
                  <c:v>34</c:v>
                </c:pt>
                <c:pt idx="10">
                  <c:v>48</c:v>
                </c:pt>
                <c:pt idx="11">
                  <c:v>62</c:v>
                </c:pt>
                <c:pt idx="12">
                  <c:v>32</c:v>
                </c:pt>
                <c:pt idx="13">
                  <c:v>56</c:v>
                </c:pt>
                <c:pt idx="14">
                  <c:v>34</c:v>
                </c:pt>
                <c:pt idx="15">
                  <c:v>30</c:v>
                </c:pt>
                <c:pt idx="16">
                  <c:v>27</c:v>
                </c:pt>
                <c:pt idx="17">
                  <c:v>23</c:v>
                </c:pt>
                <c:pt idx="18">
                  <c:v>30</c:v>
                </c:pt>
                <c:pt idx="19">
                  <c:v>9</c:v>
                </c:pt>
                <c:pt idx="20">
                  <c:v>9</c:v>
                </c:pt>
                <c:pt idx="21">
                  <c:v>32</c:v>
                </c:pt>
                <c:pt idx="22">
                  <c:v>23</c:v>
                </c:pt>
                <c:pt idx="23">
                  <c:v>13</c:v>
                </c:pt>
                <c:pt idx="24">
                  <c:v>21</c:v>
                </c:pt>
                <c:pt idx="25">
                  <c:v>9</c:v>
                </c:pt>
                <c:pt idx="26">
                  <c:v>12</c:v>
                </c:pt>
                <c:pt idx="27">
                  <c:v>11</c:v>
                </c:pt>
                <c:pt idx="28">
                  <c:v>1</c:v>
                </c:pt>
                <c:pt idx="29">
                  <c:v>10</c:v>
                </c:pt>
                <c:pt idx="30">
                  <c:v>6</c:v>
                </c:pt>
                <c:pt idx="31">
                  <c:v>2</c:v>
                </c:pt>
                <c:pt idx="32">
                  <c:v>1</c:v>
                </c:pt>
                <c:pt idx="33">
                  <c:v>1</c:v>
                </c:pt>
                <c:pt idx="3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54-4058-AA3C-6737E5D454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320460415"/>
        <c:axId val="315793487"/>
      </c:barChart>
      <c:catAx>
        <c:axId val="32046041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5793487"/>
        <c:crosses val="autoZero"/>
        <c:auto val="1"/>
        <c:lblAlgn val="ctr"/>
        <c:lblOffset val="100"/>
        <c:tickLblSkip val="1"/>
        <c:noMultiLvlLbl val="0"/>
      </c:catAx>
      <c:valAx>
        <c:axId val="315793487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204604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836713711629882"/>
          <c:y val="0.44874551686171932"/>
          <c:w val="0.33585842313088932"/>
          <c:h val="0.11642971921376603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393650942503127E-2"/>
          <c:y val="2.8839934249511919E-2"/>
          <c:w val="0.94170129966680649"/>
          <c:h val="0.857917823700921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Lékaři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List1!$B$1:$BZ$1</c:f>
              <c:strCache>
                <c:ptCount val="77"/>
                <c:pt idx="0">
                  <c:v>01.03.20</c:v>
                </c:pt>
                <c:pt idx="1">
                  <c:v>02.03.20</c:v>
                </c:pt>
                <c:pt idx="2">
                  <c:v>03.03.20</c:v>
                </c:pt>
                <c:pt idx="3">
                  <c:v>04.03.20</c:v>
                </c:pt>
                <c:pt idx="4">
                  <c:v>05.03.20</c:v>
                </c:pt>
                <c:pt idx="5">
                  <c:v>06.03.20</c:v>
                </c:pt>
                <c:pt idx="6">
                  <c:v>07.03.20</c:v>
                </c:pt>
                <c:pt idx="7">
                  <c:v>08.03.20</c:v>
                </c:pt>
                <c:pt idx="8">
                  <c:v>09.03.20</c:v>
                </c:pt>
                <c:pt idx="9">
                  <c:v>10.03.20</c:v>
                </c:pt>
                <c:pt idx="10">
                  <c:v>11.03.20</c:v>
                </c:pt>
                <c:pt idx="11">
                  <c:v>12.03.20</c:v>
                </c:pt>
                <c:pt idx="12">
                  <c:v>13.03.20</c:v>
                </c:pt>
                <c:pt idx="13">
                  <c:v>14.03.20</c:v>
                </c:pt>
                <c:pt idx="14">
                  <c:v>15.03.20</c:v>
                </c:pt>
                <c:pt idx="15">
                  <c:v>16.03.20</c:v>
                </c:pt>
                <c:pt idx="16">
                  <c:v>17.03.20</c:v>
                </c:pt>
                <c:pt idx="17">
                  <c:v>18.03.20</c:v>
                </c:pt>
                <c:pt idx="18">
                  <c:v>19.03.20</c:v>
                </c:pt>
                <c:pt idx="19">
                  <c:v>20.03.20</c:v>
                </c:pt>
                <c:pt idx="20">
                  <c:v>21.03.20</c:v>
                </c:pt>
                <c:pt idx="21">
                  <c:v>22.03.20</c:v>
                </c:pt>
                <c:pt idx="22">
                  <c:v>23.03.20</c:v>
                </c:pt>
                <c:pt idx="23">
                  <c:v>24.03.20</c:v>
                </c:pt>
                <c:pt idx="24">
                  <c:v>25.03.20</c:v>
                </c:pt>
                <c:pt idx="25">
                  <c:v>26.03.20</c:v>
                </c:pt>
                <c:pt idx="26">
                  <c:v>27.03.20</c:v>
                </c:pt>
                <c:pt idx="27">
                  <c:v>28.03.20</c:v>
                </c:pt>
                <c:pt idx="28">
                  <c:v>29.03.20</c:v>
                </c:pt>
                <c:pt idx="29">
                  <c:v>30.03.20</c:v>
                </c:pt>
                <c:pt idx="30">
                  <c:v>31.03.20</c:v>
                </c:pt>
                <c:pt idx="31">
                  <c:v>01.04.20</c:v>
                </c:pt>
                <c:pt idx="32">
                  <c:v>02.04.20</c:v>
                </c:pt>
                <c:pt idx="33">
                  <c:v>03.04.20</c:v>
                </c:pt>
                <c:pt idx="34">
                  <c:v>04.04.20</c:v>
                </c:pt>
                <c:pt idx="35">
                  <c:v>05.04.20</c:v>
                </c:pt>
                <c:pt idx="36">
                  <c:v>06.04.20</c:v>
                </c:pt>
                <c:pt idx="37">
                  <c:v>07.04.20</c:v>
                </c:pt>
                <c:pt idx="38">
                  <c:v>08.04.20</c:v>
                </c:pt>
                <c:pt idx="39">
                  <c:v>09.04.20</c:v>
                </c:pt>
                <c:pt idx="40">
                  <c:v>10.04.20</c:v>
                </c:pt>
                <c:pt idx="41">
                  <c:v>11.04.20</c:v>
                </c:pt>
                <c:pt idx="42">
                  <c:v>12.04.20</c:v>
                </c:pt>
                <c:pt idx="43">
                  <c:v>13.04.20</c:v>
                </c:pt>
                <c:pt idx="44">
                  <c:v>14.04.20</c:v>
                </c:pt>
                <c:pt idx="45">
                  <c:v>15.04.20</c:v>
                </c:pt>
                <c:pt idx="46">
                  <c:v>16.04.20</c:v>
                </c:pt>
                <c:pt idx="47">
                  <c:v>17.04.20</c:v>
                </c:pt>
                <c:pt idx="48">
                  <c:v>18.04.20</c:v>
                </c:pt>
                <c:pt idx="49">
                  <c:v>19.04.20</c:v>
                </c:pt>
                <c:pt idx="50">
                  <c:v>20.04.20</c:v>
                </c:pt>
                <c:pt idx="51">
                  <c:v>21.04.20</c:v>
                </c:pt>
                <c:pt idx="52">
                  <c:v>22.04.20</c:v>
                </c:pt>
                <c:pt idx="53">
                  <c:v>23.04.20</c:v>
                </c:pt>
                <c:pt idx="54">
                  <c:v>24.04.20</c:v>
                </c:pt>
                <c:pt idx="55">
                  <c:v>25.04.20</c:v>
                </c:pt>
                <c:pt idx="56">
                  <c:v>26.04.20</c:v>
                </c:pt>
                <c:pt idx="57">
                  <c:v>27.04.20</c:v>
                </c:pt>
                <c:pt idx="58">
                  <c:v>28.04.20</c:v>
                </c:pt>
                <c:pt idx="59">
                  <c:v>29.04.20</c:v>
                </c:pt>
                <c:pt idx="60">
                  <c:v>30.04.20</c:v>
                </c:pt>
                <c:pt idx="61">
                  <c:v>01.05.20</c:v>
                </c:pt>
                <c:pt idx="62">
                  <c:v>02.05.20</c:v>
                </c:pt>
                <c:pt idx="63">
                  <c:v>03.05.20</c:v>
                </c:pt>
                <c:pt idx="64">
                  <c:v>04.05.20</c:v>
                </c:pt>
                <c:pt idx="65">
                  <c:v>05.05.20</c:v>
                </c:pt>
                <c:pt idx="66">
                  <c:v>06.05.20</c:v>
                </c:pt>
                <c:pt idx="67">
                  <c:v>07.05.20</c:v>
                </c:pt>
                <c:pt idx="68">
                  <c:v>08.05.20</c:v>
                </c:pt>
                <c:pt idx="69">
                  <c:v>09.05.20</c:v>
                </c:pt>
                <c:pt idx="70">
                  <c:v>10.05.20</c:v>
                </c:pt>
                <c:pt idx="71">
                  <c:v>11.05.20</c:v>
                </c:pt>
                <c:pt idx="72">
                  <c:v>12.05.20</c:v>
                </c:pt>
                <c:pt idx="73">
                  <c:v>13.05.20</c:v>
                </c:pt>
                <c:pt idx="74">
                  <c:v>14.05.20</c:v>
                </c:pt>
                <c:pt idx="75">
                  <c:v>15.05.20</c:v>
                </c:pt>
                <c:pt idx="76">
                  <c:v>16.05.20</c:v>
                </c:pt>
              </c:strCache>
            </c:strRef>
          </c:cat>
          <c:val>
            <c:numRef>
              <c:f>List1!$B$2:$BZ$2</c:f>
              <c:numCache>
                <c:formatCode>General</c:formatCode>
                <c:ptCount val="7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6</c:v>
                </c:pt>
                <c:pt idx="14">
                  <c:v>9</c:v>
                </c:pt>
                <c:pt idx="15">
                  <c:v>10</c:v>
                </c:pt>
                <c:pt idx="16">
                  <c:v>10</c:v>
                </c:pt>
                <c:pt idx="17">
                  <c:v>14</c:v>
                </c:pt>
                <c:pt idx="18">
                  <c:v>16</c:v>
                </c:pt>
                <c:pt idx="19">
                  <c:v>23</c:v>
                </c:pt>
                <c:pt idx="20">
                  <c:v>27</c:v>
                </c:pt>
                <c:pt idx="21">
                  <c:v>34</c:v>
                </c:pt>
                <c:pt idx="22">
                  <c:v>38</c:v>
                </c:pt>
                <c:pt idx="23">
                  <c:v>49</c:v>
                </c:pt>
                <c:pt idx="24">
                  <c:v>57</c:v>
                </c:pt>
                <c:pt idx="25">
                  <c:v>64</c:v>
                </c:pt>
                <c:pt idx="26">
                  <c:v>74</c:v>
                </c:pt>
                <c:pt idx="27">
                  <c:v>79</c:v>
                </c:pt>
                <c:pt idx="28">
                  <c:v>85</c:v>
                </c:pt>
                <c:pt idx="29">
                  <c:v>88</c:v>
                </c:pt>
                <c:pt idx="30">
                  <c:v>94</c:v>
                </c:pt>
                <c:pt idx="31">
                  <c:v>102</c:v>
                </c:pt>
                <c:pt idx="32">
                  <c:v>104</c:v>
                </c:pt>
                <c:pt idx="33">
                  <c:v>110</c:v>
                </c:pt>
                <c:pt idx="34">
                  <c:v>114</c:v>
                </c:pt>
                <c:pt idx="35">
                  <c:v>117</c:v>
                </c:pt>
                <c:pt idx="36">
                  <c:v>120</c:v>
                </c:pt>
                <c:pt idx="37">
                  <c:v>126</c:v>
                </c:pt>
                <c:pt idx="38">
                  <c:v>130</c:v>
                </c:pt>
                <c:pt idx="39">
                  <c:v>130</c:v>
                </c:pt>
                <c:pt idx="40">
                  <c:v>134</c:v>
                </c:pt>
                <c:pt idx="41">
                  <c:v>136</c:v>
                </c:pt>
                <c:pt idx="42">
                  <c:v>137</c:v>
                </c:pt>
                <c:pt idx="43">
                  <c:v>138</c:v>
                </c:pt>
                <c:pt idx="44">
                  <c:v>139</c:v>
                </c:pt>
                <c:pt idx="45">
                  <c:v>143</c:v>
                </c:pt>
                <c:pt idx="46">
                  <c:v>144</c:v>
                </c:pt>
                <c:pt idx="47">
                  <c:v>147</c:v>
                </c:pt>
                <c:pt idx="48">
                  <c:v>151</c:v>
                </c:pt>
                <c:pt idx="49">
                  <c:v>151</c:v>
                </c:pt>
                <c:pt idx="50">
                  <c:v>152</c:v>
                </c:pt>
                <c:pt idx="51">
                  <c:v>158</c:v>
                </c:pt>
                <c:pt idx="52">
                  <c:v>161</c:v>
                </c:pt>
                <c:pt idx="53">
                  <c:v>162</c:v>
                </c:pt>
                <c:pt idx="54">
                  <c:v>166</c:v>
                </c:pt>
                <c:pt idx="55">
                  <c:v>167</c:v>
                </c:pt>
                <c:pt idx="56">
                  <c:v>167</c:v>
                </c:pt>
                <c:pt idx="57">
                  <c:v>168</c:v>
                </c:pt>
                <c:pt idx="58">
                  <c:v>169</c:v>
                </c:pt>
                <c:pt idx="59">
                  <c:v>171</c:v>
                </c:pt>
                <c:pt idx="60">
                  <c:v>173</c:v>
                </c:pt>
                <c:pt idx="61">
                  <c:v>173</c:v>
                </c:pt>
                <c:pt idx="62">
                  <c:v>173</c:v>
                </c:pt>
                <c:pt idx="63">
                  <c:v>174</c:v>
                </c:pt>
                <c:pt idx="64">
                  <c:v>175</c:v>
                </c:pt>
                <c:pt idx="65">
                  <c:v>177</c:v>
                </c:pt>
                <c:pt idx="66">
                  <c:v>178</c:v>
                </c:pt>
                <c:pt idx="67">
                  <c:v>180</c:v>
                </c:pt>
                <c:pt idx="68">
                  <c:v>180</c:v>
                </c:pt>
                <c:pt idx="69">
                  <c:v>181</c:v>
                </c:pt>
                <c:pt idx="70">
                  <c:v>182</c:v>
                </c:pt>
                <c:pt idx="71">
                  <c:v>182</c:v>
                </c:pt>
                <c:pt idx="72">
                  <c:v>184</c:v>
                </c:pt>
                <c:pt idx="73">
                  <c:v>184</c:v>
                </c:pt>
                <c:pt idx="74">
                  <c:v>184</c:v>
                </c:pt>
                <c:pt idx="75">
                  <c:v>184</c:v>
                </c:pt>
                <c:pt idx="76">
                  <c:v>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7E-4D27-BCFF-284DBA80796E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Sesterská povolání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List1!$B$1:$BZ$1</c:f>
              <c:strCache>
                <c:ptCount val="77"/>
                <c:pt idx="0">
                  <c:v>01.03.20</c:v>
                </c:pt>
                <c:pt idx="1">
                  <c:v>02.03.20</c:v>
                </c:pt>
                <c:pt idx="2">
                  <c:v>03.03.20</c:v>
                </c:pt>
                <c:pt idx="3">
                  <c:v>04.03.20</c:v>
                </c:pt>
                <c:pt idx="4">
                  <c:v>05.03.20</c:v>
                </c:pt>
                <c:pt idx="5">
                  <c:v>06.03.20</c:v>
                </c:pt>
                <c:pt idx="6">
                  <c:v>07.03.20</c:v>
                </c:pt>
                <c:pt idx="7">
                  <c:v>08.03.20</c:v>
                </c:pt>
                <c:pt idx="8">
                  <c:v>09.03.20</c:v>
                </c:pt>
                <c:pt idx="9">
                  <c:v>10.03.20</c:v>
                </c:pt>
                <c:pt idx="10">
                  <c:v>11.03.20</c:v>
                </c:pt>
                <c:pt idx="11">
                  <c:v>12.03.20</c:v>
                </c:pt>
                <c:pt idx="12">
                  <c:v>13.03.20</c:v>
                </c:pt>
                <c:pt idx="13">
                  <c:v>14.03.20</c:v>
                </c:pt>
                <c:pt idx="14">
                  <c:v>15.03.20</c:v>
                </c:pt>
                <c:pt idx="15">
                  <c:v>16.03.20</c:v>
                </c:pt>
                <c:pt idx="16">
                  <c:v>17.03.20</c:v>
                </c:pt>
                <c:pt idx="17">
                  <c:v>18.03.20</c:v>
                </c:pt>
                <c:pt idx="18">
                  <c:v>19.03.20</c:v>
                </c:pt>
                <c:pt idx="19">
                  <c:v>20.03.20</c:v>
                </c:pt>
                <c:pt idx="20">
                  <c:v>21.03.20</c:v>
                </c:pt>
                <c:pt idx="21">
                  <c:v>22.03.20</c:v>
                </c:pt>
                <c:pt idx="22">
                  <c:v>23.03.20</c:v>
                </c:pt>
                <c:pt idx="23">
                  <c:v>24.03.20</c:v>
                </c:pt>
                <c:pt idx="24">
                  <c:v>25.03.20</c:v>
                </c:pt>
                <c:pt idx="25">
                  <c:v>26.03.20</c:v>
                </c:pt>
                <c:pt idx="26">
                  <c:v>27.03.20</c:v>
                </c:pt>
                <c:pt idx="27">
                  <c:v>28.03.20</c:v>
                </c:pt>
                <c:pt idx="28">
                  <c:v>29.03.20</c:v>
                </c:pt>
                <c:pt idx="29">
                  <c:v>30.03.20</c:v>
                </c:pt>
                <c:pt idx="30">
                  <c:v>31.03.20</c:v>
                </c:pt>
                <c:pt idx="31">
                  <c:v>01.04.20</c:v>
                </c:pt>
                <c:pt idx="32">
                  <c:v>02.04.20</c:v>
                </c:pt>
                <c:pt idx="33">
                  <c:v>03.04.20</c:v>
                </c:pt>
                <c:pt idx="34">
                  <c:v>04.04.20</c:v>
                </c:pt>
                <c:pt idx="35">
                  <c:v>05.04.20</c:v>
                </c:pt>
                <c:pt idx="36">
                  <c:v>06.04.20</c:v>
                </c:pt>
                <c:pt idx="37">
                  <c:v>07.04.20</c:v>
                </c:pt>
                <c:pt idx="38">
                  <c:v>08.04.20</c:v>
                </c:pt>
                <c:pt idx="39">
                  <c:v>09.04.20</c:v>
                </c:pt>
                <c:pt idx="40">
                  <c:v>10.04.20</c:v>
                </c:pt>
                <c:pt idx="41">
                  <c:v>11.04.20</c:v>
                </c:pt>
                <c:pt idx="42">
                  <c:v>12.04.20</c:v>
                </c:pt>
                <c:pt idx="43">
                  <c:v>13.04.20</c:v>
                </c:pt>
                <c:pt idx="44">
                  <c:v>14.04.20</c:v>
                </c:pt>
                <c:pt idx="45">
                  <c:v>15.04.20</c:v>
                </c:pt>
                <c:pt idx="46">
                  <c:v>16.04.20</c:v>
                </c:pt>
                <c:pt idx="47">
                  <c:v>17.04.20</c:v>
                </c:pt>
                <c:pt idx="48">
                  <c:v>18.04.20</c:v>
                </c:pt>
                <c:pt idx="49">
                  <c:v>19.04.20</c:v>
                </c:pt>
                <c:pt idx="50">
                  <c:v>20.04.20</c:v>
                </c:pt>
                <c:pt idx="51">
                  <c:v>21.04.20</c:v>
                </c:pt>
                <c:pt idx="52">
                  <c:v>22.04.20</c:v>
                </c:pt>
                <c:pt idx="53">
                  <c:v>23.04.20</c:v>
                </c:pt>
                <c:pt idx="54">
                  <c:v>24.04.20</c:v>
                </c:pt>
                <c:pt idx="55">
                  <c:v>25.04.20</c:v>
                </c:pt>
                <c:pt idx="56">
                  <c:v>26.04.20</c:v>
                </c:pt>
                <c:pt idx="57">
                  <c:v>27.04.20</c:v>
                </c:pt>
                <c:pt idx="58">
                  <c:v>28.04.20</c:v>
                </c:pt>
                <c:pt idx="59">
                  <c:v>29.04.20</c:v>
                </c:pt>
                <c:pt idx="60">
                  <c:v>30.04.20</c:v>
                </c:pt>
                <c:pt idx="61">
                  <c:v>01.05.20</c:v>
                </c:pt>
                <c:pt idx="62">
                  <c:v>02.05.20</c:v>
                </c:pt>
                <c:pt idx="63">
                  <c:v>03.05.20</c:v>
                </c:pt>
                <c:pt idx="64">
                  <c:v>04.05.20</c:v>
                </c:pt>
                <c:pt idx="65">
                  <c:v>05.05.20</c:v>
                </c:pt>
                <c:pt idx="66">
                  <c:v>06.05.20</c:v>
                </c:pt>
                <c:pt idx="67">
                  <c:v>07.05.20</c:v>
                </c:pt>
                <c:pt idx="68">
                  <c:v>08.05.20</c:v>
                </c:pt>
                <c:pt idx="69">
                  <c:v>09.05.20</c:v>
                </c:pt>
                <c:pt idx="70">
                  <c:v>10.05.20</c:v>
                </c:pt>
                <c:pt idx="71">
                  <c:v>11.05.20</c:v>
                </c:pt>
                <c:pt idx="72">
                  <c:v>12.05.20</c:v>
                </c:pt>
                <c:pt idx="73">
                  <c:v>13.05.20</c:v>
                </c:pt>
                <c:pt idx="74">
                  <c:v>14.05.20</c:v>
                </c:pt>
                <c:pt idx="75">
                  <c:v>15.05.20</c:v>
                </c:pt>
                <c:pt idx="76">
                  <c:v>16.05.20</c:v>
                </c:pt>
              </c:strCache>
            </c:strRef>
          </c:cat>
          <c:val>
            <c:numRef>
              <c:f>List1!$B$3:$BZ$3</c:f>
              <c:numCache>
                <c:formatCode>General</c:formatCode>
                <c:ptCount val="7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8</c:v>
                </c:pt>
                <c:pt idx="17">
                  <c:v>10</c:v>
                </c:pt>
                <c:pt idx="18">
                  <c:v>12</c:v>
                </c:pt>
                <c:pt idx="19">
                  <c:v>16</c:v>
                </c:pt>
                <c:pt idx="20">
                  <c:v>18</c:v>
                </c:pt>
                <c:pt idx="21">
                  <c:v>23</c:v>
                </c:pt>
                <c:pt idx="22">
                  <c:v>31</c:v>
                </c:pt>
                <c:pt idx="23">
                  <c:v>37</c:v>
                </c:pt>
                <c:pt idx="24">
                  <c:v>43</c:v>
                </c:pt>
                <c:pt idx="25">
                  <c:v>51</c:v>
                </c:pt>
                <c:pt idx="26">
                  <c:v>69</c:v>
                </c:pt>
                <c:pt idx="27">
                  <c:v>88</c:v>
                </c:pt>
                <c:pt idx="28">
                  <c:v>93</c:v>
                </c:pt>
                <c:pt idx="29">
                  <c:v>99</c:v>
                </c:pt>
                <c:pt idx="30">
                  <c:v>111</c:v>
                </c:pt>
                <c:pt idx="31">
                  <c:v>121</c:v>
                </c:pt>
                <c:pt idx="32">
                  <c:v>136</c:v>
                </c:pt>
                <c:pt idx="33">
                  <c:v>164</c:v>
                </c:pt>
                <c:pt idx="34">
                  <c:v>172</c:v>
                </c:pt>
                <c:pt idx="35">
                  <c:v>175</c:v>
                </c:pt>
                <c:pt idx="36">
                  <c:v>188</c:v>
                </c:pt>
                <c:pt idx="37">
                  <c:v>213</c:v>
                </c:pt>
                <c:pt idx="38">
                  <c:v>223</c:v>
                </c:pt>
                <c:pt idx="39">
                  <c:v>236</c:v>
                </c:pt>
                <c:pt idx="40">
                  <c:v>238</c:v>
                </c:pt>
                <c:pt idx="41">
                  <c:v>239</c:v>
                </c:pt>
                <c:pt idx="42">
                  <c:v>245</c:v>
                </c:pt>
                <c:pt idx="43">
                  <c:v>250</c:v>
                </c:pt>
                <c:pt idx="44">
                  <c:v>261</c:v>
                </c:pt>
                <c:pt idx="45">
                  <c:v>271</c:v>
                </c:pt>
                <c:pt idx="46">
                  <c:v>285</c:v>
                </c:pt>
                <c:pt idx="47">
                  <c:v>290</c:v>
                </c:pt>
                <c:pt idx="48">
                  <c:v>298</c:v>
                </c:pt>
                <c:pt idx="49">
                  <c:v>300</c:v>
                </c:pt>
                <c:pt idx="50">
                  <c:v>306</c:v>
                </c:pt>
                <c:pt idx="51">
                  <c:v>312</c:v>
                </c:pt>
                <c:pt idx="52">
                  <c:v>317</c:v>
                </c:pt>
                <c:pt idx="53">
                  <c:v>324</c:v>
                </c:pt>
                <c:pt idx="54">
                  <c:v>331</c:v>
                </c:pt>
                <c:pt idx="55">
                  <c:v>333</c:v>
                </c:pt>
                <c:pt idx="56">
                  <c:v>337</c:v>
                </c:pt>
                <c:pt idx="57">
                  <c:v>341</c:v>
                </c:pt>
                <c:pt idx="58">
                  <c:v>345</c:v>
                </c:pt>
                <c:pt idx="59">
                  <c:v>346</c:v>
                </c:pt>
                <c:pt idx="60">
                  <c:v>358</c:v>
                </c:pt>
                <c:pt idx="61">
                  <c:v>359</c:v>
                </c:pt>
                <c:pt idx="62">
                  <c:v>360</c:v>
                </c:pt>
                <c:pt idx="63">
                  <c:v>365</c:v>
                </c:pt>
                <c:pt idx="64">
                  <c:v>377</c:v>
                </c:pt>
                <c:pt idx="65">
                  <c:v>379</c:v>
                </c:pt>
                <c:pt idx="66">
                  <c:v>384</c:v>
                </c:pt>
                <c:pt idx="67">
                  <c:v>388</c:v>
                </c:pt>
                <c:pt idx="68">
                  <c:v>395</c:v>
                </c:pt>
                <c:pt idx="69">
                  <c:v>397</c:v>
                </c:pt>
                <c:pt idx="70">
                  <c:v>398</c:v>
                </c:pt>
                <c:pt idx="71">
                  <c:v>400</c:v>
                </c:pt>
                <c:pt idx="72">
                  <c:v>401</c:v>
                </c:pt>
                <c:pt idx="73">
                  <c:v>402</c:v>
                </c:pt>
                <c:pt idx="74">
                  <c:v>404</c:v>
                </c:pt>
                <c:pt idx="75">
                  <c:v>405</c:v>
                </c:pt>
                <c:pt idx="76">
                  <c:v>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7E-4D27-BCFF-284DBA80796E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Ostatní zdravotničtí pracovníci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List1!$B$1:$BZ$1</c:f>
              <c:strCache>
                <c:ptCount val="77"/>
                <c:pt idx="0">
                  <c:v>01.03.20</c:v>
                </c:pt>
                <c:pt idx="1">
                  <c:v>02.03.20</c:v>
                </c:pt>
                <c:pt idx="2">
                  <c:v>03.03.20</c:v>
                </c:pt>
                <c:pt idx="3">
                  <c:v>04.03.20</c:v>
                </c:pt>
                <c:pt idx="4">
                  <c:v>05.03.20</c:v>
                </c:pt>
                <c:pt idx="5">
                  <c:v>06.03.20</c:v>
                </c:pt>
                <c:pt idx="6">
                  <c:v>07.03.20</c:v>
                </c:pt>
                <c:pt idx="7">
                  <c:v>08.03.20</c:v>
                </c:pt>
                <c:pt idx="8">
                  <c:v>09.03.20</c:v>
                </c:pt>
                <c:pt idx="9">
                  <c:v>10.03.20</c:v>
                </c:pt>
                <c:pt idx="10">
                  <c:v>11.03.20</c:v>
                </c:pt>
                <c:pt idx="11">
                  <c:v>12.03.20</c:v>
                </c:pt>
                <c:pt idx="12">
                  <c:v>13.03.20</c:v>
                </c:pt>
                <c:pt idx="13">
                  <c:v>14.03.20</c:v>
                </c:pt>
                <c:pt idx="14">
                  <c:v>15.03.20</c:v>
                </c:pt>
                <c:pt idx="15">
                  <c:v>16.03.20</c:v>
                </c:pt>
                <c:pt idx="16">
                  <c:v>17.03.20</c:v>
                </c:pt>
                <c:pt idx="17">
                  <c:v>18.03.20</c:v>
                </c:pt>
                <c:pt idx="18">
                  <c:v>19.03.20</c:v>
                </c:pt>
                <c:pt idx="19">
                  <c:v>20.03.20</c:v>
                </c:pt>
                <c:pt idx="20">
                  <c:v>21.03.20</c:v>
                </c:pt>
                <c:pt idx="21">
                  <c:v>22.03.20</c:v>
                </c:pt>
                <c:pt idx="22">
                  <c:v>23.03.20</c:v>
                </c:pt>
                <c:pt idx="23">
                  <c:v>24.03.20</c:v>
                </c:pt>
                <c:pt idx="24">
                  <c:v>25.03.20</c:v>
                </c:pt>
                <c:pt idx="25">
                  <c:v>26.03.20</c:v>
                </c:pt>
                <c:pt idx="26">
                  <c:v>27.03.20</c:v>
                </c:pt>
                <c:pt idx="27">
                  <c:v>28.03.20</c:v>
                </c:pt>
                <c:pt idx="28">
                  <c:v>29.03.20</c:v>
                </c:pt>
                <c:pt idx="29">
                  <c:v>30.03.20</c:v>
                </c:pt>
                <c:pt idx="30">
                  <c:v>31.03.20</c:v>
                </c:pt>
                <c:pt idx="31">
                  <c:v>01.04.20</c:v>
                </c:pt>
                <c:pt idx="32">
                  <c:v>02.04.20</c:v>
                </c:pt>
                <c:pt idx="33">
                  <c:v>03.04.20</c:v>
                </c:pt>
                <c:pt idx="34">
                  <c:v>04.04.20</c:v>
                </c:pt>
                <c:pt idx="35">
                  <c:v>05.04.20</c:v>
                </c:pt>
                <c:pt idx="36">
                  <c:v>06.04.20</c:v>
                </c:pt>
                <c:pt idx="37">
                  <c:v>07.04.20</c:v>
                </c:pt>
                <c:pt idx="38">
                  <c:v>08.04.20</c:v>
                </c:pt>
                <c:pt idx="39">
                  <c:v>09.04.20</c:v>
                </c:pt>
                <c:pt idx="40">
                  <c:v>10.04.20</c:v>
                </c:pt>
                <c:pt idx="41">
                  <c:v>11.04.20</c:v>
                </c:pt>
                <c:pt idx="42">
                  <c:v>12.04.20</c:v>
                </c:pt>
                <c:pt idx="43">
                  <c:v>13.04.20</c:v>
                </c:pt>
                <c:pt idx="44">
                  <c:v>14.04.20</c:v>
                </c:pt>
                <c:pt idx="45">
                  <c:v>15.04.20</c:v>
                </c:pt>
                <c:pt idx="46">
                  <c:v>16.04.20</c:v>
                </c:pt>
                <c:pt idx="47">
                  <c:v>17.04.20</c:v>
                </c:pt>
                <c:pt idx="48">
                  <c:v>18.04.20</c:v>
                </c:pt>
                <c:pt idx="49">
                  <c:v>19.04.20</c:v>
                </c:pt>
                <c:pt idx="50">
                  <c:v>20.04.20</c:v>
                </c:pt>
                <c:pt idx="51">
                  <c:v>21.04.20</c:v>
                </c:pt>
                <c:pt idx="52">
                  <c:v>22.04.20</c:v>
                </c:pt>
                <c:pt idx="53">
                  <c:v>23.04.20</c:v>
                </c:pt>
                <c:pt idx="54">
                  <c:v>24.04.20</c:v>
                </c:pt>
                <c:pt idx="55">
                  <c:v>25.04.20</c:v>
                </c:pt>
                <c:pt idx="56">
                  <c:v>26.04.20</c:v>
                </c:pt>
                <c:pt idx="57">
                  <c:v>27.04.20</c:v>
                </c:pt>
                <c:pt idx="58">
                  <c:v>28.04.20</c:v>
                </c:pt>
                <c:pt idx="59">
                  <c:v>29.04.20</c:v>
                </c:pt>
                <c:pt idx="60">
                  <c:v>30.04.20</c:v>
                </c:pt>
                <c:pt idx="61">
                  <c:v>01.05.20</c:v>
                </c:pt>
                <c:pt idx="62">
                  <c:v>02.05.20</c:v>
                </c:pt>
                <c:pt idx="63">
                  <c:v>03.05.20</c:v>
                </c:pt>
                <c:pt idx="64">
                  <c:v>04.05.20</c:v>
                </c:pt>
                <c:pt idx="65">
                  <c:v>05.05.20</c:v>
                </c:pt>
                <c:pt idx="66">
                  <c:v>06.05.20</c:v>
                </c:pt>
                <c:pt idx="67">
                  <c:v>07.05.20</c:v>
                </c:pt>
                <c:pt idx="68">
                  <c:v>08.05.20</c:v>
                </c:pt>
                <c:pt idx="69">
                  <c:v>09.05.20</c:v>
                </c:pt>
                <c:pt idx="70">
                  <c:v>10.05.20</c:v>
                </c:pt>
                <c:pt idx="71">
                  <c:v>11.05.20</c:v>
                </c:pt>
                <c:pt idx="72">
                  <c:v>12.05.20</c:v>
                </c:pt>
                <c:pt idx="73">
                  <c:v>13.05.20</c:v>
                </c:pt>
                <c:pt idx="74">
                  <c:v>14.05.20</c:v>
                </c:pt>
                <c:pt idx="75">
                  <c:v>15.05.20</c:v>
                </c:pt>
                <c:pt idx="76">
                  <c:v>16.05.20</c:v>
                </c:pt>
              </c:strCache>
            </c:strRef>
          </c:cat>
          <c:val>
            <c:numRef>
              <c:f>List1!$B$4:$BZ$4</c:f>
              <c:numCache>
                <c:formatCode>General</c:formatCode>
                <c:ptCount val="7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6</c:v>
                </c:pt>
                <c:pt idx="17">
                  <c:v>8</c:v>
                </c:pt>
                <c:pt idx="18">
                  <c:v>10</c:v>
                </c:pt>
                <c:pt idx="19">
                  <c:v>13</c:v>
                </c:pt>
                <c:pt idx="20">
                  <c:v>19</c:v>
                </c:pt>
                <c:pt idx="21">
                  <c:v>22</c:v>
                </c:pt>
                <c:pt idx="22">
                  <c:v>25</c:v>
                </c:pt>
                <c:pt idx="23">
                  <c:v>32</c:v>
                </c:pt>
                <c:pt idx="24">
                  <c:v>38</c:v>
                </c:pt>
                <c:pt idx="25">
                  <c:v>41</c:v>
                </c:pt>
                <c:pt idx="26">
                  <c:v>55</c:v>
                </c:pt>
                <c:pt idx="27">
                  <c:v>59</c:v>
                </c:pt>
                <c:pt idx="28">
                  <c:v>65</c:v>
                </c:pt>
                <c:pt idx="29">
                  <c:v>72</c:v>
                </c:pt>
                <c:pt idx="30">
                  <c:v>82</c:v>
                </c:pt>
                <c:pt idx="31">
                  <c:v>88</c:v>
                </c:pt>
                <c:pt idx="32">
                  <c:v>95</c:v>
                </c:pt>
                <c:pt idx="33">
                  <c:v>111</c:v>
                </c:pt>
                <c:pt idx="34">
                  <c:v>123</c:v>
                </c:pt>
                <c:pt idx="35">
                  <c:v>127</c:v>
                </c:pt>
                <c:pt idx="36">
                  <c:v>145</c:v>
                </c:pt>
                <c:pt idx="37">
                  <c:v>162</c:v>
                </c:pt>
                <c:pt idx="38">
                  <c:v>175</c:v>
                </c:pt>
                <c:pt idx="39">
                  <c:v>191</c:v>
                </c:pt>
                <c:pt idx="40">
                  <c:v>206</c:v>
                </c:pt>
                <c:pt idx="41">
                  <c:v>210</c:v>
                </c:pt>
                <c:pt idx="42">
                  <c:v>216</c:v>
                </c:pt>
                <c:pt idx="43">
                  <c:v>220</c:v>
                </c:pt>
                <c:pt idx="44">
                  <c:v>228</c:v>
                </c:pt>
                <c:pt idx="45">
                  <c:v>237</c:v>
                </c:pt>
                <c:pt idx="46">
                  <c:v>244</c:v>
                </c:pt>
                <c:pt idx="47">
                  <c:v>249</c:v>
                </c:pt>
                <c:pt idx="48">
                  <c:v>259</c:v>
                </c:pt>
                <c:pt idx="49">
                  <c:v>271</c:v>
                </c:pt>
                <c:pt idx="50">
                  <c:v>277</c:v>
                </c:pt>
                <c:pt idx="51">
                  <c:v>282</c:v>
                </c:pt>
                <c:pt idx="52">
                  <c:v>289</c:v>
                </c:pt>
                <c:pt idx="53">
                  <c:v>291</c:v>
                </c:pt>
                <c:pt idx="54">
                  <c:v>297</c:v>
                </c:pt>
                <c:pt idx="55">
                  <c:v>300</c:v>
                </c:pt>
                <c:pt idx="56">
                  <c:v>304</c:v>
                </c:pt>
                <c:pt idx="57">
                  <c:v>308</c:v>
                </c:pt>
                <c:pt idx="58">
                  <c:v>310</c:v>
                </c:pt>
                <c:pt idx="59">
                  <c:v>314</c:v>
                </c:pt>
                <c:pt idx="60">
                  <c:v>315</c:v>
                </c:pt>
                <c:pt idx="61">
                  <c:v>315</c:v>
                </c:pt>
                <c:pt idx="62">
                  <c:v>316</c:v>
                </c:pt>
                <c:pt idx="63">
                  <c:v>322</c:v>
                </c:pt>
                <c:pt idx="64">
                  <c:v>328</c:v>
                </c:pt>
                <c:pt idx="65">
                  <c:v>331</c:v>
                </c:pt>
                <c:pt idx="66">
                  <c:v>336</c:v>
                </c:pt>
                <c:pt idx="67">
                  <c:v>336</c:v>
                </c:pt>
                <c:pt idx="68">
                  <c:v>337</c:v>
                </c:pt>
                <c:pt idx="69">
                  <c:v>337</c:v>
                </c:pt>
                <c:pt idx="70">
                  <c:v>337</c:v>
                </c:pt>
                <c:pt idx="71">
                  <c:v>337</c:v>
                </c:pt>
                <c:pt idx="72">
                  <c:v>339</c:v>
                </c:pt>
                <c:pt idx="73">
                  <c:v>339</c:v>
                </c:pt>
                <c:pt idx="74">
                  <c:v>340</c:v>
                </c:pt>
                <c:pt idx="75">
                  <c:v>340</c:v>
                </c:pt>
                <c:pt idx="76">
                  <c:v>340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7E-4D27-BCFF-284DBA8079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99"/>
        <c:axId val="342874623"/>
        <c:axId val="343454575"/>
      </c:barChart>
      <c:catAx>
        <c:axId val="342874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3454575"/>
        <c:crosses val="autoZero"/>
        <c:auto val="1"/>
        <c:lblAlgn val="ctr"/>
        <c:lblOffset val="100"/>
        <c:tickLblSkip val="1"/>
        <c:noMultiLvlLbl val="0"/>
      </c:catAx>
      <c:valAx>
        <c:axId val="343454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2874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5.5113759845021967E-2"/>
          <c:y val="3.1245322881070198E-2"/>
          <c:w val="0.25657040502202422"/>
          <c:h val="0.17813421640414515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095977520626031E-2"/>
          <c:y val="3.2894621500084806E-2"/>
          <c:w val="0.75434266711332576"/>
          <c:h val="0.85798518344087205"/>
        </c:manualLayout>
      </c:layout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Lékaři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76"/>
              <c:layout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F4A-4E3F-8654-D6EC99F43D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List1!$B$1:$BZ$1</c:f>
              <c:strCache>
                <c:ptCount val="77"/>
                <c:pt idx="0">
                  <c:v>01.03.20</c:v>
                </c:pt>
                <c:pt idx="1">
                  <c:v>02.03.20</c:v>
                </c:pt>
                <c:pt idx="2">
                  <c:v>03.03.20</c:v>
                </c:pt>
                <c:pt idx="3">
                  <c:v>04.03.20</c:v>
                </c:pt>
                <c:pt idx="4">
                  <c:v>05.03.20</c:v>
                </c:pt>
                <c:pt idx="5">
                  <c:v>06.03.20</c:v>
                </c:pt>
                <c:pt idx="6">
                  <c:v>07.03.20</c:v>
                </c:pt>
                <c:pt idx="7">
                  <c:v>08.03.20</c:v>
                </c:pt>
                <c:pt idx="8">
                  <c:v>09.03.20</c:v>
                </c:pt>
                <c:pt idx="9">
                  <c:v>10.03.20</c:v>
                </c:pt>
                <c:pt idx="10">
                  <c:v>11.03.20</c:v>
                </c:pt>
                <c:pt idx="11">
                  <c:v>12.03.20</c:v>
                </c:pt>
                <c:pt idx="12">
                  <c:v>13.03.20</c:v>
                </c:pt>
                <c:pt idx="13">
                  <c:v>14.03.20</c:v>
                </c:pt>
                <c:pt idx="14">
                  <c:v>15.03.20</c:v>
                </c:pt>
                <c:pt idx="15">
                  <c:v>16.03.20</c:v>
                </c:pt>
                <c:pt idx="16">
                  <c:v>17.03.20</c:v>
                </c:pt>
                <c:pt idx="17">
                  <c:v>18.03.20</c:v>
                </c:pt>
                <c:pt idx="18">
                  <c:v>19.03.20</c:v>
                </c:pt>
                <c:pt idx="19">
                  <c:v>20.03.20</c:v>
                </c:pt>
                <c:pt idx="20">
                  <c:v>21.03.20</c:v>
                </c:pt>
                <c:pt idx="21">
                  <c:v>22.03.20</c:v>
                </c:pt>
                <c:pt idx="22">
                  <c:v>23.03.20</c:v>
                </c:pt>
                <c:pt idx="23">
                  <c:v>24.03.20</c:v>
                </c:pt>
                <c:pt idx="24">
                  <c:v>25.03.20</c:v>
                </c:pt>
                <c:pt idx="25">
                  <c:v>26.03.20</c:v>
                </c:pt>
                <c:pt idx="26">
                  <c:v>27.03.20</c:v>
                </c:pt>
                <c:pt idx="27">
                  <c:v>28.03.20</c:v>
                </c:pt>
                <c:pt idx="28">
                  <c:v>29.03.20</c:v>
                </c:pt>
                <c:pt idx="29">
                  <c:v>30.03.20</c:v>
                </c:pt>
                <c:pt idx="30">
                  <c:v>31.03.20</c:v>
                </c:pt>
                <c:pt idx="31">
                  <c:v>01.04.20</c:v>
                </c:pt>
                <c:pt idx="32">
                  <c:v>02.04.20</c:v>
                </c:pt>
                <c:pt idx="33">
                  <c:v>03.04.20</c:v>
                </c:pt>
                <c:pt idx="34">
                  <c:v>04.04.20</c:v>
                </c:pt>
                <c:pt idx="35">
                  <c:v>05.04.20</c:v>
                </c:pt>
                <c:pt idx="36">
                  <c:v>06.04.20</c:v>
                </c:pt>
                <c:pt idx="37">
                  <c:v>07.04.20</c:v>
                </c:pt>
                <c:pt idx="38">
                  <c:v>08.04.20</c:v>
                </c:pt>
                <c:pt idx="39">
                  <c:v>09.04.20</c:v>
                </c:pt>
                <c:pt idx="40">
                  <c:v>10.04.20</c:v>
                </c:pt>
                <c:pt idx="41">
                  <c:v>11.04.20</c:v>
                </c:pt>
                <c:pt idx="42">
                  <c:v>12.04.20</c:v>
                </c:pt>
                <c:pt idx="43">
                  <c:v>13.04.20</c:v>
                </c:pt>
                <c:pt idx="44">
                  <c:v>14.04.20</c:v>
                </c:pt>
                <c:pt idx="45">
                  <c:v>15.04.20</c:v>
                </c:pt>
                <c:pt idx="46">
                  <c:v>16.04.20</c:v>
                </c:pt>
                <c:pt idx="47">
                  <c:v>17.04.20</c:v>
                </c:pt>
                <c:pt idx="48">
                  <c:v>18.04.20</c:v>
                </c:pt>
                <c:pt idx="49">
                  <c:v>19.04.20</c:v>
                </c:pt>
                <c:pt idx="50">
                  <c:v>20.04.20</c:v>
                </c:pt>
                <c:pt idx="51">
                  <c:v>21.04.20</c:v>
                </c:pt>
                <c:pt idx="52">
                  <c:v>22.04.20</c:v>
                </c:pt>
                <c:pt idx="53">
                  <c:v>23.04.20</c:v>
                </c:pt>
                <c:pt idx="54">
                  <c:v>24.04.20</c:v>
                </c:pt>
                <c:pt idx="55">
                  <c:v>25.04.20</c:v>
                </c:pt>
                <c:pt idx="56">
                  <c:v>26.04.20</c:v>
                </c:pt>
                <c:pt idx="57">
                  <c:v>27.04.20</c:v>
                </c:pt>
                <c:pt idx="58">
                  <c:v>28.04.20</c:v>
                </c:pt>
                <c:pt idx="59">
                  <c:v>29.04.20</c:v>
                </c:pt>
                <c:pt idx="60">
                  <c:v>30.04.20</c:v>
                </c:pt>
                <c:pt idx="61">
                  <c:v>01.05.20</c:v>
                </c:pt>
                <c:pt idx="62">
                  <c:v>02.05.20</c:v>
                </c:pt>
                <c:pt idx="63">
                  <c:v>03.05.20</c:v>
                </c:pt>
                <c:pt idx="64">
                  <c:v>04.05.20</c:v>
                </c:pt>
                <c:pt idx="65">
                  <c:v>05.05.20</c:v>
                </c:pt>
                <c:pt idx="66">
                  <c:v>06.05.20</c:v>
                </c:pt>
                <c:pt idx="67">
                  <c:v>07.05.20</c:v>
                </c:pt>
                <c:pt idx="68">
                  <c:v>08.05.20</c:v>
                </c:pt>
                <c:pt idx="69">
                  <c:v>09.05.20</c:v>
                </c:pt>
                <c:pt idx="70">
                  <c:v>10.05.20</c:v>
                </c:pt>
                <c:pt idx="71">
                  <c:v>11.05.20</c:v>
                </c:pt>
                <c:pt idx="72">
                  <c:v>12.05.20</c:v>
                </c:pt>
                <c:pt idx="73">
                  <c:v>13.05.20</c:v>
                </c:pt>
                <c:pt idx="74">
                  <c:v>14.05.20</c:v>
                </c:pt>
                <c:pt idx="75">
                  <c:v>15.05.20</c:v>
                </c:pt>
                <c:pt idx="76">
                  <c:v>16.05.20</c:v>
                </c:pt>
              </c:strCache>
            </c:strRef>
          </c:cat>
          <c:val>
            <c:numRef>
              <c:f>List1!$B$2:$BZ$2</c:f>
              <c:numCache>
                <c:formatCode>General</c:formatCode>
                <c:ptCount val="7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6</c:v>
                </c:pt>
                <c:pt idx="14">
                  <c:v>9</c:v>
                </c:pt>
                <c:pt idx="15">
                  <c:v>10</c:v>
                </c:pt>
                <c:pt idx="16">
                  <c:v>10</c:v>
                </c:pt>
                <c:pt idx="17">
                  <c:v>14</c:v>
                </c:pt>
                <c:pt idx="18">
                  <c:v>16</c:v>
                </c:pt>
                <c:pt idx="19">
                  <c:v>23</c:v>
                </c:pt>
                <c:pt idx="20">
                  <c:v>27</c:v>
                </c:pt>
                <c:pt idx="21">
                  <c:v>34</c:v>
                </c:pt>
                <c:pt idx="22">
                  <c:v>38</c:v>
                </c:pt>
                <c:pt idx="23">
                  <c:v>49</c:v>
                </c:pt>
                <c:pt idx="24">
                  <c:v>57</c:v>
                </c:pt>
                <c:pt idx="25">
                  <c:v>64</c:v>
                </c:pt>
                <c:pt idx="26">
                  <c:v>74</c:v>
                </c:pt>
                <c:pt idx="27">
                  <c:v>79</c:v>
                </c:pt>
                <c:pt idx="28">
                  <c:v>85</c:v>
                </c:pt>
                <c:pt idx="29">
                  <c:v>88</c:v>
                </c:pt>
                <c:pt idx="30">
                  <c:v>94</c:v>
                </c:pt>
                <c:pt idx="31">
                  <c:v>102</c:v>
                </c:pt>
                <c:pt idx="32">
                  <c:v>104</c:v>
                </c:pt>
                <c:pt idx="33">
                  <c:v>110</c:v>
                </c:pt>
                <c:pt idx="34">
                  <c:v>114</c:v>
                </c:pt>
                <c:pt idx="35">
                  <c:v>117</c:v>
                </c:pt>
                <c:pt idx="36">
                  <c:v>120</c:v>
                </c:pt>
                <c:pt idx="37">
                  <c:v>126</c:v>
                </c:pt>
                <c:pt idx="38">
                  <c:v>130</c:v>
                </c:pt>
                <c:pt idx="39">
                  <c:v>130</c:v>
                </c:pt>
                <c:pt idx="40">
                  <c:v>134</c:v>
                </c:pt>
                <c:pt idx="41">
                  <c:v>136</c:v>
                </c:pt>
                <c:pt idx="42">
                  <c:v>137</c:v>
                </c:pt>
                <c:pt idx="43">
                  <c:v>138</c:v>
                </c:pt>
                <c:pt idx="44">
                  <c:v>139</c:v>
                </c:pt>
                <c:pt idx="45">
                  <c:v>143</c:v>
                </c:pt>
                <c:pt idx="46">
                  <c:v>144</c:v>
                </c:pt>
                <c:pt idx="47">
                  <c:v>147</c:v>
                </c:pt>
                <c:pt idx="48">
                  <c:v>151</c:v>
                </c:pt>
                <c:pt idx="49">
                  <c:v>151</c:v>
                </c:pt>
                <c:pt idx="50">
                  <c:v>152</c:v>
                </c:pt>
                <c:pt idx="51">
                  <c:v>158</c:v>
                </c:pt>
                <c:pt idx="52">
                  <c:v>161</c:v>
                </c:pt>
                <c:pt idx="53">
                  <c:v>162</c:v>
                </c:pt>
                <c:pt idx="54">
                  <c:v>166</c:v>
                </c:pt>
                <c:pt idx="55">
                  <c:v>167</c:v>
                </c:pt>
                <c:pt idx="56">
                  <c:v>167</c:v>
                </c:pt>
                <c:pt idx="57">
                  <c:v>168</c:v>
                </c:pt>
                <c:pt idx="58">
                  <c:v>169</c:v>
                </c:pt>
                <c:pt idx="59">
                  <c:v>171</c:v>
                </c:pt>
                <c:pt idx="60">
                  <c:v>173</c:v>
                </c:pt>
                <c:pt idx="61">
                  <c:v>173</c:v>
                </c:pt>
                <c:pt idx="62">
                  <c:v>173</c:v>
                </c:pt>
                <c:pt idx="63">
                  <c:v>174</c:v>
                </c:pt>
                <c:pt idx="64">
                  <c:v>175</c:v>
                </c:pt>
                <c:pt idx="65">
                  <c:v>177</c:v>
                </c:pt>
                <c:pt idx="66">
                  <c:v>178</c:v>
                </c:pt>
                <c:pt idx="67">
                  <c:v>180</c:v>
                </c:pt>
                <c:pt idx="68">
                  <c:v>180</c:v>
                </c:pt>
                <c:pt idx="69">
                  <c:v>181</c:v>
                </c:pt>
                <c:pt idx="70">
                  <c:v>182</c:v>
                </c:pt>
                <c:pt idx="71">
                  <c:v>182</c:v>
                </c:pt>
                <c:pt idx="72">
                  <c:v>184</c:v>
                </c:pt>
                <c:pt idx="73">
                  <c:v>184</c:v>
                </c:pt>
                <c:pt idx="74">
                  <c:v>184</c:v>
                </c:pt>
                <c:pt idx="75">
                  <c:v>184</c:v>
                </c:pt>
                <c:pt idx="76">
                  <c:v>185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17E-4D27-BCFF-284DBA80796E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Sesterská povolání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76"/>
              <c:layout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F4A-4E3F-8654-D6EC99F43D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List1!$B$1:$BZ$1</c:f>
              <c:strCache>
                <c:ptCount val="77"/>
                <c:pt idx="0">
                  <c:v>01.03.20</c:v>
                </c:pt>
                <c:pt idx="1">
                  <c:v>02.03.20</c:v>
                </c:pt>
                <c:pt idx="2">
                  <c:v>03.03.20</c:v>
                </c:pt>
                <c:pt idx="3">
                  <c:v>04.03.20</c:v>
                </c:pt>
                <c:pt idx="4">
                  <c:v>05.03.20</c:v>
                </c:pt>
                <c:pt idx="5">
                  <c:v>06.03.20</c:v>
                </c:pt>
                <c:pt idx="6">
                  <c:v>07.03.20</c:v>
                </c:pt>
                <c:pt idx="7">
                  <c:v>08.03.20</c:v>
                </c:pt>
                <c:pt idx="8">
                  <c:v>09.03.20</c:v>
                </c:pt>
                <c:pt idx="9">
                  <c:v>10.03.20</c:v>
                </c:pt>
                <c:pt idx="10">
                  <c:v>11.03.20</c:v>
                </c:pt>
                <c:pt idx="11">
                  <c:v>12.03.20</c:v>
                </c:pt>
                <c:pt idx="12">
                  <c:v>13.03.20</c:v>
                </c:pt>
                <c:pt idx="13">
                  <c:v>14.03.20</c:v>
                </c:pt>
                <c:pt idx="14">
                  <c:v>15.03.20</c:v>
                </c:pt>
                <c:pt idx="15">
                  <c:v>16.03.20</c:v>
                </c:pt>
                <c:pt idx="16">
                  <c:v>17.03.20</c:v>
                </c:pt>
                <c:pt idx="17">
                  <c:v>18.03.20</c:v>
                </c:pt>
                <c:pt idx="18">
                  <c:v>19.03.20</c:v>
                </c:pt>
                <c:pt idx="19">
                  <c:v>20.03.20</c:v>
                </c:pt>
                <c:pt idx="20">
                  <c:v>21.03.20</c:v>
                </c:pt>
                <c:pt idx="21">
                  <c:v>22.03.20</c:v>
                </c:pt>
                <c:pt idx="22">
                  <c:v>23.03.20</c:v>
                </c:pt>
                <c:pt idx="23">
                  <c:v>24.03.20</c:v>
                </c:pt>
                <c:pt idx="24">
                  <c:v>25.03.20</c:v>
                </c:pt>
                <c:pt idx="25">
                  <c:v>26.03.20</c:v>
                </c:pt>
                <c:pt idx="26">
                  <c:v>27.03.20</c:v>
                </c:pt>
                <c:pt idx="27">
                  <c:v>28.03.20</c:v>
                </c:pt>
                <c:pt idx="28">
                  <c:v>29.03.20</c:v>
                </c:pt>
                <c:pt idx="29">
                  <c:v>30.03.20</c:v>
                </c:pt>
                <c:pt idx="30">
                  <c:v>31.03.20</c:v>
                </c:pt>
                <c:pt idx="31">
                  <c:v>01.04.20</c:v>
                </c:pt>
                <c:pt idx="32">
                  <c:v>02.04.20</c:v>
                </c:pt>
                <c:pt idx="33">
                  <c:v>03.04.20</c:v>
                </c:pt>
                <c:pt idx="34">
                  <c:v>04.04.20</c:v>
                </c:pt>
                <c:pt idx="35">
                  <c:v>05.04.20</c:v>
                </c:pt>
                <c:pt idx="36">
                  <c:v>06.04.20</c:v>
                </c:pt>
                <c:pt idx="37">
                  <c:v>07.04.20</c:v>
                </c:pt>
                <c:pt idx="38">
                  <c:v>08.04.20</c:v>
                </c:pt>
                <c:pt idx="39">
                  <c:v>09.04.20</c:v>
                </c:pt>
                <c:pt idx="40">
                  <c:v>10.04.20</c:v>
                </c:pt>
                <c:pt idx="41">
                  <c:v>11.04.20</c:v>
                </c:pt>
                <c:pt idx="42">
                  <c:v>12.04.20</c:v>
                </c:pt>
                <c:pt idx="43">
                  <c:v>13.04.20</c:v>
                </c:pt>
                <c:pt idx="44">
                  <c:v>14.04.20</c:v>
                </c:pt>
                <c:pt idx="45">
                  <c:v>15.04.20</c:v>
                </c:pt>
                <c:pt idx="46">
                  <c:v>16.04.20</c:v>
                </c:pt>
                <c:pt idx="47">
                  <c:v>17.04.20</c:v>
                </c:pt>
                <c:pt idx="48">
                  <c:v>18.04.20</c:v>
                </c:pt>
                <c:pt idx="49">
                  <c:v>19.04.20</c:v>
                </c:pt>
                <c:pt idx="50">
                  <c:v>20.04.20</c:v>
                </c:pt>
                <c:pt idx="51">
                  <c:v>21.04.20</c:v>
                </c:pt>
                <c:pt idx="52">
                  <c:v>22.04.20</c:v>
                </c:pt>
                <c:pt idx="53">
                  <c:v>23.04.20</c:v>
                </c:pt>
                <c:pt idx="54">
                  <c:v>24.04.20</c:v>
                </c:pt>
                <c:pt idx="55">
                  <c:v>25.04.20</c:v>
                </c:pt>
                <c:pt idx="56">
                  <c:v>26.04.20</c:v>
                </c:pt>
                <c:pt idx="57">
                  <c:v>27.04.20</c:v>
                </c:pt>
                <c:pt idx="58">
                  <c:v>28.04.20</c:v>
                </c:pt>
                <c:pt idx="59">
                  <c:v>29.04.20</c:v>
                </c:pt>
                <c:pt idx="60">
                  <c:v>30.04.20</c:v>
                </c:pt>
                <c:pt idx="61">
                  <c:v>01.05.20</c:v>
                </c:pt>
                <c:pt idx="62">
                  <c:v>02.05.20</c:v>
                </c:pt>
                <c:pt idx="63">
                  <c:v>03.05.20</c:v>
                </c:pt>
                <c:pt idx="64">
                  <c:v>04.05.20</c:v>
                </c:pt>
                <c:pt idx="65">
                  <c:v>05.05.20</c:v>
                </c:pt>
                <c:pt idx="66">
                  <c:v>06.05.20</c:v>
                </c:pt>
                <c:pt idx="67">
                  <c:v>07.05.20</c:v>
                </c:pt>
                <c:pt idx="68">
                  <c:v>08.05.20</c:v>
                </c:pt>
                <c:pt idx="69">
                  <c:v>09.05.20</c:v>
                </c:pt>
                <c:pt idx="70">
                  <c:v>10.05.20</c:v>
                </c:pt>
                <c:pt idx="71">
                  <c:v>11.05.20</c:v>
                </c:pt>
                <c:pt idx="72">
                  <c:v>12.05.20</c:v>
                </c:pt>
                <c:pt idx="73">
                  <c:v>13.05.20</c:v>
                </c:pt>
                <c:pt idx="74">
                  <c:v>14.05.20</c:v>
                </c:pt>
                <c:pt idx="75">
                  <c:v>15.05.20</c:v>
                </c:pt>
                <c:pt idx="76">
                  <c:v>16.05.20</c:v>
                </c:pt>
              </c:strCache>
            </c:strRef>
          </c:cat>
          <c:val>
            <c:numRef>
              <c:f>List1!$B$3:$BZ$3</c:f>
              <c:numCache>
                <c:formatCode>General</c:formatCode>
                <c:ptCount val="7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8</c:v>
                </c:pt>
                <c:pt idx="17">
                  <c:v>10</c:v>
                </c:pt>
                <c:pt idx="18">
                  <c:v>12</c:v>
                </c:pt>
                <c:pt idx="19">
                  <c:v>16</c:v>
                </c:pt>
                <c:pt idx="20">
                  <c:v>18</c:v>
                </c:pt>
                <c:pt idx="21">
                  <c:v>23</c:v>
                </c:pt>
                <c:pt idx="22">
                  <c:v>31</c:v>
                </c:pt>
                <c:pt idx="23">
                  <c:v>37</c:v>
                </c:pt>
                <c:pt idx="24">
                  <c:v>43</c:v>
                </c:pt>
                <c:pt idx="25">
                  <c:v>51</c:v>
                </c:pt>
                <c:pt idx="26">
                  <c:v>69</c:v>
                </c:pt>
                <c:pt idx="27">
                  <c:v>88</c:v>
                </c:pt>
                <c:pt idx="28">
                  <c:v>93</c:v>
                </c:pt>
                <c:pt idx="29">
                  <c:v>99</c:v>
                </c:pt>
                <c:pt idx="30">
                  <c:v>111</c:v>
                </c:pt>
                <c:pt idx="31">
                  <c:v>121</c:v>
                </c:pt>
                <c:pt idx="32">
                  <c:v>136</c:v>
                </c:pt>
                <c:pt idx="33">
                  <c:v>164</c:v>
                </c:pt>
                <c:pt idx="34">
                  <c:v>172</c:v>
                </c:pt>
                <c:pt idx="35">
                  <c:v>175</c:v>
                </c:pt>
                <c:pt idx="36">
                  <c:v>188</c:v>
                </c:pt>
                <c:pt idx="37">
                  <c:v>213</c:v>
                </c:pt>
                <c:pt idx="38">
                  <c:v>223</c:v>
                </c:pt>
                <c:pt idx="39">
                  <c:v>236</c:v>
                </c:pt>
                <c:pt idx="40">
                  <c:v>238</c:v>
                </c:pt>
                <c:pt idx="41">
                  <c:v>239</c:v>
                </c:pt>
                <c:pt idx="42">
                  <c:v>245</c:v>
                </c:pt>
                <c:pt idx="43">
                  <c:v>250</c:v>
                </c:pt>
                <c:pt idx="44">
                  <c:v>261</c:v>
                </c:pt>
                <c:pt idx="45">
                  <c:v>271</c:v>
                </c:pt>
                <c:pt idx="46">
                  <c:v>285</c:v>
                </c:pt>
                <c:pt idx="47">
                  <c:v>290</c:v>
                </c:pt>
                <c:pt idx="48">
                  <c:v>298</c:v>
                </c:pt>
                <c:pt idx="49">
                  <c:v>300</c:v>
                </c:pt>
                <c:pt idx="50">
                  <c:v>306</c:v>
                </c:pt>
                <c:pt idx="51">
                  <c:v>312</c:v>
                </c:pt>
                <c:pt idx="52">
                  <c:v>317</c:v>
                </c:pt>
                <c:pt idx="53">
                  <c:v>324</c:v>
                </c:pt>
                <c:pt idx="54">
                  <c:v>331</c:v>
                </c:pt>
                <c:pt idx="55">
                  <c:v>333</c:v>
                </c:pt>
                <c:pt idx="56">
                  <c:v>337</c:v>
                </c:pt>
                <c:pt idx="57">
                  <c:v>341</c:v>
                </c:pt>
                <c:pt idx="58">
                  <c:v>345</c:v>
                </c:pt>
                <c:pt idx="59">
                  <c:v>346</c:v>
                </c:pt>
                <c:pt idx="60">
                  <c:v>358</c:v>
                </c:pt>
                <c:pt idx="61">
                  <c:v>359</c:v>
                </c:pt>
                <c:pt idx="62">
                  <c:v>360</c:v>
                </c:pt>
                <c:pt idx="63">
                  <c:v>365</c:v>
                </c:pt>
                <c:pt idx="64">
                  <c:v>377</c:v>
                </c:pt>
                <c:pt idx="65">
                  <c:v>379</c:v>
                </c:pt>
                <c:pt idx="66">
                  <c:v>384</c:v>
                </c:pt>
                <c:pt idx="67">
                  <c:v>388</c:v>
                </c:pt>
                <c:pt idx="68">
                  <c:v>395</c:v>
                </c:pt>
                <c:pt idx="69">
                  <c:v>397</c:v>
                </c:pt>
                <c:pt idx="70">
                  <c:v>398</c:v>
                </c:pt>
                <c:pt idx="71">
                  <c:v>400</c:v>
                </c:pt>
                <c:pt idx="72">
                  <c:v>401</c:v>
                </c:pt>
                <c:pt idx="73">
                  <c:v>402</c:v>
                </c:pt>
                <c:pt idx="74">
                  <c:v>404</c:v>
                </c:pt>
                <c:pt idx="75">
                  <c:v>405</c:v>
                </c:pt>
                <c:pt idx="76">
                  <c:v>405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7E-4D27-BCFF-284DBA80796E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Ostatní zdravotničtí pracovníci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76"/>
              <c:layout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F4A-4E3F-8654-D6EC99F43D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List1!$B$1:$BZ$1</c:f>
              <c:strCache>
                <c:ptCount val="77"/>
                <c:pt idx="0">
                  <c:v>01.03.20</c:v>
                </c:pt>
                <c:pt idx="1">
                  <c:v>02.03.20</c:v>
                </c:pt>
                <c:pt idx="2">
                  <c:v>03.03.20</c:v>
                </c:pt>
                <c:pt idx="3">
                  <c:v>04.03.20</c:v>
                </c:pt>
                <c:pt idx="4">
                  <c:v>05.03.20</c:v>
                </c:pt>
                <c:pt idx="5">
                  <c:v>06.03.20</c:v>
                </c:pt>
                <c:pt idx="6">
                  <c:v>07.03.20</c:v>
                </c:pt>
                <c:pt idx="7">
                  <c:v>08.03.20</c:v>
                </c:pt>
                <c:pt idx="8">
                  <c:v>09.03.20</c:v>
                </c:pt>
                <c:pt idx="9">
                  <c:v>10.03.20</c:v>
                </c:pt>
                <c:pt idx="10">
                  <c:v>11.03.20</c:v>
                </c:pt>
                <c:pt idx="11">
                  <c:v>12.03.20</c:v>
                </c:pt>
                <c:pt idx="12">
                  <c:v>13.03.20</c:v>
                </c:pt>
                <c:pt idx="13">
                  <c:v>14.03.20</c:v>
                </c:pt>
                <c:pt idx="14">
                  <c:v>15.03.20</c:v>
                </c:pt>
                <c:pt idx="15">
                  <c:v>16.03.20</c:v>
                </c:pt>
                <c:pt idx="16">
                  <c:v>17.03.20</c:v>
                </c:pt>
                <c:pt idx="17">
                  <c:v>18.03.20</c:v>
                </c:pt>
                <c:pt idx="18">
                  <c:v>19.03.20</c:v>
                </c:pt>
                <c:pt idx="19">
                  <c:v>20.03.20</c:v>
                </c:pt>
                <c:pt idx="20">
                  <c:v>21.03.20</c:v>
                </c:pt>
                <c:pt idx="21">
                  <c:v>22.03.20</c:v>
                </c:pt>
                <c:pt idx="22">
                  <c:v>23.03.20</c:v>
                </c:pt>
                <c:pt idx="23">
                  <c:v>24.03.20</c:v>
                </c:pt>
                <c:pt idx="24">
                  <c:v>25.03.20</c:v>
                </c:pt>
                <c:pt idx="25">
                  <c:v>26.03.20</c:v>
                </c:pt>
                <c:pt idx="26">
                  <c:v>27.03.20</c:v>
                </c:pt>
                <c:pt idx="27">
                  <c:v>28.03.20</c:v>
                </c:pt>
                <c:pt idx="28">
                  <c:v>29.03.20</c:v>
                </c:pt>
                <c:pt idx="29">
                  <c:v>30.03.20</c:v>
                </c:pt>
                <c:pt idx="30">
                  <c:v>31.03.20</c:v>
                </c:pt>
                <c:pt idx="31">
                  <c:v>01.04.20</c:v>
                </c:pt>
                <c:pt idx="32">
                  <c:v>02.04.20</c:v>
                </c:pt>
                <c:pt idx="33">
                  <c:v>03.04.20</c:v>
                </c:pt>
                <c:pt idx="34">
                  <c:v>04.04.20</c:v>
                </c:pt>
                <c:pt idx="35">
                  <c:v>05.04.20</c:v>
                </c:pt>
                <c:pt idx="36">
                  <c:v>06.04.20</c:v>
                </c:pt>
                <c:pt idx="37">
                  <c:v>07.04.20</c:v>
                </c:pt>
                <c:pt idx="38">
                  <c:v>08.04.20</c:v>
                </c:pt>
                <c:pt idx="39">
                  <c:v>09.04.20</c:v>
                </c:pt>
                <c:pt idx="40">
                  <c:v>10.04.20</c:v>
                </c:pt>
                <c:pt idx="41">
                  <c:v>11.04.20</c:v>
                </c:pt>
                <c:pt idx="42">
                  <c:v>12.04.20</c:v>
                </c:pt>
                <c:pt idx="43">
                  <c:v>13.04.20</c:v>
                </c:pt>
                <c:pt idx="44">
                  <c:v>14.04.20</c:v>
                </c:pt>
                <c:pt idx="45">
                  <c:v>15.04.20</c:v>
                </c:pt>
                <c:pt idx="46">
                  <c:v>16.04.20</c:v>
                </c:pt>
                <c:pt idx="47">
                  <c:v>17.04.20</c:v>
                </c:pt>
                <c:pt idx="48">
                  <c:v>18.04.20</c:v>
                </c:pt>
                <c:pt idx="49">
                  <c:v>19.04.20</c:v>
                </c:pt>
                <c:pt idx="50">
                  <c:v>20.04.20</c:v>
                </c:pt>
                <c:pt idx="51">
                  <c:v>21.04.20</c:v>
                </c:pt>
                <c:pt idx="52">
                  <c:v>22.04.20</c:v>
                </c:pt>
                <c:pt idx="53">
                  <c:v>23.04.20</c:v>
                </c:pt>
                <c:pt idx="54">
                  <c:v>24.04.20</c:v>
                </c:pt>
                <c:pt idx="55">
                  <c:v>25.04.20</c:v>
                </c:pt>
                <c:pt idx="56">
                  <c:v>26.04.20</c:v>
                </c:pt>
                <c:pt idx="57">
                  <c:v>27.04.20</c:v>
                </c:pt>
                <c:pt idx="58">
                  <c:v>28.04.20</c:v>
                </c:pt>
                <c:pt idx="59">
                  <c:v>29.04.20</c:v>
                </c:pt>
                <c:pt idx="60">
                  <c:v>30.04.20</c:v>
                </c:pt>
                <c:pt idx="61">
                  <c:v>01.05.20</c:v>
                </c:pt>
                <c:pt idx="62">
                  <c:v>02.05.20</c:v>
                </c:pt>
                <c:pt idx="63">
                  <c:v>03.05.20</c:v>
                </c:pt>
                <c:pt idx="64">
                  <c:v>04.05.20</c:v>
                </c:pt>
                <c:pt idx="65">
                  <c:v>05.05.20</c:v>
                </c:pt>
                <c:pt idx="66">
                  <c:v>06.05.20</c:v>
                </c:pt>
                <c:pt idx="67">
                  <c:v>07.05.20</c:v>
                </c:pt>
                <c:pt idx="68">
                  <c:v>08.05.20</c:v>
                </c:pt>
                <c:pt idx="69">
                  <c:v>09.05.20</c:v>
                </c:pt>
                <c:pt idx="70">
                  <c:v>10.05.20</c:v>
                </c:pt>
                <c:pt idx="71">
                  <c:v>11.05.20</c:v>
                </c:pt>
                <c:pt idx="72">
                  <c:v>12.05.20</c:v>
                </c:pt>
                <c:pt idx="73">
                  <c:v>13.05.20</c:v>
                </c:pt>
                <c:pt idx="74">
                  <c:v>14.05.20</c:v>
                </c:pt>
                <c:pt idx="75">
                  <c:v>15.05.20</c:v>
                </c:pt>
                <c:pt idx="76">
                  <c:v>16.05.20</c:v>
                </c:pt>
              </c:strCache>
            </c:strRef>
          </c:cat>
          <c:val>
            <c:numRef>
              <c:f>List1!$B$4:$BZ$4</c:f>
              <c:numCache>
                <c:formatCode>General</c:formatCode>
                <c:ptCount val="7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6</c:v>
                </c:pt>
                <c:pt idx="17">
                  <c:v>8</c:v>
                </c:pt>
                <c:pt idx="18">
                  <c:v>10</c:v>
                </c:pt>
                <c:pt idx="19">
                  <c:v>13</c:v>
                </c:pt>
                <c:pt idx="20">
                  <c:v>19</c:v>
                </c:pt>
                <c:pt idx="21">
                  <c:v>22</c:v>
                </c:pt>
                <c:pt idx="22">
                  <c:v>25</c:v>
                </c:pt>
                <c:pt idx="23">
                  <c:v>32</c:v>
                </c:pt>
                <c:pt idx="24">
                  <c:v>38</c:v>
                </c:pt>
                <c:pt idx="25">
                  <c:v>41</c:v>
                </c:pt>
                <c:pt idx="26">
                  <c:v>55</c:v>
                </c:pt>
                <c:pt idx="27">
                  <c:v>59</c:v>
                </c:pt>
                <c:pt idx="28">
                  <c:v>65</c:v>
                </c:pt>
                <c:pt idx="29">
                  <c:v>72</c:v>
                </c:pt>
                <c:pt idx="30">
                  <c:v>82</c:v>
                </c:pt>
                <c:pt idx="31">
                  <c:v>88</c:v>
                </c:pt>
                <c:pt idx="32">
                  <c:v>95</c:v>
                </c:pt>
                <c:pt idx="33">
                  <c:v>111</c:v>
                </c:pt>
                <c:pt idx="34">
                  <c:v>123</c:v>
                </c:pt>
                <c:pt idx="35">
                  <c:v>127</c:v>
                </c:pt>
                <c:pt idx="36">
                  <c:v>145</c:v>
                </c:pt>
                <c:pt idx="37">
                  <c:v>162</c:v>
                </c:pt>
                <c:pt idx="38">
                  <c:v>175</c:v>
                </c:pt>
                <c:pt idx="39">
                  <c:v>191</c:v>
                </c:pt>
                <c:pt idx="40">
                  <c:v>206</c:v>
                </c:pt>
                <c:pt idx="41">
                  <c:v>210</c:v>
                </c:pt>
                <c:pt idx="42">
                  <c:v>216</c:v>
                </c:pt>
                <c:pt idx="43">
                  <c:v>220</c:v>
                </c:pt>
                <c:pt idx="44">
                  <c:v>228</c:v>
                </c:pt>
                <c:pt idx="45">
                  <c:v>237</c:v>
                </c:pt>
                <c:pt idx="46">
                  <c:v>244</c:v>
                </c:pt>
                <c:pt idx="47">
                  <c:v>249</c:v>
                </c:pt>
                <c:pt idx="48">
                  <c:v>259</c:v>
                </c:pt>
                <c:pt idx="49">
                  <c:v>271</c:v>
                </c:pt>
                <c:pt idx="50">
                  <c:v>277</c:v>
                </c:pt>
                <c:pt idx="51">
                  <c:v>282</c:v>
                </c:pt>
                <c:pt idx="52">
                  <c:v>289</c:v>
                </c:pt>
                <c:pt idx="53">
                  <c:v>291</c:v>
                </c:pt>
                <c:pt idx="54">
                  <c:v>297</c:v>
                </c:pt>
                <c:pt idx="55">
                  <c:v>300</c:v>
                </c:pt>
                <c:pt idx="56">
                  <c:v>304</c:v>
                </c:pt>
                <c:pt idx="57">
                  <c:v>308</c:v>
                </c:pt>
                <c:pt idx="58">
                  <c:v>310</c:v>
                </c:pt>
                <c:pt idx="59">
                  <c:v>314</c:v>
                </c:pt>
                <c:pt idx="60">
                  <c:v>315</c:v>
                </c:pt>
                <c:pt idx="61">
                  <c:v>315</c:v>
                </c:pt>
                <c:pt idx="62">
                  <c:v>316</c:v>
                </c:pt>
                <c:pt idx="63">
                  <c:v>322</c:v>
                </c:pt>
                <c:pt idx="64">
                  <c:v>328</c:v>
                </c:pt>
                <c:pt idx="65">
                  <c:v>331</c:v>
                </c:pt>
                <c:pt idx="66">
                  <c:v>336</c:v>
                </c:pt>
                <c:pt idx="67">
                  <c:v>336</c:v>
                </c:pt>
                <c:pt idx="68">
                  <c:v>337</c:v>
                </c:pt>
                <c:pt idx="69">
                  <c:v>337</c:v>
                </c:pt>
                <c:pt idx="70">
                  <c:v>337</c:v>
                </c:pt>
                <c:pt idx="71">
                  <c:v>337</c:v>
                </c:pt>
                <c:pt idx="72">
                  <c:v>339</c:v>
                </c:pt>
                <c:pt idx="73">
                  <c:v>339</c:v>
                </c:pt>
                <c:pt idx="74">
                  <c:v>340</c:v>
                </c:pt>
                <c:pt idx="75">
                  <c:v>340</c:v>
                </c:pt>
                <c:pt idx="76">
                  <c:v>340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17E-4D27-BCFF-284DBA8079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2874623"/>
        <c:axId val="343454575"/>
      </c:lineChart>
      <c:catAx>
        <c:axId val="342874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3454575"/>
        <c:crosses val="autoZero"/>
        <c:auto val="1"/>
        <c:lblAlgn val="ctr"/>
        <c:lblOffset val="100"/>
        <c:noMultiLvlLbl val="0"/>
      </c:catAx>
      <c:valAx>
        <c:axId val="343454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2874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393650942503127E-2"/>
          <c:y val="2.8839934249511919E-2"/>
          <c:w val="0.94170129966680649"/>
          <c:h val="0.857917823700921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Lékaři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List1!$B$1:$BZ$1</c:f>
              <c:strCache>
                <c:ptCount val="77"/>
                <c:pt idx="0">
                  <c:v>01.03.20</c:v>
                </c:pt>
                <c:pt idx="1">
                  <c:v>02.03.20</c:v>
                </c:pt>
                <c:pt idx="2">
                  <c:v>03.03.20</c:v>
                </c:pt>
                <c:pt idx="3">
                  <c:v>04.03.20</c:v>
                </c:pt>
                <c:pt idx="4">
                  <c:v>05.03.20</c:v>
                </c:pt>
                <c:pt idx="5">
                  <c:v>06.03.20</c:v>
                </c:pt>
                <c:pt idx="6">
                  <c:v>07.03.20</c:v>
                </c:pt>
                <c:pt idx="7">
                  <c:v>08.03.20</c:v>
                </c:pt>
                <c:pt idx="8">
                  <c:v>09.03.20</c:v>
                </c:pt>
                <c:pt idx="9">
                  <c:v>10.03.20</c:v>
                </c:pt>
                <c:pt idx="10">
                  <c:v>11.03.20</c:v>
                </c:pt>
                <c:pt idx="11">
                  <c:v>12.03.20</c:v>
                </c:pt>
                <c:pt idx="12">
                  <c:v>13.03.20</c:v>
                </c:pt>
                <c:pt idx="13">
                  <c:v>14.03.20</c:v>
                </c:pt>
                <c:pt idx="14">
                  <c:v>15.03.20</c:v>
                </c:pt>
                <c:pt idx="15">
                  <c:v>16.03.20</c:v>
                </c:pt>
                <c:pt idx="16">
                  <c:v>17.03.20</c:v>
                </c:pt>
                <c:pt idx="17">
                  <c:v>18.03.20</c:v>
                </c:pt>
                <c:pt idx="18">
                  <c:v>19.03.20</c:v>
                </c:pt>
                <c:pt idx="19">
                  <c:v>20.03.20</c:v>
                </c:pt>
                <c:pt idx="20">
                  <c:v>21.03.20</c:v>
                </c:pt>
                <c:pt idx="21">
                  <c:v>22.03.20</c:v>
                </c:pt>
                <c:pt idx="22">
                  <c:v>23.03.20</c:v>
                </c:pt>
                <c:pt idx="23">
                  <c:v>24.03.20</c:v>
                </c:pt>
                <c:pt idx="24">
                  <c:v>25.03.20</c:v>
                </c:pt>
                <c:pt idx="25">
                  <c:v>26.03.20</c:v>
                </c:pt>
                <c:pt idx="26">
                  <c:v>27.03.20</c:v>
                </c:pt>
                <c:pt idx="27">
                  <c:v>28.03.20</c:v>
                </c:pt>
                <c:pt idx="28">
                  <c:v>29.03.20</c:v>
                </c:pt>
                <c:pt idx="29">
                  <c:v>30.03.20</c:v>
                </c:pt>
                <c:pt idx="30">
                  <c:v>31.03.20</c:v>
                </c:pt>
                <c:pt idx="31">
                  <c:v>01.04.20</c:v>
                </c:pt>
                <c:pt idx="32">
                  <c:v>02.04.20</c:v>
                </c:pt>
                <c:pt idx="33">
                  <c:v>03.04.20</c:v>
                </c:pt>
                <c:pt idx="34">
                  <c:v>04.04.20</c:v>
                </c:pt>
                <c:pt idx="35">
                  <c:v>05.04.20</c:v>
                </c:pt>
                <c:pt idx="36">
                  <c:v>06.04.20</c:v>
                </c:pt>
                <c:pt idx="37">
                  <c:v>07.04.20</c:v>
                </c:pt>
                <c:pt idx="38">
                  <c:v>08.04.20</c:v>
                </c:pt>
                <c:pt idx="39">
                  <c:v>09.04.20</c:v>
                </c:pt>
                <c:pt idx="40">
                  <c:v>10.04.20</c:v>
                </c:pt>
                <c:pt idx="41">
                  <c:v>11.04.20</c:v>
                </c:pt>
                <c:pt idx="42">
                  <c:v>12.04.20</c:v>
                </c:pt>
                <c:pt idx="43">
                  <c:v>13.04.20</c:v>
                </c:pt>
                <c:pt idx="44">
                  <c:v>14.04.20</c:v>
                </c:pt>
                <c:pt idx="45">
                  <c:v>15.04.20</c:v>
                </c:pt>
                <c:pt idx="46">
                  <c:v>16.04.20</c:v>
                </c:pt>
                <c:pt idx="47">
                  <c:v>17.04.20</c:v>
                </c:pt>
                <c:pt idx="48">
                  <c:v>18.04.20</c:v>
                </c:pt>
                <c:pt idx="49">
                  <c:v>19.04.20</c:v>
                </c:pt>
                <c:pt idx="50">
                  <c:v>20.04.20</c:v>
                </c:pt>
                <c:pt idx="51">
                  <c:v>21.04.20</c:v>
                </c:pt>
                <c:pt idx="52">
                  <c:v>22.04.20</c:v>
                </c:pt>
                <c:pt idx="53">
                  <c:v>23.04.20</c:v>
                </c:pt>
                <c:pt idx="54">
                  <c:v>24.04.20</c:v>
                </c:pt>
                <c:pt idx="55">
                  <c:v>25.04.20</c:v>
                </c:pt>
                <c:pt idx="56">
                  <c:v>26.04.20</c:v>
                </c:pt>
                <c:pt idx="57">
                  <c:v>27.04.20</c:v>
                </c:pt>
                <c:pt idx="58">
                  <c:v>28.04.20</c:v>
                </c:pt>
                <c:pt idx="59">
                  <c:v>29.04.20</c:v>
                </c:pt>
                <c:pt idx="60">
                  <c:v>30.04.20</c:v>
                </c:pt>
                <c:pt idx="61">
                  <c:v>01.05.20</c:v>
                </c:pt>
                <c:pt idx="62">
                  <c:v>02.05.20</c:v>
                </c:pt>
                <c:pt idx="63">
                  <c:v>03.05.20</c:v>
                </c:pt>
                <c:pt idx="64">
                  <c:v>04.05.20</c:v>
                </c:pt>
                <c:pt idx="65">
                  <c:v>05.05.20</c:v>
                </c:pt>
                <c:pt idx="66">
                  <c:v>06.05.20</c:v>
                </c:pt>
                <c:pt idx="67">
                  <c:v>07.05.20</c:v>
                </c:pt>
                <c:pt idx="68">
                  <c:v>08.05.20</c:v>
                </c:pt>
                <c:pt idx="69">
                  <c:v>09.05.20</c:v>
                </c:pt>
                <c:pt idx="70">
                  <c:v>10.05.20</c:v>
                </c:pt>
                <c:pt idx="71">
                  <c:v>11.05.20</c:v>
                </c:pt>
                <c:pt idx="72">
                  <c:v>12.05.20</c:v>
                </c:pt>
                <c:pt idx="73">
                  <c:v>13.05.20</c:v>
                </c:pt>
                <c:pt idx="74">
                  <c:v>14.05.20</c:v>
                </c:pt>
                <c:pt idx="75">
                  <c:v>15.05.20</c:v>
                </c:pt>
                <c:pt idx="76">
                  <c:v>16.05.20</c:v>
                </c:pt>
              </c:strCache>
            </c:strRef>
          </c:cat>
          <c:val>
            <c:numRef>
              <c:f>List1!$B$2:$BZ$2</c:f>
              <c:numCache>
                <c:formatCode>General</c:formatCode>
                <c:ptCount val="7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6</c:v>
                </c:pt>
                <c:pt idx="14">
                  <c:v>9</c:v>
                </c:pt>
                <c:pt idx="15">
                  <c:v>10</c:v>
                </c:pt>
                <c:pt idx="16">
                  <c:v>10</c:v>
                </c:pt>
                <c:pt idx="17">
                  <c:v>14</c:v>
                </c:pt>
                <c:pt idx="18">
                  <c:v>16</c:v>
                </c:pt>
                <c:pt idx="19">
                  <c:v>23</c:v>
                </c:pt>
                <c:pt idx="20">
                  <c:v>26</c:v>
                </c:pt>
                <c:pt idx="21">
                  <c:v>33</c:v>
                </c:pt>
                <c:pt idx="22">
                  <c:v>37</c:v>
                </c:pt>
                <c:pt idx="23">
                  <c:v>48</c:v>
                </c:pt>
                <c:pt idx="24">
                  <c:v>56</c:v>
                </c:pt>
                <c:pt idx="25">
                  <c:v>63</c:v>
                </c:pt>
                <c:pt idx="26">
                  <c:v>73</c:v>
                </c:pt>
                <c:pt idx="27">
                  <c:v>76</c:v>
                </c:pt>
                <c:pt idx="28">
                  <c:v>82</c:v>
                </c:pt>
                <c:pt idx="29">
                  <c:v>85</c:v>
                </c:pt>
                <c:pt idx="30">
                  <c:v>89</c:v>
                </c:pt>
                <c:pt idx="31">
                  <c:v>95</c:v>
                </c:pt>
                <c:pt idx="32">
                  <c:v>94</c:v>
                </c:pt>
                <c:pt idx="33">
                  <c:v>99</c:v>
                </c:pt>
                <c:pt idx="34">
                  <c:v>103</c:v>
                </c:pt>
                <c:pt idx="35">
                  <c:v>103</c:v>
                </c:pt>
                <c:pt idx="36">
                  <c:v>104</c:v>
                </c:pt>
                <c:pt idx="37">
                  <c:v>109</c:v>
                </c:pt>
                <c:pt idx="38">
                  <c:v>110</c:v>
                </c:pt>
                <c:pt idx="39">
                  <c:v>109</c:v>
                </c:pt>
                <c:pt idx="40">
                  <c:v>104</c:v>
                </c:pt>
                <c:pt idx="41">
                  <c:v>104</c:v>
                </c:pt>
                <c:pt idx="42">
                  <c:v>103</c:v>
                </c:pt>
                <c:pt idx="43">
                  <c:v>98</c:v>
                </c:pt>
                <c:pt idx="44">
                  <c:v>95</c:v>
                </c:pt>
                <c:pt idx="45">
                  <c:v>94</c:v>
                </c:pt>
                <c:pt idx="46">
                  <c:v>95</c:v>
                </c:pt>
                <c:pt idx="47">
                  <c:v>90</c:v>
                </c:pt>
                <c:pt idx="48">
                  <c:v>87</c:v>
                </c:pt>
                <c:pt idx="49">
                  <c:v>85</c:v>
                </c:pt>
                <c:pt idx="50">
                  <c:v>82</c:v>
                </c:pt>
                <c:pt idx="51">
                  <c:v>85</c:v>
                </c:pt>
                <c:pt idx="52">
                  <c:v>81</c:v>
                </c:pt>
                <c:pt idx="53">
                  <c:v>78</c:v>
                </c:pt>
                <c:pt idx="54">
                  <c:v>75</c:v>
                </c:pt>
                <c:pt idx="55">
                  <c:v>73</c:v>
                </c:pt>
                <c:pt idx="56">
                  <c:v>72</c:v>
                </c:pt>
                <c:pt idx="57">
                  <c:v>69</c:v>
                </c:pt>
                <c:pt idx="58">
                  <c:v>69</c:v>
                </c:pt>
                <c:pt idx="59">
                  <c:v>70</c:v>
                </c:pt>
                <c:pt idx="60">
                  <c:v>70</c:v>
                </c:pt>
                <c:pt idx="61">
                  <c:v>69</c:v>
                </c:pt>
                <c:pt idx="62">
                  <c:v>66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63</c:v>
                </c:pt>
                <c:pt idx="67">
                  <c:v>59</c:v>
                </c:pt>
                <c:pt idx="68">
                  <c:v>57</c:v>
                </c:pt>
                <c:pt idx="69">
                  <c:v>57</c:v>
                </c:pt>
                <c:pt idx="70">
                  <c:v>58</c:v>
                </c:pt>
                <c:pt idx="71">
                  <c:v>57</c:v>
                </c:pt>
                <c:pt idx="72">
                  <c:v>57</c:v>
                </c:pt>
                <c:pt idx="73">
                  <c:v>52</c:v>
                </c:pt>
                <c:pt idx="74">
                  <c:v>50</c:v>
                </c:pt>
                <c:pt idx="75">
                  <c:v>50</c:v>
                </c:pt>
                <c:pt idx="76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7E-4D27-BCFF-284DBA80796E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Sesterská povolání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List1!$B$1:$BZ$1</c:f>
              <c:strCache>
                <c:ptCount val="77"/>
                <c:pt idx="0">
                  <c:v>01.03.20</c:v>
                </c:pt>
                <c:pt idx="1">
                  <c:v>02.03.20</c:v>
                </c:pt>
                <c:pt idx="2">
                  <c:v>03.03.20</c:v>
                </c:pt>
                <c:pt idx="3">
                  <c:v>04.03.20</c:v>
                </c:pt>
                <c:pt idx="4">
                  <c:v>05.03.20</c:v>
                </c:pt>
                <c:pt idx="5">
                  <c:v>06.03.20</c:v>
                </c:pt>
                <c:pt idx="6">
                  <c:v>07.03.20</c:v>
                </c:pt>
                <c:pt idx="7">
                  <c:v>08.03.20</c:v>
                </c:pt>
                <c:pt idx="8">
                  <c:v>09.03.20</c:v>
                </c:pt>
                <c:pt idx="9">
                  <c:v>10.03.20</c:v>
                </c:pt>
                <c:pt idx="10">
                  <c:v>11.03.20</c:v>
                </c:pt>
                <c:pt idx="11">
                  <c:v>12.03.20</c:v>
                </c:pt>
                <c:pt idx="12">
                  <c:v>13.03.20</c:v>
                </c:pt>
                <c:pt idx="13">
                  <c:v>14.03.20</c:v>
                </c:pt>
                <c:pt idx="14">
                  <c:v>15.03.20</c:v>
                </c:pt>
                <c:pt idx="15">
                  <c:v>16.03.20</c:v>
                </c:pt>
                <c:pt idx="16">
                  <c:v>17.03.20</c:v>
                </c:pt>
                <c:pt idx="17">
                  <c:v>18.03.20</c:v>
                </c:pt>
                <c:pt idx="18">
                  <c:v>19.03.20</c:v>
                </c:pt>
                <c:pt idx="19">
                  <c:v>20.03.20</c:v>
                </c:pt>
                <c:pt idx="20">
                  <c:v>21.03.20</c:v>
                </c:pt>
                <c:pt idx="21">
                  <c:v>22.03.20</c:v>
                </c:pt>
                <c:pt idx="22">
                  <c:v>23.03.20</c:v>
                </c:pt>
                <c:pt idx="23">
                  <c:v>24.03.20</c:v>
                </c:pt>
                <c:pt idx="24">
                  <c:v>25.03.20</c:v>
                </c:pt>
                <c:pt idx="25">
                  <c:v>26.03.20</c:v>
                </c:pt>
                <c:pt idx="26">
                  <c:v>27.03.20</c:v>
                </c:pt>
                <c:pt idx="27">
                  <c:v>28.03.20</c:v>
                </c:pt>
                <c:pt idx="28">
                  <c:v>29.03.20</c:v>
                </c:pt>
                <c:pt idx="29">
                  <c:v>30.03.20</c:v>
                </c:pt>
                <c:pt idx="30">
                  <c:v>31.03.20</c:v>
                </c:pt>
                <c:pt idx="31">
                  <c:v>01.04.20</c:v>
                </c:pt>
                <c:pt idx="32">
                  <c:v>02.04.20</c:v>
                </c:pt>
                <c:pt idx="33">
                  <c:v>03.04.20</c:v>
                </c:pt>
                <c:pt idx="34">
                  <c:v>04.04.20</c:v>
                </c:pt>
                <c:pt idx="35">
                  <c:v>05.04.20</c:v>
                </c:pt>
                <c:pt idx="36">
                  <c:v>06.04.20</c:v>
                </c:pt>
                <c:pt idx="37">
                  <c:v>07.04.20</c:v>
                </c:pt>
                <c:pt idx="38">
                  <c:v>08.04.20</c:v>
                </c:pt>
                <c:pt idx="39">
                  <c:v>09.04.20</c:v>
                </c:pt>
                <c:pt idx="40">
                  <c:v>10.04.20</c:v>
                </c:pt>
                <c:pt idx="41">
                  <c:v>11.04.20</c:v>
                </c:pt>
                <c:pt idx="42">
                  <c:v>12.04.20</c:v>
                </c:pt>
                <c:pt idx="43">
                  <c:v>13.04.20</c:v>
                </c:pt>
                <c:pt idx="44">
                  <c:v>14.04.20</c:v>
                </c:pt>
                <c:pt idx="45">
                  <c:v>15.04.20</c:v>
                </c:pt>
                <c:pt idx="46">
                  <c:v>16.04.20</c:v>
                </c:pt>
                <c:pt idx="47">
                  <c:v>17.04.20</c:v>
                </c:pt>
                <c:pt idx="48">
                  <c:v>18.04.20</c:v>
                </c:pt>
                <c:pt idx="49">
                  <c:v>19.04.20</c:v>
                </c:pt>
                <c:pt idx="50">
                  <c:v>20.04.20</c:v>
                </c:pt>
                <c:pt idx="51">
                  <c:v>21.04.20</c:v>
                </c:pt>
                <c:pt idx="52">
                  <c:v>22.04.20</c:v>
                </c:pt>
                <c:pt idx="53">
                  <c:v>23.04.20</c:v>
                </c:pt>
                <c:pt idx="54">
                  <c:v>24.04.20</c:v>
                </c:pt>
                <c:pt idx="55">
                  <c:v>25.04.20</c:v>
                </c:pt>
                <c:pt idx="56">
                  <c:v>26.04.20</c:v>
                </c:pt>
                <c:pt idx="57">
                  <c:v>27.04.20</c:v>
                </c:pt>
                <c:pt idx="58">
                  <c:v>28.04.20</c:v>
                </c:pt>
                <c:pt idx="59">
                  <c:v>29.04.20</c:v>
                </c:pt>
                <c:pt idx="60">
                  <c:v>30.04.20</c:v>
                </c:pt>
                <c:pt idx="61">
                  <c:v>01.05.20</c:v>
                </c:pt>
                <c:pt idx="62">
                  <c:v>02.05.20</c:v>
                </c:pt>
                <c:pt idx="63">
                  <c:v>03.05.20</c:v>
                </c:pt>
                <c:pt idx="64">
                  <c:v>04.05.20</c:v>
                </c:pt>
                <c:pt idx="65">
                  <c:v>05.05.20</c:v>
                </c:pt>
                <c:pt idx="66">
                  <c:v>06.05.20</c:v>
                </c:pt>
                <c:pt idx="67">
                  <c:v>07.05.20</c:v>
                </c:pt>
                <c:pt idx="68">
                  <c:v>08.05.20</c:v>
                </c:pt>
                <c:pt idx="69">
                  <c:v>09.05.20</c:v>
                </c:pt>
                <c:pt idx="70">
                  <c:v>10.05.20</c:v>
                </c:pt>
                <c:pt idx="71">
                  <c:v>11.05.20</c:v>
                </c:pt>
                <c:pt idx="72">
                  <c:v>12.05.20</c:v>
                </c:pt>
                <c:pt idx="73">
                  <c:v>13.05.20</c:v>
                </c:pt>
                <c:pt idx="74">
                  <c:v>14.05.20</c:v>
                </c:pt>
                <c:pt idx="75">
                  <c:v>15.05.20</c:v>
                </c:pt>
                <c:pt idx="76">
                  <c:v>16.05.20</c:v>
                </c:pt>
              </c:strCache>
            </c:strRef>
          </c:cat>
          <c:val>
            <c:numRef>
              <c:f>List1!$B$3:$BZ$3</c:f>
              <c:numCache>
                <c:formatCode>General</c:formatCode>
                <c:ptCount val="7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8</c:v>
                </c:pt>
                <c:pt idx="17">
                  <c:v>10</c:v>
                </c:pt>
                <c:pt idx="18">
                  <c:v>12</c:v>
                </c:pt>
                <c:pt idx="19">
                  <c:v>16</c:v>
                </c:pt>
                <c:pt idx="20">
                  <c:v>18</c:v>
                </c:pt>
                <c:pt idx="21">
                  <c:v>23</c:v>
                </c:pt>
                <c:pt idx="22">
                  <c:v>31</c:v>
                </c:pt>
                <c:pt idx="23">
                  <c:v>37</c:v>
                </c:pt>
                <c:pt idx="24">
                  <c:v>42</c:v>
                </c:pt>
                <c:pt idx="25">
                  <c:v>50</c:v>
                </c:pt>
                <c:pt idx="26">
                  <c:v>68</c:v>
                </c:pt>
                <c:pt idx="27">
                  <c:v>86</c:v>
                </c:pt>
                <c:pt idx="28">
                  <c:v>91</c:v>
                </c:pt>
                <c:pt idx="29">
                  <c:v>96</c:v>
                </c:pt>
                <c:pt idx="30">
                  <c:v>108</c:v>
                </c:pt>
                <c:pt idx="31">
                  <c:v>117</c:v>
                </c:pt>
                <c:pt idx="32">
                  <c:v>132</c:v>
                </c:pt>
                <c:pt idx="33">
                  <c:v>159</c:v>
                </c:pt>
                <c:pt idx="34">
                  <c:v>164</c:v>
                </c:pt>
                <c:pt idx="35">
                  <c:v>166</c:v>
                </c:pt>
                <c:pt idx="36">
                  <c:v>179</c:v>
                </c:pt>
                <c:pt idx="37">
                  <c:v>204</c:v>
                </c:pt>
                <c:pt idx="38">
                  <c:v>212</c:v>
                </c:pt>
                <c:pt idx="39">
                  <c:v>220</c:v>
                </c:pt>
                <c:pt idx="40">
                  <c:v>220</c:v>
                </c:pt>
                <c:pt idx="41">
                  <c:v>220</c:v>
                </c:pt>
                <c:pt idx="42">
                  <c:v>222</c:v>
                </c:pt>
                <c:pt idx="43">
                  <c:v>226</c:v>
                </c:pt>
                <c:pt idx="44">
                  <c:v>236</c:v>
                </c:pt>
                <c:pt idx="45">
                  <c:v>237</c:v>
                </c:pt>
                <c:pt idx="46">
                  <c:v>245</c:v>
                </c:pt>
                <c:pt idx="47">
                  <c:v>243</c:v>
                </c:pt>
                <c:pt idx="48">
                  <c:v>229</c:v>
                </c:pt>
                <c:pt idx="49">
                  <c:v>229</c:v>
                </c:pt>
                <c:pt idx="50">
                  <c:v>230</c:v>
                </c:pt>
                <c:pt idx="51">
                  <c:v>228</c:v>
                </c:pt>
                <c:pt idx="52">
                  <c:v>223</c:v>
                </c:pt>
                <c:pt idx="53">
                  <c:v>218</c:v>
                </c:pt>
                <c:pt idx="54">
                  <c:v>213</c:v>
                </c:pt>
                <c:pt idx="55">
                  <c:v>204</c:v>
                </c:pt>
                <c:pt idx="56">
                  <c:v>202</c:v>
                </c:pt>
                <c:pt idx="57">
                  <c:v>201</c:v>
                </c:pt>
                <c:pt idx="58">
                  <c:v>201</c:v>
                </c:pt>
                <c:pt idx="59">
                  <c:v>200</c:v>
                </c:pt>
                <c:pt idx="60">
                  <c:v>203</c:v>
                </c:pt>
                <c:pt idx="61">
                  <c:v>196</c:v>
                </c:pt>
                <c:pt idx="62">
                  <c:v>190</c:v>
                </c:pt>
                <c:pt idx="63">
                  <c:v>188</c:v>
                </c:pt>
                <c:pt idx="64">
                  <c:v>193</c:v>
                </c:pt>
                <c:pt idx="65">
                  <c:v>178</c:v>
                </c:pt>
                <c:pt idx="66">
                  <c:v>171</c:v>
                </c:pt>
                <c:pt idx="67">
                  <c:v>167</c:v>
                </c:pt>
                <c:pt idx="68">
                  <c:v>160</c:v>
                </c:pt>
                <c:pt idx="69">
                  <c:v>159</c:v>
                </c:pt>
                <c:pt idx="70">
                  <c:v>155</c:v>
                </c:pt>
                <c:pt idx="71">
                  <c:v>152</c:v>
                </c:pt>
                <c:pt idx="72">
                  <c:v>143</c:v>
                </c:pt>
                <c:pt idx="73">
                  <c:v>143</c:v>
                </c:pt>
                <c:pt idx="74">
                  <c:v>138</c:v>
                </c:pt>
                <c:pt idx="75">
                  <c:v>138</c:v>
                </c:pt>
                <c:pt idx="76">
                  <c:v>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7E-4D27-BCFF-284DBA80796E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Ostatní zdravotničtí pracovníci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List1!$B$1:$BZ$1</c:f>
              <c:strCache>
                <c:ptCount val="77"/>
                <c:pt idx="0">
                  <c:v>01.03.20</c:v>
                </c:pt>
                <c:pt idx="1">
                  <c:v>02.03.20</c:v>
                </c:pt>
                <c:pt idx="2">
                  <c:v>03.03.20</c:v>
                </c:pt>
                <c:pt idx="3">
                  <c:v>04.03.20</c:v>
                </c:pt>
                <c:pt idx="4">
                  <c:v>05.03.20</c:v>
                </c:pt>
                <c:pt idx="5">
                  <c:v>06.03.20</c:v>
                </c:pt>
                <c:pt idx="6">
                  <c:v>07.03.20</c:v>
                </c:pt>
                <c:pt idx="7">
                  <c:v>08.03.20</c:v>
                </c:pt>
                <c:pt idx="8">
                  <c:v>09.03.20</c:v>
                </c:pt>
                <c:pt idx="9">
                  <c:v>10.03.20</c:v>
                </c:pt>
                <c:pt idx="10">
                  <c:v>11.03.20</c:v>
                </c:pt>
                <c:pt idx="11">
                  <c:v>12.03.20</c:v>
                </c:pt>
                <c:pt idx="12">
                  <c:v>13.03.20</c:v>
                </c:pt>
                <c:pt idx="13">
                  <c:v>14.03.20</c:v>
                </c:pt>
                <c:pt idx="14">
                  <c:v>15.03.20</c:v>
                </c:pt>
                <c:pt idx="15">
                  <c:v>16.03.20</c:v>
                </c:pt>
                <c:pt idx="16">
                  <c:v>17.03.20</c:v>
                </c:pt>
                <c:pt idx="17">
                  <c:v>18.03.20</c:v>
                </c:pt>
                <c:pt idx="18">
                  <c:v>19.03.20</c:v>
                </c:pt>
                <c:pt idx="19">
                  <c:v>20.03.20</c:v>
                </c:pt>
                <c:pt idx="20">
                  <c:v>21.03.20</c:v>
                </c:pt>
                <c:pt idx="21">
                  <c:v>22.03.20</c:v>
                </c:pt>
                <c:pt idx="22">
                  <c:v>23.03.20</c:v>
                </c:pt>
                <c:pt idx="23">
                  <c:v>24.03.20</c:v>
                </c:pt>
                <c:pt idx="24">
                  <c:v>25.03.20</c:v>
                </c:pt>
                <c:pt idx="25">
                  <c:v>26.03.20</c:v>
                </c:pt>
                <c:pt idx="26">
                  <c:v>27.03.20</c:v>
                </c:pt>
                <c:pt idx="27">
                  <c:v>28.03.20</c:v>
                </c:pt>
                <c:pt idx="28">
                  <c:v>29.03.20</c:v>
                </c:pt>
                <c:pt idx="29">
                  <c:v>30.03.20</c:v>
                </c:pt>
                <c:pt idx="30">
                  <c:v>31.03.20</c:v>
                </c:pt>
                <c:pt idx="31">
                  <c:v>01.04.20</c:v>
                </c:pt>
                <c:pt idx="32">
                  <c:v>02.04.20</c:v>
                </c:pt>
                <c:pt idx="33">
                  <c:v>03.04.20</c:v>
                </c:pt>
                <c:pt idx="34">
                  <c:v>04.04.20</c:v>
                </c:pt>
                <c:pt idx="35">
                  <c:v>05.04.20</c:v>
                </c:pt>
                <c:pt idx="36">
                  <c:v>06.04.20</c:v>
                </c:pt>
                <c:pt idx="37">
                  <c:v>07.04.20</c:v>
                </c:pt>
                <c:pt idx="38">
                  <c:v>08.04.20</c:v>
                </c:pt>
                <c:pt idx="39">
                  <c:v>09.04.20</c:v>
                </c:pt>
                <c:pt idx="40">
                  <c:v>10.04.20</c:v>
                </c:pt>
                <c:pt idx="41">
                  <c:v>11.04.20</c:v>
                </c:pt>
                <c:pt idx="42">
                  <c:v>12.04.20</c:v>
                </c:pt>
                <c:pt idx="43">
                  <c:v>13.04.20</c:v>
                </c:pt>
                <c:pt idx="44">
                  <c:v>14.04.20</c:v>
                </c:pt>
                <c:pt idx="45">
                  <c:v>15.04.20</c:v>
                </c:pt>
                <c:pt idx="46">
                  <c:v>16.04.20</c:v>
                </c:pt>
                <c:pt idx="47">
                  <c:v>17.04.20</c:v>
                </c:pt>
                <c:pt idx="48">
                  <c:v>18.04.20</c:v>
                </c:pt>
                <c:pt idx="49">
                  <c:v>19.04.20</c:v>
                </c:pt>
                <c:pt idx="50">
                  <c:v>20.04.20</c:v>
                </c:pt>
                <c:pt idx="51">
                  <c:v>21.04.20</c:v>
                </c:pt>
                <c:pt idx="52">
                  <c:v>22.04.20</c:v>
                </c:pt>
                <c:pt idx="53">
                  <c:v>23.04.20</c:v>
                </c:pt>
                <c:pt idx="54">
                  <c:v>24.04.20</c:v>
                </c:pt>
                <c:pt idx="55">
                  <c:v>25.04.20</c:v>
                </c:pt>
                <c:pt idx="56">
                  <c:v>26.04.20</c:v>
                </c:pt>
                <c:pt idx="57">
                  <c:v>27.04.20</c:v>
                </c:pt>
                <c:pt idx="58">
                  <c:v>28.04.20</c:v>
                </c:pt>
                <c:pt idx="59">
                  <c:v>29.04.20</c:v>
                </c:pt>
                <c:pt idx="60">
                  <c:v>30.04.20</c:v>
                </c:pt>
                <c:pt idx="61">
                  <c:v>01.05.20</c:v>
                </c:pt>
                <c:pt idx="62">
                  <c:v>02.05.20</c:v>
                </c:pt>
                <c:pt idx="63">
                  <c:v>03.05.20</c:v>
                </c:pt>
                <c:pt idx="64">
                  <c:v>04.05.20</c:v>
                </c:pt>
                <c:pt idx="65">
                  <c:v>05.05.20</c:v>
                </c:pt>
                <c:pt idx="66">
                  <c:v>06.05.20</c:v>
                </c:pt>
                <c:pt idx="67">
                  <c:v>07.05.20</c:v>
                </c:pt>
                <c:pt idx="68">
                  <c:v>08.05.20</c:v>
                </c:pt>
                <c:pt idx="69">
                  <c:v>09.05.20</c:v>
                </c:pt>
                <c:pt idx="70">
                  <c:v>10.05.20</c:v>
                </c:pt>
                <c:pt idx="71">
                  <c:v>11.05.20</c:v>
                </c:pt>
                <c:pt idx="72">
                  <c:v>12.05.20</c:v>
                </c:pt>
                <c:pt idx="73">
                  <c:v>13.05.20</c:v>
                </c:pt>
                <c:pt idx="74">
                  <c:v>14.05.20</c:v>
                </c:pt>
                <c:pt idx="75">
                  <c:v>15.05.20</c:v>
                </c:pt>
                <c:pt idx="76">
                  <c:v>16.05.20</c:v>
                </c:pt>
              </c:strCache>
            </c:strRef>
          </c:cat>
          <c:val>
            <c:numRef>
              <c:f>List1!$B$4:$BZ$4</c:f>
              <c:numCache>
                <c:formatCode>General</c:formatCode>
                <c:ptCount val="7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6</c:v>
                </c:pt>
                <c:pt idx="17">
                  <c:v>8</c:v>
                </c:pt>
                <c:pt idx="18">
                  <c:v>10</c:v>
                </c:pt>
                <c:pt idx="19">
                  <c:v>13</c:v>
                </c:pt>
                <c:pt idx="20">
                  <c:v>19</c:v>
                </c:pt>
                <c:pt idx="21">
                  <c:v>22</c:v>
                </c:pt>
                <c:pt idx="22">
                  <c:v>25</c:v>
                </c:pt>
                <c:pt idx="23">
                  <c:v>32</c:v>
                </c:pt>
                <c:pt idx="24">
                  <c:v>38</c:v>
                </c:pt>
                <c:pt idx="25">
                  <c:v>41</c:v>
                </c:pt>
                <c:pt idx="26">
                  <c:v>55</c:v>
                </c:pt>
                <c:pt idx="27">
                  <c:v>59</c:v>
                </c:pt>
                <c:pt idx="28">
                  <c:v>65</c:v>
                </c:pt>
                <c:pt idx="29">
                  <c:v>72</c:v>
                </c:pt>
                <c:pt idx="30">
                  <c:v>80</c:v>
                </c:pt>
                <c:pt idx="31">
                  <c:v>86</c:v>
                </c:pt>
                <c:pt idx="32">
                  <c:v>93</c:v>
                </c:pt>
                <c:pt idx="33">
                  <c:v>109</c:v>
                </c:pt>
                <c:pt idx="34">
                  <c:v>120</c:v>
                </c:pt>
                <c:pt idx="35">
                  <c:v>124</c:v>
                </c:pt>
                <c:pt idx="36">
                  <c:v>141</c:v>
                </c:pt>
                <c:pt idx="37">
                  <c:v>153</c:v>
                </c:pt>
                <c:pt idx="38">
                  <c:v>163</c:v>
                </c:pt>
                <c:pt idx="39">
                  <c:v>176</c:v>
                </c:pt>
                <c:pt idx="40">
                  <c:v>187</c:v>
                </c:pt>
                <c:pt idx="41">
                  <c:v>190</c:v>
                </c:pt>
                <c:pt idx="42">
                  <c:v>194</c:v>
                </c:pt>
                <c:pt idx="43">
                  <c:v>195</c:v>
                </c:pt>
                <c:pt idx="44">
                  <c:v>202</c:v>
                </c:pt>
                <c:pt idx="45">
                  <c:v>207</c:v>
                </c:pt>
                <c:pt idx="46">
                  <c:v>207</c:v>
                </c:pt>
                <c:pt idx="47">
                  <c:v>204</c:v>
                </c:pt>
                <c:pt idx="48">
                  <c:v>203</c:v>
                </c:pt>
                <c:pt idx="49">
                  <c:v>211</c:v>
                </c:pt>
                <c:pt idx="50">
                  <c:v>211</c:v>
                </c:pt>
                <c:pt idx="51">
                  <c:v>209</c:v>
                </c:pt>
                <c:pt idx="52">
                  <c:v>210</c:v>
                </c:pt>
                <c:pt idx="53">
                  <c:v>197</c:v>
                </c:pt>
                <c:pt idx="54">
                  <c:v>195</c:v>
                </c:pt>
                <c:pt idx="55">
                  <c:v>185</c:v>
                </c:pt>
                <c:pt idx="56">
                  <c:v>185</c:v>
                </c:pt>
                <c:pt idx="57">
                  <c:v>184</c:v>
                </c:pt>
                <c:pt idx="58">
                  <c:v>182</c:v>
                </c:pt>
                <c:pt idx="59">
                  <c:v>181</c:v>
                </c:pt>
                <c:pt idx="60">
                  <c:v>176</c:v>
                </c:pt>
                <c:pt idx="61">
                  <c:v>167</c:v>
                </c:pt>
                <c:pt idx="62">
                  <c:v>156</c:v>
                </c:pt>
                <c:pt idx="63">
                  <c:v>156</c:v>
                </c:pt>
                <c:pt idx="64">
                  <c:v>160</c:v>
                </c:pt>
                <c:pt idx="65">
                  <c:v>153</c:v>
                </c:pt>
                <c:pt idx="66">
                  <c:v>152</c:v>
                </c:pt>
                <c:pt idx="67">
                  <c:v>141</c:v>
                </c:pt>
                <c:pt idx="68">
                  <c:v>136</c:v>
                </c:pt>
                <c:pt idx="69">
                  <c:v>135</c:v>
                </c:pt>
                <c:pt idx="70">
                  <c:v>129</c:v>
                </c:pt>
                <c:pt idx="71">
                  <c:v>127</c:v>
                </c:pt>
                <c:pt idx="72">
                  <c:v>119</c:v>
                </c:pt>
                <c:pt idx="73">
                  <c:v>114</c:v>
                </c:pt>
                <c:pt idx="74">
                  <c:v>110</c:v>
                </c:pt>
                <c:pt idx="75">
                  <c:v>109</c:v>
                </c:pt>
                <c:pt idx="76">
                  <c:v>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7E-4D27-BCFF-284DBA8079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99"/>
        <c:axId val="342874623"/>
        <c:axId val="343454575"/>
      </c:barChart>
      <c:catAx>
        <c:axId val="342874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3454575"/>
        <c:crosses val="autoZero"/>
        <c:auto val="1"/>
        <c:lblAlgn val="ctr"/>
        <c:lblOffset val="100"/>
        <c:tickLblSkip val="1"/>
        <c:noMultiLvlLbl val="0"/>
      </c:catAx>
      <c:valAx>
        <c:axId val="343454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2874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5.7377956671117211E-2"/>
          <c:y val="3.1245322881070198E-2"/>
          <c:w val="0.25657040502202422"/>
          <c:h val="0.17813421640414515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095977520626031E-2"/>
          <c:y val="3.2894621500084806E-2"/>
          <c:w val="0.75434266711332576"/>
          <c:h val="0.85798518344087205"/>
        </c:manualLayout>
      </c:layout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Lékaři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76"/>
              <c:layout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F4A-4E3F-8654-D6EC99F43D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List1!$B$1:$BZ$1</c:f>
              <c:strCache>
                <c:ptCount val="77"/>
                <c:pt idx="0">
                  <c:v>01.03.20</c:v>
                </c:pt>
                <c:pt idx="1">
                  <c:v>02.03.20</c:v>
                </c:pt>
                <c:pt idx="2">
                  <c:v>03.03.20</c:v>
                </c:pt>
                <c:pt idx="3">
                  <c:v>04.03.20</c:v>
                </c:pt>
                <c:pt idx="4">
                  <c:v>05.03.20</c:v>
                </c:pt>
                <c:pt idx="5">
                  <c:v>06.03.20</c:v>
                </c:pt>
                <c:pt idx="6">
                  <c:v>07.03.20</c:v>
                </c:pt>
                <c:pt idx="7">
                  <c:v>08.03.20</c:v>
                </c:pt>
                <c:pt idx="8">
                  <c:v>09.03.20</c:v>
                </c:pt>
                <c:pt idx="9">
                  <c:v>10.03.20</c:v>
                </c:pt>
                <c:pt idx="10">
                  <c:v>11.03.20</c:v>
                </c:pt>
                <c:pt idx="11">
                  <c:v>12.03.20</c:v>
                </c:pt>
                <c:pt idx="12">
                  <c:v>13.03.20</c:v>
                </c:pt>
                <c:pt idx="13">
                  <c:v>14.03.20</c:v>
                </c:pt>
                <c:pt idx="14">
                  <c:v>15.03.20</c:v>
                </c:pt>
                <c:pt idx="15">
                  <c:v>16.03.20</c:v>
                </c:pt>
                <c:pt idx="16">
                  <c:v>17.03.20</c:v>
                </c:pt>
                <c:pt idx="17">
                  <c:v>18.03.20</c:v>
                </c:pt>
                <c:pt idx="18">
                  <c:v>19.03.20</c:v>
                </c:pt>
                <c:pt idx="19">
                  <c:v>20.03.20</c:v>
                </c:pt>
                <c:pt idx="20">
                  <c:v>21.03.20</c:v>
                </c:pt>
                <c:pt idx="21">
                  <c:v>22.03.20</c:v>
                </c:pt>
                <c:pt idx="22">
                  <c:v>23.03.20</c:v>
                </c:pt>
                <c:pt idx="23">
                  <c:v>24.03.20</c:v>
                </c:pt>
                <c:pt idx="24">
                  <c:v>25.03.20</c:v>
                </c:pt>
                <c:pt idx="25">
                  <c:v>26.03.20</c:v>
                </c:pt>
                <c:pt idx="26">
                  <c:v>27.03.20</c:v>
                </c:pt>
                <c:pt idx="27">
                  <c:v>28.03.20</c:v>
                </c:pt>
                <c:pt idx="28">
                  <c:v>29.03.20</c:v>
                </c:pt>
                <c:pt idx="29">
                  <c:v>30.03.20</c:v>
                </c:pt>
                <c:pt idx="30">
                  <c:v>31.03.20</c:v>
                </c:pt>
                <c:pt idx="31">
                  <c:v>01.04.20</c:v>
                </c:pt>
                <c:pt idx="32">
                  <c:v>02.04.20</c:v>
                </c:pt>
                <c:pt idx="33">
                  <c:v>03.04.20</c:v>
                </c:pt>
                <c:pt idx="34">
                  <c:v>04.04.20</c:v>
                </c:pt>
                <c:pt idx="35">
                  <c:v>05.04.20</c:v>
                </c:pt>
                <c:pt idx="36">
                  <c:v>06.04.20</c:v>
                </c:pt>
                <c:pt idx="37">
                  <c:v>07.04.20</c:v>
                </c:pt>
                <c:pt idx="38">
                  <c:v>08.04.20</c:v>
                </c:pt>
                <c:pt idx="39">
                  <c:v>09.04.20</c:v>
                </c:pt>
                <c:pt idx="40">
                  <c:v>10.04.20</c:v>
                </c:pt>
                <c:pt idx="41">
                  <c:v>11.04.20</c:v>
                </c:pt>
                <c:pt idx="42">
                  <c:v>12.04.20</c:v>
                </c:pt>
                <c:pt idx="43">
                  <c:v>13.04.20</c:v>
                </c:pt>
                <c:pt idx="44">
                  <c:v>14.04.20</c:v>
                </c:pt>
                <c:pt idx="45">
                  <c:v>15.04.20</c:v>
                </c:pt>
                <c:pt idx="46">
                  <c:v>16.04.20</c:v>
                </c:pt>
                <c:pt idx="47">
                  <c:v>17.04.20</c:v>
                </c:pt>
                <c:pt idx="48">
                  <c:v>18.04.20</c:v>
                </c:pt>
                <c:pt idx="49">
                  <c:v>19.04.20</c:v>
                </c:pt>
                <c:pt idx="50">
                  <c:v>20.04.20</c:v>
                </c:pt>
                <c:pt idx="51">
                  <c:v>21.04.20</c:v>
                </c:pt>
                <c:pt idx="52">
                  <c:v>22.04.20</c:v>
                </c:pt>
                <c:pt idx="53">
                  <c:v>23.04.20</c:v>
                </c:pt>
                <c:pt idx="54">
                  <c:v>24.04.20</c:v>
                </c:pt>
                <c:pt idx="55">
                  <c:v>25.04.20</c:v>
                </c:pt>
                <c:pt idx="56">
                  <c:v>26.04.20</c:v>
                </c:pt>
                <c:pt idx="57">
                  <c:v>27.04.20</c:v>
                </c:pt>
                <c:pt idx="58">
                  <c:v>28.04.20</c:v>
                </c:pt>
                <c:pt idx="59">
                  <c:v>29.04.20</c:v>
                </c:pt>
                <c:pt idx="60">
                  <c:v>30.04.20</c:v>
                </c:pt>
                <c:pt idx="61">
                  <c:v>01.05.20</c:v>
                </c:pt>
                <c:pt idx="62">
                  <c:v>02.05.20</c:v>
                </c:pt>
                <c:pt idx="63">
                  <c:v>03.05.20</c:v>
                </c:pt>
                <c:pt idx="64">
                  <c:v>04.05.20</c:v>
                </c:pt>
                <c:pt idx="65">
                  <c:v>05.05.20</c:v>
                </c:pt>
                <c:pt idx="66">
                  <c:v>06.05.20</c:v>
                </c:pt>
                <c:pt idx="67">
                  <c:v>07.05.20</c:v>
                </c:pt>
                <c:pt idx="68">
                  <c:v>08.05.20</c:v>
                </c:pt>
                <c:pt idx="69">
                  <c:v>09.05.20</c:v>
                </c:pt>
                <c:pt idx="70">
                  <c:v>10.05.20</c:v>
                </c:pt>
                <c:pt idx="71">
                  <c:v>11.05.20</c:v>
                </c:pt>
                <c:pt idx="72">
                  <c:v>12.05.20</c:v>
                </c:pt>
                <c:pt idx="73">
                  <c:v>13.05.20</c:v>
                </c:pt>
                <c:pt idx="74">
                  <c:v>14.05.20</c:v>
                </c:pt>
                <c:pt idx="75">
                  <c:v>15.05.20</c:v>
                </c:pt>
                <c:pt idx="76">
                  <c:v>16.05.20</c:v>
                </c:pt>
              </c:strCache>
            </c:strRef>
          </c:cat>
          <c:val>
            <c:numRef>
              <c:f>List1!$B$2:$BZ$2</c:f>
              <c:numCache>
                <c:formatCode>General</c:formatCode>
                <c:ptCount val="7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6</c:v>
                </c:pt>
                <c:pt idx="14">
                  <c:v>9</c:v>
                </c:pt>
                <c:pt idx="15">
                  <c:v>10</c:v>
                </c:pt>
                <c:pt idx="16">
                  <c:v>10</c:v>
                </c:pt>
                <c:pt idx="17">
                  <c:v>14</c:v>
                </c:pt>
                <c:pt idx="18">
                  <c:v>16</c:v>
                </c:pt>
                <c:pt idx="19">
                  <c:v>23</c:v>
                </c:pt>
                <c:pt idx="20">
                  <c:v>26</c:v>
                </c:pt>
                <c:pt idx="21">
                  <c:v>33</c:v>
                </c:pt>
                <c:pt idx="22">
                  <c:v>37</c:v>
                </c:pt>
                <c:pt idx="23">
                  <c:v>48</c:v>
                </c:pt>
                <c:pt idx="24">
                  <c:v>56</c:v>
                </c:pt>
                <c:pt idx="25">
                  <c:v>63</c:v>
                </c:pt>
                <c:pt idx="26">
                  <c:v>73</c:v>
                </c:pt>
                <c:pt idx="27">
                  <c:v>76</c:v>
                </c:pt>
                <c:pt idx="28">
                  <c:v>82</c:v>
                </c:pt>
                <c:pt idx="29">
                  <c:v>85</c:v>
                </c:pt>
                <c:pt idx="30">
                  <c:v>89</c:v>
                </c:pt>
                <c:pt idx="31">
                  <c:v>95</c:v>
                </c:pt>
                <c:pt idx="32">
                  <c:v>94</c:v>
                </c:pt>
                <c:pt idx="33">
                  <c:v>99</c:v>
                </c:pt>
                <c:pt idx="34">
                  <c:v>103</c:v>
                </c:pt>
                <c:pt idx="35">
                  <c:v>103</c:v>
                </c:pt>
                <c:pt idx="36">
                  <c:v>104</c:v>
                </c:pt>
                <c:pt idx="37">
                  <c:v>109</c:v>
                </c:pt>
                <c:pt idx="38">
                  <c:v>110</c:v>
                </c:pt>
                <c:pt idx="39">
                  <c:v>109</c:v>
                </c:pt>
                <c:pt idx="40">
                  <c:v>104</c:v>
                </c:pt>
                <c:pt idx="41">
                  <c:v>104</c:v>
                </c:pt>
                <c:pt idx="42">
                  <c:v>103</c:v>
                </c:pt>
                <c:pt idx="43">
                  <c:v>98</c:v>
                </c:pt>
                <c:pt idx="44">
                  <c:v>95</c:v>
                </c:pt>
                <c:pt idx="45">
                  <c:v>94</c:v>
                </c:pt>
                <c:pt idx="46">
                  <c:v>95</c:v>
                </c:pt>
                <c:pt idx="47">
                  <c:v>90</c:v>
                </c:pt>
                <c:pt idx="48">
                  <c:v>87</c:v>
                </c:pt>
                <c:pt idx="49">
                  <c:v>85</c:v>
                </c:pt>
                <c:pt idx="50">
                  <c:v>82</c:v>
                </c:pt>
                <c:pt idx="51">
                  <c:v>85</c:v>
                </c:pt>
                <c:pt idx="52">
                  <c:v>81</c:v>
                </c:pt>
                <c:pt idx="53">
                  <c:v>78</c:v>
                </c:pt>
                <c:pt idx="54">
                  <c:v>75</c:v>
                </c:pt>
                <c:pt idx="55">
                  <c:v>73</c:v>
                </c:pt>
                <c:pt idx="56">
                  <c:v>72</c:v>
                </c:pt>
                <c:pt idx="57">
                  <c:v>69</c:v>
                </c:pt>
                <c:pt idx="58">
                  <c:v>69</c:v>
                </c:pt>
                <c:pt idx="59">
                  <c:v>70</c:v>
                </c:pt>
                <c:pt idx="60">
                  <c:v>70</c:v>
                </c:pt>
                <c:pt idx="61">
                  <c:v>69</c:v>
                </c:pt>
                <c:pt idx="62">
                  <c:v>66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63</c:v>
                </c:pt>
                <c:pt idx="67">
                  <c:v>59</c:v>
                </c:pt>
                <c:pt idx="68">
                  <c:v>57</c:v>
                </c:pt>
                <c:pt idx="69">
                  <c:v>57</c:v>
                </c:pt>
                <c:pt idx="70">
                  <c:v>58</c:v>
                </c:pt>
                <c:pt idx="71">
                  <c:v>57</c:v>
                </c:pt>
                <c:pt idx="72">
                  <c:v>57</c:v>
                </c:pt>
                <c:pt idx="73">
                  <c:v>52</c:v>
                </c:pt>
                <c:pt idx="74">
                  <c:v>50</c:v>
                </c:pt>
                <c:pt idx="75">
                  <c:v>50</c:v>
                </c:pt>
                <c:pt idx="76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17E-4D27-BCFF-284DBA80796E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Sesterská povolání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76"/>
              <c:layout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F4A-4E3F-8654-D6EC99F43D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List1!$B$1:$BZ$1</c:f>
              <c:strCache>
                <c:ptCount val="77"/>
                <c:pt idx="0">
                  <c:v>01.03.20</c:v>
                </c:pt>
                <c:pt idx="1">
                  <c:v>02.03.20</c:v>
                </c:pt>
                <c:pt idx="2">
                  <c:v>03.03.20</c:v>
                </c:pt>
                <c:pt idx="3">
                  <c:v>04.03.20</c:v>
                </c:pt>
                <c:pt idx="4">
                  <c:v>05.03.20</c:v>
                </c:pt>
                <c:pt idx="5">
                  <c:v>06.03.20</c:v>
                </c:pt>
                <c:pt idx="6">
                  <c:v>07.03.20</c:v>
                </c:pt>
                <c:pt idx="7">
                  <c:v>08.03.20</c:v>
                </c:pt>
                <c:pt idx="8">
                  <c:v>09.03.20</c:v>
                </c:pt>
                <c:pt idx="9">
                  <c:v>10.03.20</c:v>
                </c:pt>
                <c:pt idx="10">
                  <c:v>11.03.20</c:v>
                </c:pt>
                <c:pt idx="11">
                  <c:v>12.03.20</c:v>
                </c:pt>
                <c:pt idx="12">
                  <c:v>13.03.20</c:v>
                </c:pt>
                <c:pt idx="13">
                  <c:v>14.03.20</c:v>
                </c:pt>
                <c:pt idx="14">
                  <c:v>15.03.20</c:v>
                </c:pt>
                <c:pt idx="15">
                  <c:v>16.03.20</c:v>
                </c:pt>
                <c:pt idx="16">
                  <c:v>17.03.20</c:v>
                </c:pt>
                <c:pt idx="17">
                  <c:v>18.03.20</c:v>
                </c:pt>
                <c:pt idx="18">
                  <c:v>19.03.20</c:v>
                </c:pt>
                <c:pt idx="19">
                  <c:v>20.03.20</c:v>
                </c:pt>
                <c:pt idx="20">
                  <c:v>21.03.20</c:v>
                </c:pt>
                <c:pt idx="21">
                  <c:v>22.03.20</c:v>
                </c:pt>
                <c:pt idx="22">
                  <c:v>23.03.20</c:v>
                </c:pt>
                <c:pt idx="23">
                  <c:v>24.03.20</c:v>
                </c:pt>
                <c:pt idx="24">
                  <c:v>25.03.20</c:v>
                </c:pt>
                <c:pt idx="25">
                  <c:v>26.03.20</c:v>
                </c:pt>
                <c:pt idx="26">
                  <c:v>27.03.20</c:v>
                </c:pt>
                <c:pt idx="27">
                  <c:v>28.03.20</c:v>
                </c:pt>
                <c:pt idx="28">
                  <c:v>29.03.20</c:v>
                </c:pt>
                <c:pt idx="29">
                  <c:v>30.03.20</c:v>
                </c:pt>
                <c:pt idx="30">
                  <c:v>31.03.20</c:v>
                </c:pt>
                <c:pt idx="31">
                  <c:v>01.04.20</c:v>
                </c:pt>
                <c:pt idx="32">
                  <c:v>02.04.20</c:v>
                </c:pt>
                <c:pt idx="33">
                  <c:v>03.04.20</c:v>
                </c:pt>
                <c:pt idx="34">
                  <c:v>04.04.20</c:v>
                </c:pt>
                <c:pt idx="35">
                  <c:v>05.04.20</c:v>
                </c:pt>
                <c:pt idx="36">
                  <c:v>06.04.20</c:v>
                </c:pt>
                <c:pt idx="37">
                  <c:v>07.04.20</c:v>
                </c:pt>
                <c:pt idx="38">
                  <c:v>08.04.20</c:v>
                </c:pt>
                <c:pt idx="39">
                  <c:v>09.04.20</c:v>
                </c:pt>
                <c:pt idx="40">
                  <c:v>10.04.20</c:v>
                </c:pt>
                <c:pt idx="41">
                  <c:v>11.04.20</c:v>
                </c:pt>
                <c:pt idx="42">
                  <c:v>12.04.20</c:v>
                </c:pt>
                <c:pt idx="43">
                  <c:v>13.04.20</c:v>
                </c:pt>
                <c:pt idx="44">
                  <c:v>14.04.20</c:v>
                </c:pt>
                <c:pt idx="45">
                  <c:v>15.04.20</c:v>
                </c:pt>
                <c:pt idx="46">
                  <c:v>16.04.20</c:v>
                </c:pt>
                <c:pt idx="47">
                  <c:v>17.04.20</c:v>
                </c:pt>
                <c:pt idx="48">
                  <c:v>18.04.20</c:v>
                </c:pt>
                <c:pt idx="49">
                  <c:v>19.04.20</c:v>
                </c:pt>
                <c:pt idx="50">
                  <c:v>20.04.20</c:v>
                </c:pt>
                <c:pt idx="51">
                  <c:v>21.04.20</c:v>
                </c:pt>
                <c:pt idx="52">
                  <c:v>22.04.20</c:v>
                </c:pt>
                <c:pt idx="53">
                  <c:v>23.04.20</c:v>
                </c:pt>
                <c:pt idx="54">
                  <c:v>24.04.20</c:v>
                </c:pt>
                <c:pt idx="55">
                  <c:v>25.04.20</c:v>
                </c:pt>
                <c:pt idx="56">
                  <c:v>26.04.20</c:v>
                </c:pt>
                <c:pt idx="57">
                  <c:v>27.04.20</c:v>
                </c:pt>
                <c:pt idx="58">
                  <c:v>28.04.20</c:v>
                </c:pt>
                <c:pt idx="59">
                  <c:v>29.04.20</c:v>
                </c:pt>
                <c:pt idx="60">
                  <c:v>30.04.20</c:v>
                </c:pt>
                <c:pt idx="61">
                  <c:v>01.05.20</c:v>
                </c:pt>
                <c:pt idx="62">
                  <c:v>02.05.20</c:v>
                </c:pt>
                <c:pt idx="63">
                  <c:v>03.05.20</c:v>
                </c:pt>
                <c:pt idx="64">
                  <c:v>04.05.20</c:v>
                </c:pt>
                <c:pt idx="65">
                  <c:v>05.05.20</c:v>
                </c:pt>
                <c:pt idx="66">
                  <c:v>06.05.20</c:v>
                </c:pt>
                <c:pt idx="67">
                  <c:v>07.05.20</c:v>
                </c:pt>
                <c:pt idx="68">
                  <c:v>08.05.20</c:v>
                </c:pt>
                <c:pt idx="69">
                  <c:v>09.05.20</c:v>
                </c:pt>
                <c:pt idx="70">
                  <c:v>10.05.20</c:v>
                </c:pt>
                <c:pt idx="71">
                  <c:v>11.05.20</c:v>
                </c:pt>
                <c:pt idx="72">
                  <c:v>12.05.20</c:v>
                </c:pt>
                <c:pt idx="73">
                  <c:v>13.05.20</c:v>
                </c:pt>
                <c:pt idx="74">
                  <c:v>14.05.20</c:v>
                </c:pt>
                <c:pt idx="75">
                  <c:v>15.05.20</c:v>
                </c:pt>
                <c:pt idx="76">
                  <c:v>16.05.20</c:v>
                </c:pt>
              </c:strCache>
            </c:strRef>
          </c:cat>
          <c:val>
            <c:numRef>
              <c:f>List1!$B$3:$BZ$3</c:f>
              <c:numCache>
                <c:formatCode>General</c:formatCode>
                <c:ptCount val="7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8</c:v>
                </c:pt>
                <c:pt idx="17">
                  <c:v>10</c:v>
                </c:pt>
                <c:pt idx="18">
                  <c:v>12</c:v>
                </c:pt>
                <c:pt idx="19">
                  <c:v>16</c:v>
                </c:pt>
                <c:pt idx="20">
                  <c:v>18</c:v>
                </c:pt>
                <c:pt idx="21">
                  <c:v>23</c:v>
                </c:pt>
                <c:pt idx="22">
                  <c:v>31</c:v>
                </c:pt>
                <c:pt idx="23">
                  <c:v>37</c:v>
                </c:pt>
                <c:pt idx="24">
                  <c:v>42</c:v>
                </c:pt>
                <c:pt idx="25">
                  <c:v>50</c:v>
                </c:pt>
                <c:pt idx="26">
                  <c:v>68</c:v>
                </c:pt>
                <c:pt idx="27">
                  <c:v>86</c:v>
                </c:pt>
                <c:pt idx="28">
                  <c:v>91</c:v>
                </c:pt>
                <c:pt idx="29">
                  <c:v>96</c:v>
                </c:pt>
                <c:pt idx="30">
                  <c:v>108</c:v>
                </c:pt>
                <c:pt idx="31">
                  <c:v>117</c:v>
                </c:pt>
                <c:pt idx="32">
                  <c:v>132</c:v>
                </c:pt>
                <c:pt idx="33">
                  <c:v>159</c:v>
                </c:pt>
                <c:pt idx="34">
                  <c:v>164</c:v>
                </c:pt>
                <c:pt idx="35">
                  <c:v>166</c:v>
                </c:pt>
                <c:pt idx="36">
                  <c:v>179</c:v>
                </c:pt>
                <c:pt idx="37">
                  <c:v>204</c:v>
                </c:pt>
                <c:pt idx="38">
                  <c:v>212</c:v>
                </c:pt>
                <c:pt idx="39">
                  <c:v>220</c:v>
                </c:pt>
                <c:pt idx="40">
                  <c:v>220</c:v>
                </c:pt>
                <c:pt idx="41">
                  <c:v>220</c:v>
                </c:pt>
                <c:pt idx="42">
                  <c:v>222</c:v>
                </c:pt>
                <c:pt idx="43">
                  <c:v>226</c:v>
                </c:pt>
                <c:pt idx="44">
                  <c:v>236</c:v>
                </c:pt>
                <c:pt idx="45">
                  <c:v>237</c:v>
                </c:pt>
                <c:pt idx="46">
                  <c:v>245</c:v>
                </c:pt>
                <c:pt idx="47">
                  <c:v>243</c:v>
                </c:pt>
                <c:pt idx="48">
                  <c:v>229</c:v>
                </c:pt>
                <c:pt idx="49">
                  <c:v>229</c:v>
                </c:pt>
                <c:pt idx="50">
                  <c:v>230</c:v>
                </c:pt>
                <c:pt idx="51">
                  <c:v>228</c:v>
                </c:pt>
                <c:pt idx="52">
                  <c:v>223</c:v>
                </c:pt>
                <c:pt idx="53">
                  <c:v>218</c:v>
                </c:pt>
                <c:pt idx="54">
                  <c:v>213</c:v>
                </c:pt>
                <c:pt idx="55">
                  <c:v>204</c:v>
                </c:pt>
                <c:pt idx="56">
                  <c:v>202</c:v>
                </c:pt>
                <c:pt idx="57">
                  <c:v>201</c:v>
                </c:pt>
                <c:pt idx="58">
                  <c:v>201</c:v>
                </c:pt>
                <c:pt idx="59">
                  <c:v>200</c:v>
                </c:pt>
                <c:pt idx="60">
                  <c:v>203</c:v>
                </c:pt>
                <c:pt idx="61">
                  <c:v>196</c:v>
                </c:pt>
                <c:pt idx="62">
                  <c:v>190</c:v>
                </c:pt>
                <c:pt idx="63">
                  <c:v>188</c:v>
                </c:pt>
                <c:pt idx="64">
                  <c:v>193</c:v>
                </c:pt>
                <c:pt idx="65">
                  <c:v>178</c:v>
                </c:pt>
                <c:pt idx="66">
                  <c:v>171</c:v>
                </c:pt>
                <c:pt idx="67">
                  <c:v>167</c:v>
                </c:pt>
                <c:pt idx="68">
                  <c:v>160</c:v>
                </c:pt>
                <c:pt idx="69">
                  <c:v>159</c:v>
                </c:pt>
                <c:pt idx="70">
                  <c:v>155</c:v>
                </c:pt>
                <c:pt idx="71">
                  <c:v>152</c:v>
                </c:pt>
                <c:pt idx="72">
                  <c:v>143</c:v>
                </c:pt>
                <c:pt idx="73">
                  <c:v>143</c:v>
                </c:pt>
                <c:pt idx="74">
                  <c:v>138</c:v>
                </c:pt>
                <c:pt idx="75">
                  <c:v>138</c:v>
                </c:pt>
                <c:pt idx="76">
                  <c:v>138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7E-4D27-BCFF-284DBA80796E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Ostatní zdravotničtí pracovníci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76"/>
              <c:layout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F4A-4E3F-8654-D6EC99F43D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List1!$B$1:$BZ$1</c:f>
              <c:strCache>
                <c:ptCount val="77"/>
                <c:pt idx="0">
                  <c:v>01.03.20</c:v>
                </c:pt>
                <c:pt idx="1">
                  <c:v>02.03.20</c:v>
                </c:pt>
                <c:pt idx="2">
                  <c:v>03.03.20</c:v>
                </c:pt>
                <c:pt idx="3">
                  <c:v>04.03.20</c:v>
                </c:pt>
                <c:pt idx="4">
                  <c:v>05.03.20</c:v>
                </c:pt>
                <c:pt idx="5">
                  <c:v>06.03.20</c:v>
                </c:pt>
                <c:pt idx="6">
                  <c:v>07.03.20</c:v>
                </c:pt>
                <c:pt idx="7">
                  <c:v>08.03.20</c:v>
                </c:pt>
                <c:pt idx="8">
                  <c:v>09.03.20</c:v>
                </c:pt>
                <c:pt idx="9">
                  <c:v>10.03.20</c:v>
                </c:pt>
                <c:pt idx="10">
                  <c:v>11.03.20</c:v>
                </c:pt>
                <c:pt idx="11">
                  <c:v>12.03.20</c:v>
                </c:pt>
                <c:pt idx="12">
                  <c:v>13.03.20</c:v>
                </c:pt>
                <c:pt idx="13">
                  <c:v>14.03.20</c:v>
                </c:pt>
                <c:pt idx="14">
                  <c:v>15.03.20</c:v>
                </c:pt>
                <c:pt idx="15">
                  <c:v>16.03.20</c:v>
                </c:pt>
                <c:pt idx="16">
                  <c:v>17.03.20</c:v>
                </c:pt>
                <c:pt idx="17">
                  <c:v>18.03.20</c:v>
                </c:pt>
                <c:pt idx="18">
                  <c:v>19.03.20</c:v>
                </c:pt>
                <c:pt idx="19">
                  <c:v>20.03.20</c:v>
                </c:pt>
                <c:pt idx="20">
                  <c:v>21.03.20</c:v>
                </c:pt>
                <c:pt idx="21">
                  <c:v>22.03.20</c:v>
                </c:pt>
                <c:pt idx="22">
                  <c:v>23.03.20</c:v>
                </c:pt>
                <c:pt idx="23">
                  <c:v>24.03.20</c:v>
                </c:pt>
                <c:pt idx="24">
                  <c:v>25.03.20</c:v>
                </c:pt>
                <c:pt idx="25">
                  <c:v>26.03.20</c:v>
                </c:pt>
                <c:pt idx="26">
                  <c:v>27.03.20</c:v>
                </c:pt>
                <c:pt idx="27">
                  <c:v>28.03.20</c:v>
                </c:pt>
                <c:pt idx="28">
                  <c:v>29.03.20</c:v>
                </c:pt>
                <c:pt idx="29">
                  <c:v>30.03.20</c:v>
                </c:pt>
                <c:pt idx="30">
                  <c:v>31.03.20</c:v>
                </c:pt>
                <c:pt idx="31">
                  <c:v>01.04.20</c:v>
                </c:pt>
                <c:pt idx="32">
                  <c:v>02.04.20</c:v>
                </c:pt>
                <c:pt idx="33">
                  <c:v>03.04.20</c:v>
                </c:pt>
                <c:pt idx="34">
                  <c:v>04.04.20</c:v>
                </c:pt>
                <c:pt idx="35">
                  <c:v>05.04.20</c:v>
                </c:pt>
                <c:pt idx="36">
                  <c:v>06.04.20</c:v>
                </c:pt>
                <c:pt idx="37">
                  <c:v>07.04.20</c:v>
                </c:pt>
                <c:pt idx="38">
                  <c:v>08.04.20</c:v>
                </c:pt>
                <c:pt idx="39">
                  <c:v>09.04.20</c:v>
                </c:pt>
                <c:pt idx="40">
                  <c:v>10.04.20</c:v>
                </c:pt>
                <c:pt idx="41">
                  <c:v>11.04.20</c:v>
                </c:pt>
                <c:pt idx="42">
                  <c:v>12.04.20</c:v>
                </c:pt>
                <c:pt idx="43">
                  <c:v>13.04.20</c:v>
                </c:pt>
                <c:pt idx="44">
                  <c:v>14.04.20</c:v>
                </c:pt>
                <c:pt idx="45">
                  <c:v>15.04.20</c:v>
                </c:pt>
                <c:pt idx="46">
                  <c:v>16.04.20</c:v>
                </c:pt>
                <c:pt idx="47">
                  <c:v>17.04.20</c:v>
                </c:pt>
                <c:pt idx="48">
                  <c:v>18.04.20</c:v>
                </c:pt>
                <c:pt idx="49">
                  <c:v>19.04.20</c:v>
                </c:pt>
                <c:pt idx="50">
                  <c:v>20.04.20</c:v>
                </c:pt>
                <c:pt idx="51">
                  <c:v>21.04.20</c:v>
                </c:pt>
                <c:pt idx="52">
                  <c:v>22.04.20</c:v>
                </c:pt>
                <c:pt idx="53">
                  <c:v>23.04.20</c:v>
                </c:pt>
                <c:pt idx="54">
                  <c:v>24.04.20</c:v>
                </c:pt>
                <c:pt idx="55">
                  <c:v>25.04.20</c:v>
                </c:pt>
                <c:pt idx="56">
                  <c:v>26.04.20</c:v>
                </c:pt>
                <c:pt idx="57">
                  <c:v>27.04.20</c:v>
                </c:pt>
                <c:pt idx="58">
                  <c:v>28.04.20</c:v>
                </c:pt>
                <c:pt idx="59">
                  <c:v>29.04.20</c:v>
                </c:pt>
                <c:pt idx="60">
                  <c:v>30.04.20</c:v>
                </c:pt>
                <c:pt idx="61">
                  <c:v>01.05.20</c:v>
                </c:pt>
                <c:pt idx="62">
                  <c:v>02.05.20</c:v>
                </c:pt>
                <c:pt idx="63">
                  <c:v>03.05.20</c:v>
                </c:pt>
                <c:pt idx="64">
                  <c:v>04.05.20</c:v>
                </c:pt>
                <c:pt idx="65">
                  <c:v>05.05.20</c:v>
                </c:pt>
                <c:pt idx="66">
                  <c:v>06.05.20</c:v>
                </c:pt>
                <c:pt idx="67">
                  <c:v>07.05.20</c:v>
                </c:pt>
                <c:pt idx="68">
                  <c:v>08.05.20</c:v>
                </c:pt>
                <c:pt idx="69">
                  <c:v>09.05.20</c:v>
                </c:pt>
                <c:pt idx="70">
                  <c:v>10.05.20</c:v>
                </c:pt>
                <c:pt idx="71">
                  <c:v>11.05.20</c:v>
                </c:pt>
                <c:pt idx="72">
                  <c:v>12.05.20</c:v>
                </c:pt>
                <c:pt idx="73">
                  <c:v>13.05.20</c:v>
                </c:pt>
                <c:pt idx="74">
                  <c:v>14.05.20</c:v>
                </c:pt>
                <c:pt idx="75">
                  <c:v>15.05.20</c:v>
                </c:pt>
                <c:pt idx="76">
                  <c:v>16.05.20</c:v>
                </c:pt>
              </c:strCache>
            </c:strRef>
          </c:cat>
          <c:val>
            <c:numRef>
              <c:f>List1!$B$4:$BZ$4</c:f>
              <c:numCache>
                <c:formatCode>General</c:formatCode>
                <c:ptCount val="7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6</c:v>
                </c:pt>
                <c:pt idx="17">
                  <c:v>8</c:v>
                </c:pt>
                <c:pt idx="18">
                  <c:v>10</c:v>
                </c:pt>
                <c:pt idx="19">
                  <c:v>13</c:v>
                </c:pt>
                <c:pt idx="20">
                  <c:v>19</c:v>
                </c:pt>
                <c:pt idx="21">
                  <c:v>22</c:v>
                </c:pt>
                <c:pt idx="22">
                  <c:v>25</c:v>
                </c:pt>
                <c:pt idx="23">
                  <c:v>32</c:v>
                </c:pt>
                <c:pt idx="24">
                  <c:v>38</c:v>
                </c:pt>
                <c:pt idx="25">
                  <c:v>41</c:v>
                </c:pt>
                <c:pt idx="26">
                  <c:v>55</c:v>
                </c:pt>
                <c:pt idx="27">
                  <c:v>59</c:v>
                </c:pt>
                <c:pt idx="28">
                  <c:v>65</c:v>
                </c:pt>
                <c:pt idx="29">
                  <c:v>72</c:v>
                </c:pt>
                <c:pt idx="30">
                  <c:v>80</c:v>
                </c:pt>
                <c:pt idx="31">
                  <c:v>86</c:v>
                </c:pt>
                <c:pt idx="32">
                  <c:v>93</c:v>
                </c:pt>
                <c:pt idx="33">
                  <c:v>109</c:v>
                </c:pt>
                <c:pt idx="34">
                  <c:v>120</c:v>
                </c:pt>
                <c:pt idx="35">
                  <c:v>124</c:v>
                </c:pt>
                <c:pt idx="36">
                  <c:v>141</c:v>
                </c:pt>
                <c:pt idx="37">
                  <c:v>153</c:v>
                </c:pt>
                <c:pt idx="38">
                  <c:v>163</c:v>
                </c:pt>
                <c:pt idx="39">
                  <c:v>176</c:v>
                </c:pt>
                <c:pt idx="40">
                  <c:v>187</c:v>
                </c:pt>
                <c:pt idx="41">
                  <c:v>190</c:v>
                </c:pt>
                <c:pt idx="42">
                  <c:v>194</c:v>
                </c:pt>
                <c:pt idx="43">
                  <c:v>195</c:v>
                </c:pt>
                <c:pt idx="44">
                  <c:v>202</c:v>
                </c:pt>
                <c:pt idx="45">
                  <c:v>207</c:v>
                </c:pt>
                <c:pt idx="46">
                  <c:v>207</c:v>
                </c:pt>
                <c:pt idx="47">
                  <c:v>204</c:v>
                </c:pt>
                <c:pt idx="48">
                  <c:v>203</c:v>
                </c:pt>
                <c:pt idx="49">
                  <c:v>211</c:v>
                </c:pt>
                <c:pt idx="50">
                  <c:v>211</c:v>
                </c:pt>
                <c:pt idx="51">
                  <c:v>209</c:v>
                </c:pt>
                <c:pt idx="52">
                  <c:v>210</c:v>
                </c:pt>
                <c:pt idx="53">
                  <c:v>197</c:v>
                </c:pt>
                <c:pt idx="54">
                  <c:v>195</c:v>
                </c:pt>
                <c:pt idx="55">
                  <c:v>185</c:v>
                </c:pt>
                <c:pt idx="56">
                  <c:v>185</c:v>
                </c:pt>
                <c:pt idx="57">
                  <c:v>184</c:v>
                </c:pt>
                <c:pt idx="58">
                  <c:v>182</c:v>
                </c:pt>
                <c:pt idx="59">
                  <c:v>181</c:v>
                </c:pt>
                <c:pt idx="60">
                  <c:v>176</c:v>
                </c:pt>
                <c:pt idx="61">
                  <c:v>167</c:v>
                </c:pt>
                <c:pt idx="62">
                  <c:v>156</c:v>
                </c:pt>
                <c:pt idx="63">
                  <c:v>156</c:v>
                </c:pt>
                <c:pt idx="64">
                  <c:v>160</c:v>
                </c:pt>
                <c:pt idx="65">
                  <c:v>153</c:v>
                </c:pt>
                <c:pt idx="66">
                  <c:v>152</c:v>
                </c:pt>
                <c:pt idx="67">
                  <c:v>141</c:v>
                </c:pt>
                <c:pt idx="68">
                  <c:v>136</c:v>
                </c:pt>
                <c:pt idx="69">
                  <c:v>135</c:v>
                </c:pt>
                <c:pt idx="70">
                  <c:v>129</c:v>
                </c:pt>
                <c:pt idx="71">
                  <c:v>127</c:v>
                </c:pt>
                <c:pt idx="72">
                  <c:v>119</c:v>
                </c:pt>
                <c:pt idx="73">
                  <c:v>114</c:v>
                </c:pt>
                <c:pt idx="74">
                  <c:v>110</c:v>
                </c:pt>
                <c:pt idx="75">
                  <c:v>109</c:v>
                </c:pt>
                <c:pt idx="76">
                  <c:v>107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17E-4D27-BCFF-284DBA8079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2874623"/>
        <c:axId val="343454575"/>
      </c:lineChart>
      <c:catAx>
        <c:axId val="342874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3454575"/>
        <c:crosses val="autoZero"/>
        <c:auto val="1"/>
        <c:lblAlgn val="ctr"/>
        <c:lblOffset val="100"/>
        <c:noMultiLvlLbl val="0"/>
      </c:catAx>
      <c:valAx>
        <c:axId val="343454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2874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393650942503127E-2"/>
          <c:y val="2.8839934249511919E-2"/>
          <c:w val="0.94170129966680649"/>
          <c:h val="0.9186355651898175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Lékaři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List1!$A$2:$A$51</c:f>
              <c:strCache>
                <c:ptCount val="50"/>
                <c:pt idx="0">
                  <c:v>vnitřní lékařství</c:v>
                </c:pt>
                <c:pt idx="1">
                  <c:v>chirurgie</c:v>
                </c:pt>
                <c:pt idx="2">
                  <c:v>geriatrie</c:v>
                </c:pt>
                <c:pt idx="3">
                  <c:v>anesteziologie a intenzivní medicína</c:v>
                </c:pt>
                <c:pt idx="4">
                  <c:v>kardiologie</c:v>
                </c:pt>
                <c:pt idx="5">
                  <c:v>infekční lékařství</c:v>
                </c:pt>
                <c:pt idx="6">
                  <c:v>gynekologie a porodnictví</c:v>
                </c:pt>
                <c:pt idx="7">
                  <c:v>intenzívní medicína</c:v>
                </c:pt>
                <c:pt idx="8">
                  <c:v>neurologie</c:v>
                </c:pt>
                <c:pt idx="9">
                  <c:v>pneumologie a ftizeologie</c:v>
                </c:pt>
                <c:pt idx="10">
                  <c:v>radiologie a zobrazovací metody</c:v>
                </c:pt>
                <c:pt idx="11">
                  <c:v>rehabilitační a fyzikální medicína</c:v>
                </c:pt>
                <c:pt idx="12">
                  <c:v>medicína dlouhodobé péče</c:v>
                </c:pt>
                <c:pt idx="13">
                  <c:v>ortopedie a traumatologie pohybového ústrojí</c:v>
                </c:pt>
                <c:pt idx="14">
                  <c:v>klinická onkologie</c:v>
                </c:pt>
                <c:pt idx="15">
                  <c:v>otorinolaryngologie a chirurgie hlavy a krku</c:v>
                </c:pt>
                <c:pt idx="16">
                  <c:v>neurochirurgie</c:v>
                </c:pt>
                <c:pt idx="17">
                  <c:v>urologie</c:v>
                </c:pt>
                <c:pt idx="18">
                  <c:v>hematologie a transfuzní lékařství</c:v>
                </c:pt>
                <c:pt idx="19">
                  <c:v>urgentní medicína</c:v>
                </c:pt>
                <c:pt idx="20">
                  <c:v>klinická biochemie</c:v>
                </c:pt>
                <c:pt idx="21">
                  <c:v>perinatologie a fetomaternální medicína</c:v>
                </c:pt>
                <c:pt idx="22">
                  <c:v>patologie</c:v>
                </c:pt>
                <c:pt idx="23">
                  <c:v>gastroenterologie</c:v>
                </c:pt>
                <c:pt idx="24">
                  <c:v>oftalmologie</c:v>
                </c:pt>
                <c:pt idx="25">
                  <c:v>alergologie a klinická imunologie</c:v>
                </c:pt>
                <c:pt idx="26">
                  <c:v>psychiatrie</c:v>
                </c:pt>
                <c:pt idx="27">
                  <c:v>radiační onkologie</c:v>
                </c:pt>
                <c:pt idx="28">
                  <c:v>traumatologie</c:v>
                </c:pt>
                <c:pt idx="29">
                  <c:v>veřejné zdravotnictví</c:v>
                </c:pt>
                <c:pt idx="30">
                  <c:v>cévní chirurgie</c:v>
                </c:pt>
                <c:pt idx="31">
                  <c:v>kardiochirurgie</c:v>
                </c:pt>
                <c:pt idx="32">
                  <c:v>klinická stomatologie</c:v>
                </c:pt>
                <c:pt idx="33">
                  <c:v>pediatrie</c:v>
                </c:pt>
                <c:pt idx="34">
                  <c:v>plastická chirurgie</c:v>
                </c:pt>
                <c:pt idx="35">
                  <c:v>zubní lékařství</c:v>
                </c:pt>
                <c:pt idx="36">
                  <c:v>dermatovenerologie</c:v>
                </c:pt>
                <c:pt idx="37">
                  <c:v>dětská chirurgie</c:v>
                </c:pt>
                <c:pt idx="38">
                  <c:v>dětská nefrologie</c:v>
                </c:pt>
                <c:pt idx="39">
                  <c:v>endokrinologie a diabetologie</c:v>
                </c:pt>
                <c:pt idx="40">
                  <c:v>gerontopsychiatrie</c:v>
                </c:pt>
                <c:pt idx="41">
                  <c:v>klinická osteologie</c:v>
                </c:pt>
                <c:pt idx="42">
                  <c:v>nefrologie</c:v>
                </c:pt>
                <c:pt idx="43">
                  <c:v>nukleární medicína</c:v>
                </c:pt>
                <c:pt idx="44">
                  <c:v>paliativní medicína</c:v>
                </c:pt>
                <c:pt idx="45">
                  <c:v>praktické lékařství pro děti a dorost</c:v>
                </c:pt>
                <c:pt idx="46">
                  <c:v>tělovýchovné lékařství</c:v>
                </c:pt>
                <c:pt idx="47">
                  <c:v>veřejné  lékárenství</c:v>
                </c:pt>
                <c:pt idx="48">
                  <c:v>ostatní</c:v>
                </c:pt>
                <c:pt idx="49">
                  <c:v>neuvedeno</c:v>
                </c:pt>
              </c:strCache>
            </c:strRef>
          </c:cat>
          <c:val>
            <c:numRef>
              <c:f>List1!$B$2:$B$51</c:f>
              <c:numCache>
                <c:formatCode>General</c:formatCode>
                <c:ptCount val="50"/>
                <c:pt idx="0">
                  <c:v>18</c:v>
                </c:pt>
                <c:pt idx="1">
                  <c:v>14</c:v>
                </c:pt>
                <c:pt idx="2">
                  <c:v>2</c:v>
                </c:pt>
                <c:pt idx="3">
                  <c:v>14</c:v>
                </c:pt>
                <c:pt idx="4">
                  <c:v>4</c:v>
                </c:pt>
                <c:pt idx="5">
                  <c:v>6</c:v>
                </c:pt>
                <c:pt idx="6">
                  <c:v>10</c:v>
                </c:pt>
                <c:pt idx="7">
                  <c:v>3</c:v>
                </c:pt>
                <c:pt idx="8">
                  <c:v>5</c:v>
                </c:pt>
                <c:pt idx="9">
                  <c:v>1</c:v>
                </c:pt>
                <c:pt idx="10">
                  <c:v>7</c:v>
                </c:pt>
                <c:pt idx="11">
                  <c:v>1</c:v>
                </c:pt>
                <c:pt idx="12">
                  <c:v>0</c:v>
                </c:pt>
                <c:pt idx="13">
                  <c:v>6</c:v>
                </c:pt>
                <c:pt idx="14">
                  <c:v>2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0</c:v>
                </c:pt>
                <c:pt idx="19">
                  <c:v>3</c:v>
                </c:pt>
                <c:pt idx="20">
                  <c:v>0</c:v>
                </c:pt>
                <c:pt idx="21">
                  <c:v>2</c:v>
                </c:pt>
                <c:pt idx="22">
                  <c:v>2</c:v>
                </c:pt>
                <c:pt idx="23">
                  <c:v>0</c:v>
                </c:pt>
                <c:pt idx="24">
                  <c:v>3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2</c:v>
                </c:pt>
                <c:pt idx="31">
                  <c:v>1</c:v>
                </c:pt>
                <c:pt idx="32">
                  <c:v>2</c:v>
                </c:pt>
                <c:pt idx="33">
                  <c:v>0</c:v>
                </c:pt>
                <c:pt idx="34">
                  <c:v>2</c:v>
                </c:pt>
                <c:pt idx="35">
                  <c:v>1</c:v>
                </c:pt>
                <c:pt idx="36">
                  <c:v>0</c:v>
                </c:pt>
                <c:pt idx="37">
                  <c:v>1</c:v>
                </c:pt>
                <c:pt idx="38">
                  <c:v>0</c:v>
                </c:pt>
                <c:pt idx="39">
                  <c:v>1</c:v>
                </c:pt>
                <c:pt idx="40">
                  <c:v>0</c:v>
                </c:pt>
                <c:pt idx="41">
                  <c:v>1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1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CB-4037-A084-164DE1B498B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Sesterská povolání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List1!$A$2:$A$51</c:f>
              <c:strCache>
                <c:ptCount val="50"/>
                <c:pt idx="0">
                  <c:v>vnitřní lékařství</c:v>
                </c:pt>
                <c:pt idx="1">
                  <c:v>chirurgie</c:v>
                </c:pt>
                <c:pt idx="2">
                  <c:v>geriatrie</c:v>
                </c:pt>
                <c:pt idx="3">
                  <c:v>anesteziologie a intenzivní medicína</c:v>
                </c:pt>
                <c:pt idx="4">
                  <c:v>kardiologie</c:v>
                </c:pt>
                <c:pt idx="5">
                  <c:v>infekční lékařství</c:v>
                </c:pt>
                <c:pt idx="6">
                  <c:v>gynekologie a porodnictví</c:v>
                </c:pt>
                <c:pt idx="7">
                  <c:v>intenzívní medicína</c:v>
                </c:pt>
                <c:pt idx="8">
                  <c:v>neurologie</c:v>
                </c:pt>
                <c:pt idx="9">
                  <c:v>pneumologie a ftizeologie</c:v>
                </c:pt>
                <c:pt idx="10">
                  <c:v>radiologie a zobrazovací metody</c:v>
                </c:pt>
                <c:pt idx="11">
                  <c:v>rehabilitační a fyzikální medicína</c:v>
                </c:pt>
                <c:pt idx="12">
                  <c:v>medicína dlouhodobé péče</c:v>
                </c:pt>
                <c:pt idx="13">
                  <c:v>ortopedie a traumatologie pohybového ústrojí</c:v>
                </c:pt>
                <c:pt idx="14">
                  <c:v>klinická onkologie</c:v>
                </c:pt>
                <c:pt idx="15">
                  <c:v>otorinolaryngologie a chirurgie hlavy a krku</c:v>
                </c:pt>
                <c:pt idx="16">
                  <c:v>neurochirurgie</c:v>
                </c:pt>
                <c:pt idx="17">
                  <c:v>urologie</c:v>
                </c:pt>
                <c:pt idx="18">
                  <c:v>hematologie a transfuzní lékařství</c:v>
                </c:pt>
                <c:pt idx="19">
                  <c:v>urgentní medicína</c:v>
                </c:pt>
                <c:pt idx="20">
                  <c:v>klinická biochemie</c:v>
                </c:pt>
                <c:pt idx="21">
                  <c:v>perinatologie a fetomaternální medicína</c:v>
                </c:pt>
                <c:pt idx="22">
                  <c:v>patologie</c:v>
                </c:pt>
                <c:pt idx="23">
                  <c:v>gastroenterologie</c:v>
                </c:pt>
                <c:pt idx="24">
                  <c:v>oftalmologie</c:v>
                </c:pt>
                <c:pt idx="25">
                  <c:v>alergologie a klinická imunologie</c:v>
                </c:pt>
                <c:pt idx="26">
                  <c:v>psychiatrie</c:v>
                </c:pt>
                <c:pt idx="27">
                  <c:v>radiační onkologie</c:v>
                </c:pt>
                <c:pt idx="28">
                  <c:v>traumatologie</c:v>
                </c:pt>
                <c:pt idx="29">
                  <c:v>veřejné zdravotnictví</c:v>
                </c:pt>
                <c:pt idx="30">
                  <c:v>cévní chirurgie</c:v>
                </c:pt>
                <c:pt idx="31">
                  <c:v>kardiochirurgie</c:v>
                </c:pt>
                <c:pt idx="32">
                  <c:v>klinická stomatologie</c:v>
                </c:pt>
                <c:pt idx="33">
                  <c:v>pediatrie</c:v>
                </c:pt>
                <c:pt idx="34">
                  <c:v>plastická chirurgie</c:v>
                </c:pt>
                <c:pt idx="35">
                  <c:v>zubní lékařství</c:v>
                </c:pt>
                <c:pt idx="36">
                  <c:v>dermatovenerologie</c:v>
                </c:pt>
                <c:pt idx="37">
                  <c:v>dětská chirurgie</c:v>
                </c:pt>
                <c:pt idx="38">
                  <c:v>dětská nefrologie</c:v>
                </c:pt>
                <c:pt idx="39">
                  <c:v>endokrinologie a diabetologie</c:v>
                </c:pt>
                <c:pt idx="40">
                  <c:v>gerontopsychiatrie</c:v>
                </c:pt>
                <c:pt idx="41">
                  <c:v>klinická osteologie</c:v>
                </c:pt>
                <c:pt idx="42">
                  <c:v>nefrologie</c:v>
                </c:pt>
                <c:pt idx="43">
                  <c:v>nukleární medicína</c:v>
                </c:pt>
                <c:pt idx="44">
                  <c:v>paliativní medicína</c:v>
                </c:pt>
                <c:pt idx="45">
                  <c:v>praktické lékařství pro děti a dorost</c:v>
                </c:pt>
                <c:pt idx="46">
                  <c:v>tělovýchovné lékařství</c:v>
                </c:pt>
                <c:pt idx="47">
                  <c:v>veřejné  lékárenství</c:v>
                </c:pt>
                <c:pt idx="48">
                  <c:v>ostatní</c:v>
                </c:pt>
                <c:pt idx="49">
                  <c:v>neuvedeno</c:v>
                </c:pt>
              </c:strCache>
            </c:strRef>
          </c:cat>
          <c:val>
            <c:numRef>
              <c:f>List1!$C$2:$C$51</c:f>
              <c:numCache>
                <c:formatCode>General</c:formatCode>
                <c:ptCount val="50"/>
                <c:pt idx="0">
                  <c:v>46</c:v>
                </c:pt>
                <c:pt idx="1">
                  <c:v>48</c:v>
                </c:pt>
                <c:pt idx="2">
                  <c:v>20</c:v>
                </c:pt>
                <c:pt idx="3">
                  <c:v>16</c:v>
                </c:pt>
                <c:pt idx="4">
                  <c:v>15</c:v>
                </c:pt>
                <c:pt idx="5">
                  <c:v>11</c:v>
                </c:pt>
                <c:pt idx="6">
                  <c:v>3</c:v>
                </c:pt>
                <c:pt idx="7">
                  <c:v>11</c:v>
                </c:pt>
                <c:pt idx="8">
                  <c:v>7</c:v>
                </c:pt>
                <c:pt idx="9">
                  <c:v>6</c:v>
                </c:pt>
                <c:pt idx="10">
                  <c:v>1</c:v>
                </c:pt>
                <c:pt idx="11">
                  <c:v>3</c:v>
                </c:pt>
                <c:pt idx="12">
                  <c:v>9</c:v>
                </c:pt>
                <c:pt idx="13">
                  <c:v>6</c:v>
                </c:pt>
                <c:pt idx="14">
                  <c:v>8</c:v>
                </c:pt>
                <c:pt idx="15">
                  <c:v>6</c:v>
                </c:pt>
                <c:pt idx="16">
                  <c:v>5</c:v>
                </c:pt>
                <c:pt idx="17">
                  <c:v>4</c:v>
                </c:pt>
                <c:pt idx="18">
                  <c:v>2</c:v>
                </c:pt>
                <c:pt idx="19">
                  <c:v>3</c:v>
                </c:pt>
                <c:pt idx="20">
                  <c:v>0</c:v>
                </c:pt>
                <c:pt idx="21">
                  <c:v>4</c:v>
                </c:pt>
                <c:pt idx="22">
                  <c:v>0</c:v>
                </c:pt>
                <c:pt idx="23">
                  <c:v>3</c:v>
                </c:pt>
                <c:pt idx="24">
                  <c:v>0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1</c:v>
                </c:pt>
                <c:pt idx="29">
                  <c:v>1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2</c:v>
                </c:pt>
                <c:pt idx="34">
                  <c:v>0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1</c:v>
                </c:pt>
                <c:pt idx="39">
                  <c:v>0</c:v>
                </c:pt>
                <c:pt idx="40">
                  <c:v>1</c:v>
                </c:pt>
                <c:pt idx="41">
                  <c:v>0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0</c:v>
                </c:pt>
                <c:pt idx="46">
                  <c:v>1</c:v>
                </c:pt>
                <c:pt idx="47">
                  <c:v>0</c:v>
                </c:pt>
                <c:pt idx="48">
                  <c:v>7</c:v>
                </c:pt>
                <c:pt idx="49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CB-4037-A084-164DE1B498B4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Ostatní zdravotničtí pracovníci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List1!$A$2:$A$51</c:f>
              <c:strCache>
                <c:ptCount val="50"/>
                <c:pt idx="0">
                  <c:v>vnitřní lékařství</c:v>
                </c:pt>
                <c:pt idx="1">
                  <c:v>chirurgie</c:v>
                </c:pt>
                <c:pt idx="2">
                  <c:v>geriatrie</c:v>
                </c:pt>
                <c:pt idx="3">
                  <c:v>anesteziologie a intenzivní medicína</c:v>
                </c:pt>
                <c:pt idx="4">
                  <c:v>kardiologie</c:v>
                </c:pt>
                <c:pt idx="5">
                  <c:v>infekční lékařství</c:v>
                </c:pt>
                <c:pt idx="6">
                  <c:v>gynekologie a porodnictví</c:v>
                </c:pt>
                <c:pt idx="7">
                  <c:v>intenzívní medicína</c:v>
                </c:pt>
                <c:pt idx="8">
                  <c:v>neurologie</c:v>
                </c:pt>
                <c:pt idx="9">
                  <c:v>pneumologie a ftizeologie</c:v>
                </c:pt>
                <c:pt idx="10">
                  <c:v>radiologie a zobrazovací metody</c:v>
                </c:pt>
                <c:pt idx="11">
                  <c:v>rehabilitační a fyzikální medicína</c:v>
                </c:pt>
                <c:pt idx="12">
                  <c:v>medicína dlouhodobé péče</c:v>
                </c:pt>
                <c:pt idx="13">
                  <c:v>ortopedie a traumatologie pohybového ústrojí</c:v>
                </c:pt>
                <c:pt idx="14">
                  <c:v>klinická onkologie</c:v>
                </c:pt>
                <c:pt idx="15">
                  <c:v>otorinolaryngologie a chirurgie hlavy a krku</c:v>
                </c:pt>
                <c:pt idx="16">
                  <c:v>neurochirurgie</c:v>
                </c:pt>
                <c:pt idx="17">
                  <c:v>urologie</c:v>
                </c:pt>
                <c:pt idx="18">
                  <c:v>hematologie a transfuzní lékařství</c:v>
                </c:pt>
                <c:pt idx="19">
                  <c:v>urgentní medicína</c:v>
                </c:pt>
                <c:pt idx="20">
                  <c:v>klinická biochemie</c:v>
                </c:pt>
                <c:pt idx="21">
                  <c:v>perinatologie a fetomaternální medicína</c:v>
                </c:pt>
                <c:pt idx="22">
                  <c:v>patologie</c:v>
                </c:pt>
                <c:pt idx="23">
                  <c:v>gastroenterologie</c:v>
                </c:pt>
                <c:pt idx="24">
                  <c:v>oftalmologie</c:v>
                </c:pt>
                <c:pt idx="25">
                  <c:v>alergologie a klinická imunologie</c:v>
                </c:pt>
                <c:pt idx="26">
                  <c:v>psychiatrie</c:v>
                </c:pt>
                <c:pt idx="27">
                  <c:v>radiační onkologie</c:v>
                </c:pt>
                <c:pt idx="28">
                  <c:v>traumatologie</c:v>
                </c:pt>
                <c:pt idx="29">
                  <c:v>veřejné zdravotnictví</c:v>
                </c:pt>
                <c:pt idx="30">
                  <c:v>cévní chirurgie</c:v>
                </c:pt>
                <c:pt idx="31">
                  <c:v>kardiochirurgie</c:v>
                </c:pt>
                <c:pt idx="32">
                  <c:v>klinická stomatologie</c:v>
                </c:pt>
                <c:pt idx="33">
                  <c:v>pediatrie</c:v>
                </c:pt>
                <c:pt idx="34">
                  <c:v>plastická chirurgie</c:v>
                </c:pt>
                <c:pt idx="35">
                  <c:v>zubní lékařství</c:v>
                </c:pt>
                <c:pt idx="36">
                  <c:v>dermatovenerologie</c:v>
                </c:pt>
                <c:pt idx="37">
                  <c:v>dětská chirurgie</c:v>
                </c:pt>
                <c:pt idx="38">
                  <c:v>dětská nefrologie</c:v>
                </c:pt>
                <c:pt idx="39">
                  <c:v>endokrinologie a diabetologie</c:v>
                </c:pt>
                <c:pt idx="40">
                  <c:v>gerontopsychiatrie</c:v>
                </c:pt>
                <c:pt idx="41">
                  <c:v>klinická osteologie</c:v>
                </c:pt>
                <c:pt idx="42">
                  <c:v>nefrologie</c:v>
                </c:pt>
                <c:pt idx="43">
                  <c:v>nukleární medicína</c:v>
                </c:pt>
                <c:pt idx="44">
                  <c:v>paliativní medicína</c:v>
                </c:pt>
                <c:pt idx="45">
                  <c:v>praktické lékařství pro děti a dorost</c:v>
                </c:pt>
                <c:pt idx="46">
                  <c:v>tělovýchovné lékařství</c:v>
                </c:pt>
                <c:pt idx="47">
                  <c:v>veřejné  lékárenství</c:v>
                </c:pt>
                <c:pt idx="48">
                  <c:v>ostatní</c:v>
                </c:pt>
                <c:pt idx="49">
                  <c:v>neuvedeno</c:v>
                </c:pt>
              </c:strCache>
            </c:strRef>
          </c:cat>
          <c:val>
            <c:numRef>
              <c:f>List1!$D$2:$D$51</c:f>
              <c:numCache>
                <c:formatCode>General</c:formatCode>
                <c:ptCount val="50"/>
                <c:pt idx="0">
                  <c:v>28</c:v>
                </c:pt>
                <c:pt idx="1">
                  <c:v>23</c:v>
                </c:pt>
                <c:pt idx="2">
                  <c:v>12</c:v>
                </c:pt>
                <c:pt idx="3">
                  <c:v>3</c:v>
                </c:pt>
                <c:pt idx="4">
                  <c:v>7</c:v>
                </c:pt>
                <c:pt idx="5">
                  <c:v>5</c:v>
                </c:pt>
                <c:pt idx="6">
                  <c:v>3</c:v>
                </c:pt>
                <c:pt idx="7">
                  <c:v>2</c:v>
                </c:pt>
                <c:pt idx="8">
                  <c:v>3</c:v>
                </c:pt>
                <c:pt idx="9">
                  <c:v>8</c:v>
                </c:pt>
                <c:pt idx="10">
                  <c:v>7</c:v>
                </c:pt>
                <c:pt idx="11">
                  <c:v>11</c:v>
                </c:pt>
                <c:pt idx="12">
                  <c:v>5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0</c:v>
                </c:pt>
                <c:pt idx="17">
                  <c:v>1</c:v>
                </c:pt>
                <c:pt idx="18">
                  <c:v>5</c:v>
                </c:pt>
                <c:pt idx="19">
                  <c:v>1</c:v>
                </c:pt>
                <c:pt idx="20">
                  <c:v>6</c:v>
                </c:pt>
                <c:pt idx="21">
                  <c:v>0</c:v>
                </c:pt>
                <c:pt idx="22">
                  <c:v>3</c:v>
                </c:pt>
                <c:pt idx="23">
                  <c:v>1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1</c:v>
                </c:pt>
                <c:pt idx="29">
                  <c:v>1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1</c:v>
                </c:pt>
                <c:pt idx="48">
                  <c:v>1</c:v>
                </c:pt>
                <c:pt idx="49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CB-4037-A084-164DE1B498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342874623"/>
        <c:axId val="343454575"/>
      </c:barChart>
      <c:catAx>
        <c:axId val="3428746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3454575"/>
        <c:crosses val="autoZero"/>
        <c:auto val="1"/>
        <c:lblAlgn val="ctr"/>
        <c:lblOffset val="100"/>
        <c:tickLblSkip val="1"/>
        <c:noMultiLvlLbl val="0"/>
      </c:catAx>
      <c:valAx>
        <c:axId val="343454575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2874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588024573845181"/>
          <c:y val="0.41146901871564695"/>
          <c:w val="0.25657040502202422"/>
          <c:h val="0.17314457271363512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393650942503127E-2"/>
          <c:y val="2.8839934249511919E-2"/>
          <c:w val="0.94170129966680649"/>
          <c:h val="0.9186355651898175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Lékaři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List1!$A$2:$A$11</c:f>
              <c:strCache>
                <c:ptCount val="10"/>
                <c:pt idx="0">
                  <c:v>psychiatrie</c:v>
                </c:pt>
                <c:pt idx="1">
                  <c:v>medicína dlouhodobé péče</c:v>
                </c:pt>
                <c:pt idx="2">
                  <c:v>gerontopsychiatrie</c:v>
                </c:pt>
                <c:pt idx="3">
                  <c:v>rehabilitační a fyzikální medicína</c:v>
                </c:pt>
                <c:pt idx="4">
                  <c:v>anesteziologie a intenzivní medicína</c:v>
                </c:pt>
                <c:pt idx="5">
                  <c:v>geriatrie</c:v>
                </c:pt>
                <c:pt idx="6">
                  <c:v>pneumologie a ftizeologie</c:v>
                </c:pt>
                <c:pt idx="7">
                  <c:v>vnitřní lékařství</c:v>
                </c:pt>
                <c:pt idx="8">
                  <c:v>všeobecné praktické lékařství</c:v>
                </c:pt>
                <c:pt idx="9">
                  <c:v>neuvedeno</c:v>
                </c:pt>
              </c:strCache>
            </c:strRef>
          </c:cat>
          <c:val>
            <c:numRef>
              <c:f>List1!$B$2:$B$11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CB-4037-A084-164DE1B498B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Sesterská povolání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List1!$A$2:$A$11</c:f>
              <c:strCache>
                <c:ptCount val="10"/>
                <c:pt idx="0">
                  <c:v>psychiatrie</c:v>
                </c:pt>
                <c:pt idx="1">
                  <c:v>medicína dlouhodobé péče</c:v>
                </c:pt>
                <c:pt idx="2">
                  <c:v>gerontopsychiatrie</c:v>
                </c:pt>
                <c:pt idx="3">
                  <c:v>rehabilitační a fyzikální medicína</c:v>
                </c:pt>
                <c:pt idx="4">
                  <c:v>anesteziologie a intenzivní medicína</c:v>
                </c:pt>
                <c:pt idx="5">
                  <c:v>geriatrie</c:v>
                </c:pt>
                <c:pt idx="6">
                  <c:v>pneumologie a ftizeologie</c:v>
                </c:pt>
                <c:pt idx="7">
                  <c:v>vnitřní lékařství</c:v>
                </c:pt>
                <c:pt idx="8">
                  <c:v>všeobecné praktické lékařství</c:v>
                </c:pt>
                <c:pt idx="9">
                  <c:v>neuvedeno</c:v>
                </c:pt>
              </c:strCache>
            </c:strRef>
          </c:cat>
          <c:val>
            <c:numRef>
              <c:f>List1!$C$2:$C$11</c:f>
              <c:numCache>
                <c:formatCode>General</c:formatCode>
                <c:ptCount val="10"/>
                <c:pt idx="0">
                  <c:v>9</c:v>
                </c:pt>
                <c:pt idx="1">
                  <c:v>8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CB-4037-A084-164DE1B498B4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Ostatní zdravotničtí pracovníci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List1!$A$2:$A$11</c:f>
              <c:strCache>
                <c:ptCount val="10"/>
                <c:pt idx="0">
                  <c:v>psychiatrie</c:v>
                </c:pt>
                <c:pt idx="1">
                  <c:v>medicína dlouhodobé péče</c:v>
                </c:pt>
                <c:pt idx="2">
                  <c:v>gerontopsychiatrie</c:v>
                </c:pt>
                <c:pt idx="3">
                  <c:v>rehabilitační a fyzikální medicína</c:v>
                </c:pt>
                <c:pt idx="4">
                  <c:v>anesteziologie a intenzivní medicína</c:v>
                </c:pt>
                <c:pt idx="5">
                  <c:v>geriatrie</c:v>
                </c:pt>
                <c:pt idx="6">
                  <c:v>pneumologie a ftizeologie</c:v>
                </c:pt>
                <c:pt idx="7">
                  <c:v>vnitřní lékařství</c:v>
                </c:pt>
                <c:pt idx="8">
                  <c:v>všeobecné praktické lékařství</c:v>
                </c:pt>
                <c:pt idx="9">
                  <c:v>neuvedeno</c:v>
                </c:pt>
              </c:strCache>
            </c:strRef>
          </c:cat>
          <c:val>
            <c:numRef>
              <c:f>List1!$D$2:$D$11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9</c:v>
                </c:pt>
                <c:pt idx="3">
                  <c:v>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CB-4037-A084-164DE1B498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342874623"/>
        <c:axId val="343454575"/>
      </c:barChart>
      <c:catAx>
        <c:axId val="3428746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3454575"/>
        <c:crosses val="autoZero"/>
        <c:auto val="1"/>
        <c:lblAlgn val="ctr"/>
        <c:lblOffset val="100"/>
        <c:tickLblSkip val="1"/>
        <c:noMultiLvlLbl val="0"/>
      </c:catAx>
      <c:valAx>
        <c:axId val="343454575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2874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943655484458323"/>
          <c:y val="0.59051666323674801"/>
          <c:w val="0.25913302112653741"/>
          <c:h val="0.18900450967403501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674618634007862"/>
          <c:y val="6.3054247171625041E-2"/>
          <c:w val="0.45975834338410287"/>
          <c:h val="0.9171773225713224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celkový kumulativní počet pozitivních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List1!$A$2:$A$19</c:f>
              <c:strCache>
                <c:ptCount val="18"/>
                <c:pt idx="0">
                  <c:v>Sanitář</c:v>
                </c:pt>
                <c:pt idx="1">
                  <c:v>Ošetřovatel</c:v>
                </c:pt>
                <c:pt idx="2">
                  <c:v>Fyzioterapeut</c:v>
                </c:pt>
                <c:pt idx="3">
                  <c:v>Zdravotní laborant</c:v>
                </c:pt>
                <c:pt idx="4">
                  <c:v>Zdravotnický záchranář</c:v>
                </c:pt>
                <c:pt idx="5">
                  <c:v>Farmaceutický asistent</c:v>
                </c:pt>
                <c:pt idx="6">
                  <c:v>Farmaceut</c:v>
                </c:pt>
                <c:pt idx="7">
                  <c:v>Radiologický asistent</c:v>
                </c:pt>
                <c:pt idx="8">
                  <c:v>Řidič zdravotnické dopravní služby</c:v>
                </c:pt>
                <c:pt idx="9">
                  <c:v>Řidič vozidla zdravotnické záchranné služby</c:v>
                </c:pt>
                <c:pt idx="10">
                  <c:v>Zdravotně-sociální pracovník</c:v>
                </c:pt>
                <c:pt idx="11">
                  <c:v>Zubní instrumentářka</c:v>
                </c:pt>
                <c:pt idx="12">
                  <c:v>Masér ve zdravotnictví, nevidomý a slabozraký masér ve zdravotnictví</c:v>
                </c:pt>
                <c:pt idx="13">
                  <c:v>Biomedicínský inženýr</c:v>
                </c:pt>
                <c:pt idx="14">
                  <c:v>Ergoterapeut</c:v>
                </c:pt>
                <c:pt idx="15">
                  <c:v>Odborný pracovník v laboratorních metodách a v přípravě léčivých přípravků</c:v>
                </c:pt>
                <c:pt idx="16">
                  <c:v>Optometrista</c:v>
                </c:pt>
                <c:pt idx="17">
                  <c:v>Ortotik-protetik</c:v>
                </c:pt>
              </c:strCache>
            </c:strRef>
          </c:cat>
          <c:val>
            <c:numRef>
              <c:f>List1!$B$2:$B$19</c:f>
              <c:numCache>
                <c:formatCode>General</c:formatCode>
                <c:ptCount val="18"/>
                <c:pt idx="0">
                  <c:v>114</c:v>
                </c:pt>
                <c:pt idx="1">
                  <c:v>29</c:v>
                </c:pt>
                <c:pt idx="2">
                  <c:v>16</c:v>
                </c:pt>
                <c:pt idx="3">
                  <c:v>14</c:v>
                </c:pt>
                <c:pt idx="4">
                  <c:v>12</c:v>
                </c:pt>
                <c:pt idx="5">
                  <c:v>8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5</c:v>
                </c:pt>
                <c:pt idx="11">
                  <c:v>4</c:v>
                </c:pt>
                <c:pt idx="12">
                  <c:v>3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2B-4A7B-86B2-A03661D30446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počet aktuálně nemocných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List1!$A$2:$A$19</c:f>
              <c:strCache>
                <c:ptCount val="18"/>
                <c:pt idx="0">
                  <c:v>Sanitář</c:v>
                </c:pt>
                <c:pt idx="1">
                  <c:v>Ošetřovatel</c:v>
                </c:pt>
                <c:pt idx="2">
                  <c:v>Fyzioterapeut</c:v>
                </c:pt>
                <c:pt idx="3">
                  <c:v>Zdravotní laborant</c:v>
                </c:pt>
                <c:pt idx="4">
                  <c:v>Zdravotnický záchranář</c:v>
                </c:pt>
                <c:pt idx="5">
                  <c:v>Farmaceutický asistent</c:v>
                </c:pt>
                <c:pt idx="6">
                  <c:v>Farmaceut</c:v>
                </c:pt>
                <c:pt idx="7">
                  <c:v>Radiologický asistent</c:v>
                </c:pt>
                <c:pt idx="8">
                  <c:v>Řidič zdravotnické dopravní služby</c:v>
                </c:pt>
                <c:pt idx="9">
                  <c:v>Řidič vozidla zdravotnické záchranné služby</c:v>
                </c:pt>
                <c:pt idx="10">
                  <c:v>Zdravotně-sociální pracovník</c:v>
                </c:pt>
                <c:pt idx="11">
                  <c:v>Zubní instrumentářka</c:v>
                </c:pt>
                <c:pt idx="12">
                  <c:v>Masér ve zdravotnictví, nevidomý a slabozraký masér ve zdravotnictví</c:v>
                </c:pt>
                <c:pt idx="13">
                  <c:v>Biomedicínský inženýr</c:v>
                </c:pt>
                <c:pt idx="14">
                  <c:v>Ergoterapeut</c:v>
                </c:pt>
                <c:pt idx="15">
                  <c:v>Odborný pracovník v laboratorních metodách a v přípravě léčivých přípravků</c:v>
                </c:pt>
                <c:pt idx="16">
                  <c:v>Optometrista</c:v>
                </c:pt>
                <c:pt idx="17">
                  <c:v>Ortotik-protetik</c:v>
                </c:pt>
              </c:strCache>
            </c:strRef>
          </c:cat>
          <c:val>
            <c:numRef>
              <c:f>List1!$C$2:$C$19</c:f>
              <c:numCache>
                <c:formatCode>General</c:formatCode>
                <c:ptCount val="18"/>
                <c:pt idx="0">
                  <c:v>42</c:v>
                </c:pt>
                <c:pt idx="1">
                  <c:v>18</c:v>
                </c:pt>
                <c:pt idx="2">
                  <c:v>7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4</c:v>
                </c:pt>
                <c:pt idx="11">
                  <c:v>2</c:v>
                </c:pt>
                <c:pt idx="12">
                  <c:v>1</c:v>
                </c:pt>
                <c:pt idx="13">
                  <c:v>0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2B-4A7B-86B2-A03661D304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320460415"/>
        <c:axId val="315793487"/>
      </c:barChart>
      <c:catAx>
        <c:axId val="32046041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5793487"/>
        <c:crosses val="autoZero"/>
        <c:auto val="1"/>
        <c:lblAlgn val="ctr"/>
        <c:lblOffset val="100"/>
        <c:tickLblSkip val="1"/>
        <c:noMultiLvlLbl val="0"/>
      </c:catAx>
      <c:valAx>
        <c:axId val="315793487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204604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2.4332898635251902E-2"/>
          <c:y val="4.1400134676425032E-2"/>
          <c:w val="0.33585842313088932"/>
          <c:h val="0.11642971921376603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59AF-26F1-42E1-BF83-F89C20A19403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E3A8-275C-4F7D-9678-21DFF80A7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28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59AF-26F1-42E1-BF83-F89C20A19403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E3A8-275C-4F7D-9678-21DFF80A7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9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59AF-26F1-42E1-BF83-F89C20A19403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E3A8-275C-4F7D-9678-21DFF80A7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293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4EC56048-479B-4CB1-B677-16A8618B9DB7}"/>
              </a:ext>
            </a:extLst>
          </p:cNvPr>
          <p:cNvSpPr/>
          <p:nvPr userDrawn="1"/>
        </p:nvSpPr>
        <p:spPr>
          <a:xfrm>
            <a:off x="0" y="0"/>
            <a:ext cx="12192000" cy="3693111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675FD825-1F31-4493-889C-46F3B206D7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566" y="5951561"/>
            <a:ext cx="964869" cy="639860"/>
          </a:xfrm>
          <a:prstGeom prst="rect">
            <a:avLst/>
          </a:prstGeom>
        </p:spPr>
      </p:pic>
      <p:sp>
        <p:nvSpPr>
          <p:cNvPr id="19" name="Nadpis 1">
            <a:extLst>
              <a:ext uri="{FF2B5EF4-FFF2-40B4-BE49-F238E27FC236}">
                <a16:creationId xmlns:a16="http://schemas.microsoft.com/office/drawing/2014/main" id="{52EB2EA6-5A78-4E85-AE4C-221CA83B81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503487"/>
            <a:ext cx="9144000" cy="1189622"/>
          </a:xfrm>
        </p:spPr>
        <p:txBody>
          <a:bodyPr anchor="b">
            <a:noAutofit/>
          </a:bodyPr>
          <a:lstStyle>
            <a:lvl1pPr algn="ctr">
              <a:defRPr sz="4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Hlavní nadpis prezentace</a:t>
            </a:r>
          </a:p>
        </p:txBody>
      </p:sp>
      <p:sp>
        <p:nvSpPr>
          <p:cNvPr id="20" name="Podnadpis 2">
            <a:extLst>
              <a:ext uri="{FF2B5EF4-FFF2-40B4-BE49-F238E27FC236}">
                <a16:creationId xmlns:a16="http://schemas.microsoft.com/office/drawing/2014/main" id="{070F9525-D336-4269-AB65-F312FD83E28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93110"/>
            <a:ext cx="9144000" cy="1564690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rgbClr val="D311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</a:p>
        </p:txBody>
      </p:sp>
      <p:grpSp>
        <p:nvGrpSpPr>
          <p:cNvPr id="24" name="Skupina 23">
            <a:extLst>
              <a:ext uri="{FF2B5EF4-FFF2-40B4-BE49-F238E27FC236}">
                <a16:creationId xmlns:a16="http://schemas.microsoft.com/office/drawing/2014/main" id="{A68D80B2-804E-48C4-917F-364953F04117}"/>
              </a:ext>
            </a:extLst>
          </p:cNvPr>
          <p:cNvGrpSpPr/>
          <p:nvPr userDrawn="1"/>
        </p:nvGrpSpPr>
        <p:grpSpPr>
          <a:xfrm>
            <a:off x="2907576" y="929325"/>
            <a:ext cx="6376849" cy="627081"/>
            <a:chOff x="3150227" y="929325"/>
            <a:chExt cx="6376849" cy="627081"/>
          </a:xfrm>
        </p:grpSpPr>
        <p:pic>
          <p:nvPicPr>
            <p:cNvPr id="13" name="Grafický objekt 12">
              <a:extLst>
                <a:ext uri="{FF2B5EF4-FFF2-40B4-BE49-F238E27FC236}">
                  <a16:creationId xmlns:a16="http://schemas.microsoft.com/office/drawing/2014/main" id="{6AD8391B-BFA6-420F-8E95-DE146CE7E68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3150227" y="929325"/>
              <a:ext cx="2211887" cy="627081"/>
            </a:xfrm>
            <a:prstGeom prst="rect">
              <a:avLst/>
            </a:prstGeom>
          </p:spPr>
        </p:pic>
        <p:pic>
          <p:nvPicPr>
            <p:cNvPr id="16" name="Grafický objekt 15">
              <a:extLst>
                <a:ext uri="{FF2B5EF4-FFF2-40B4-BE49-F238E27FC236}">
                  <a16:creationId xmlns:a16="http://schemas.microsoft.com/office/drawing/2014/main" id="{2E38FE36-8704-4B15-B3ED-B5C034568E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5755612" y="1091418"/>
              <a:ext cx="3771464" cy="3206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56729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7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59AF-26F1-42E1-BF83-F89C20A19403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E3A8-275C-4F7D-9678-21DFF80A7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62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59AF-26F1-42E1-BF83-F89C20A19403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E3A8-275C-4F7D-9678-21DFF80A7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02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59AF-26F1-42E1-BF83-F89C20A19403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E3A8-275C-4F7D-9678-21DFF80A7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424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59AF-26F1-42E1-BF83-F89C20A19403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E3A8-275C-4F7D-9678-21DFF80A7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84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59AF-26F1-42E1-BF83-F89C20A19403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E3A8-275C-4F7D-9678-21DFF80A7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588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59AF-26F1-42E1-BF83-F89C20A19403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E3A8-275C-4F7D-9678-21DFF80A7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04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59AF-26F1-42E1-BF83-F89C20A19403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E3A8-275C-4F7D-9678-21DFF80A7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29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59AF-26F1-42E1-BF83-F89C20A19403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E3A8-275C-4F7D-9678-21DFF80A7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464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159AF-26F1-42E1-BF83-F89C20A19403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DE3A8-275C-4F7D-9678-21DFF80A7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83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7E5C6-05FA-406D-9ADC-89CA5D34E3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dirty="0"/>
              <a:t>COVID-19/CZ report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79E85F-F8BA-4C0D-82AD-C026FC1D97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7695" y="3781586"/>
            <a:ext cx="11704320" cy="204563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/>
            </a:r>
            <a:br>
              <a:rPr lang="cs-CZ" b="1" dirty="0"/>
            </a:br>
            <a:r>
              <a:rPr lang="cs-CZ" sz="3600" b="1" dirty="0" smtClean="0"/>
              <a:t>Detailní přehled zaměřený na COVID+ zdravotnické pracovníky</a:t>
            </a:r>
            <a:endParaRPr lang="cs-CZ" sz="3600" b="1" dirty="0" smtClean="0"/>
          </a:p>
          <a:p>
            <a:pPr>
              <a:lnSpc>
                <a:spcPct val="120000"/>
              </a:lnSpc>
            </a:pPr>
            <a:r>
              <a:rPr lang="cs-CZ" dirty="0" smtClean="0"/>
              <a:t>Zdroj </a:t>
            </a:r>
            <a:r>
              <a:rPr lang="cs-CZ" dirty="0"/>
              <a:t>dat: </a:t>
            </a:r>
            <a:r>
              <a:rPr lang="cs-CZ" b="1" dirty="0"/>
              <a:t>ISIN – Informační systém infekční nemoci</a:t>
            </a:r>
          </a:p>
          <a:p>
            <a:pPr>
              <a:lnSpc>
                <a:spcPct val="120000"/>
              </a:lnSpc>
            </a:pPr>
            <a:r>
              <a:rPr lang="cs-CZ" dirty="0"/>
              <a:t>Aktualizace: </a:t>
            </a:r>
            <a:r>
              <a:rPr lang="cs-CZ" b="1" dirty="0"/>
              <a:t>16. 5. 2020</a:t>
            </a:r>
          </a:p>
        </p:txBody>
      </p:sp>
    </p:spTree>
    <p:extLst>
      <p:ext uri="{BB962C8B-B14F-4D97-AF65-F5344CB8AC3E}">
        <p14:creationId xmlns:p14="http://schemas.microsoft.com/office/powerpoint/2010/main" val="2758328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34921" y="6405456"/>
            <a:ext cx="8232803" cy="32478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b="1" dirty="0">
                <a:solidFill>
                  <a:schemeClr val="tx1"/>
                </a:solidFill>
              </a:rPr>
              <a:t>Informační systém infekční nemoci (ISIN), Národní registr zdravotnických pracovníků (NRZP)</a:t>
            </a:r>
            <a:endParaRPr lang="nl-NL" sz="1600" b="1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34922" y="55667"/>
            <a:ext cx="11610714" cy="83137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tx2"/>
                </a:solidFill>
              </a:rPr>
              <a:t>Pracovníci ve zdravotnictví s potvrzenou nákazou COVID-19: celkové kumulativní počty podle pracovních pozic a typu oddělení </a:t>
            </a:r>
            <a:r>
              <a:rPr lang="cs-CZ" sz="2400" b="1" u="sng" dirty="0">
                <a:solidFill>
                  <a:schemeClr val="tx2"/>
                </a:solidFill>
              </a:rPr>
              <a:t>v nemocnicích akutní lůžkové péče</a:t>
            </a:r>
            <a:endParaRPr lang="cs-CZ" sz="2400" u="sng" dirty="0">
              <a:solidFill>
                <a:schemeClr val="tx2"/>
              </a:solidFill>
            </a:endParaRPr>
          </a:p>
        </p:txBody>
      </p:sp>
      <p:sp>
        <p:nvSpPr>
          <p:cNvPr id="7" name="Zaoblený obdélník 4">
            <a:extLst>
              <a:ext uri="{FF2B5EF4-FFF2-40B4-BE49-F238E27FC236}">
                <a16:creationId xmlns:a16="http://schemas.microsoft.com/office/drawing/2014/main" id="{52A0183B-88A7-41B0-9F7D-076E59321474}"/>
              </a:ext>
            </a:extLst>
          </p:cNvPr>
          <p:cNvSpPr/>
          <p:nvPr/>
        </p:nvSpPr>
        <p:spPr>
          <a:xfrm>
            <a:off x="8815643" y="6405456"/>
            <a:ext cx="3084022" cy="3503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tx1"/>
                </a:solidFill>
              </a:rPr>
              <a:t>Export dat k </a:t>
            </a:r>
            <a:r>
              <a:rPr lang="cs-CZ" sz="1600" b="1" dirty="0">
                <a:solidFill>
                  <a:srgbClr val="FF0000"/>
                </a:solidFill>
              </a:rPr>
              <a:t>16</a:t>
            </a:r>
            <a:r>
              <a:rPr lang="nl-NL" sz="1600" b="1" dirty="0">
                <a:solidFill>
                  <a:srgbClr val="FF0000"/>
                </a:solidFill>
              </a:rPr>
              <a:t>.</a:t>
            </a:r>
            <a:r>
              <a:rPr lang="cs-CZ" sz="1600" b="1" dirty="0">
                <a:solidFill>
                  <a:srgbClr val="FF0000"/>
                </a:solidFill>
              </a:rPr>
              <a:t> 5</a:t>
            </a:r>
            <a:r>
              <a:rPr lang="nl-NL" sz="1600" b="1" dirty="0">
                <a:solidFill>
                  <a:srgbClr val="FF0000"/>
                </a:solidFill>
              </a:rPr>
              <a:t>.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nl-NL" sz="1600" b="1" dirty="0">
                <a:solidFill>
                  <a:srgbClr val="FF0000"/>
                </a:solidFill>
              </a:rPr>
              <a:t>2020 </a:t>
            </a:r>
            <a:r>
              <a:rPr lang="cs-CZ" sz="1600" b="1" dirty="0">
                <a:solidFill>
                  <a:srgbClr val="FF0000"/>
                </a:solidFill>
              </a:rPr>
              <a:t>23:59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622C256D-C1E4-4497-92E4-F268389784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1385289"/>
              </p:ext>
            </p:extLst>
          </p:nvPr>
        </p:nvGraphicFramePr>
        <p:xfrm>
          <a:off x="418082" y="942710"/>
          <a:ext cx="11218106" cy="5574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1435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34921" y="6405456"/>
            <a:ext cx="8232803" cy="32478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b="1" dirty="0">
                <a:solidFill>
                  <a:schemeClr val="tx1"/>
                </a:solidFill>
              </a:rPr>
              <a:t>Informační systém infekční nemoci (ISIN), Národní registr zdravotnických pracovníků (NRZP)</a:t>
            </a:r>
            <a:endParaRPr lang="nl-NL" sz="1600" b="1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34922" y="55667"/>
            <a:ext cx="11610714" cy="83137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tx2"/>
                </a:solidFill>
              </a:rPr>
              <a:t>Pracovníci ve zdravotnictví s potvrzenou nákazou COVID-19: celkové kumulativní počty podle pracovních pozic a typu oddělení </a:t>
            </a:r>
            <a:r>
              <a:rPr lang="cs-CZ" sz="2400" b="1" u="sng" dirty="0">
                <a:solidFill>
                  <a:schemeClr val="tx2"/>
                </a:solidFill>
              </a:rPr>
              <a:t>v zařízeních jiné lůžkové péče</a:t>
            </a:r>
            <a:endParaRPr lang="cs-CZ" sz="2400" u="sng" dirty="0">
              <a:solidFill>
                <a:schemeClr val="tx2"/>
              </a:solidFill>
            </a:endParaRPr>
          </a:p>
        </p:txBody>
      </p:sp>
      <p:sp>
        <p:nvSpPr>
          <p:cNvPr id="7" name="Zaoblený obdélník 4">
            <a:extLst>
              <a:ext uri="{FF2B5EF4-FFF2-40B4-BE49-F238E27FC236}">
                <a16:creationId xmlns:a16="http://schemas.microsoft.com/office/drawing/2014/main" id="{52A0183B-88A7-41B0-9F7D-076E59321474}"/>
              </a:ext>
            </a:extLst>
          </p:cNvPr>
          <p:cNvSpPr/>
          <p:nvPr/>
        </p:nvSpPr>
        <p:spPr>
          <a:xfrm>
            <a:off x="8815643" y="6405456"/>
            <a:ext cx="3084022" cy="3503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tx1"/>
                </a:solidFill>
              </a:rPr>
              <a:t>Export dat k </a:t>
            </a:r>
            <a:r>
              <a:rPr lang="cs-CZ" sz="1600" b="1" dirty="0">
                <a:solidFill>
                  <a:srgbClr val="FF0000"/>
                </a:solidFill>
              </a:rPr>
              <a:t>16</a:t>
            </a:r>
            <a:r>
              <a:rPr lang="nl-NL" sz="1600" b="1" dirty="0">
                <a:solidFill>
                  <a:srgbClr val="FF0000"/>
                </a:solidFill>
              </a:rPr>
              <a:t>.</a:t>
            </a:r>
            <a:r>
              <a:rPr lang="cs-CZ" sz="1600" b="1" dirty="0">
                <a:solidFill>
                  <a:srgbClr val="FF0000"/>
                </a:solidFill>
              </a:rPr>
              <a:t> 5</a:t>
            </a:r>
            <a:r>
              <a:rPr lang="nl-NL" sz="1600" b="1" dirty="0">
                <a:solidFill>
                  <a:srgbClr val="FF0000"/>
                </a:solidFill>
              </a:rPr>
              <a:t>.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nl-NL" sz="1600" b="1" dirty="0">
                <a:solidFill>
                  <a:srgbClr val="FF0000"/>
                </a:solidFill>
              </a:rPr>
              <a:t>2020 </a:t>
            </a:r>
            <a:r>
              <a:rPr lang="cs-CZ" sz="1600" b="1" dirty="0">
                <a:solidFill>
                  <a:srgbClr val="FF0000"/>
                </a:solidFill>
              </a:rPr>
              <a:t>23:59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622C256D-C1E4-4497-92E4-F268389784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4120740"/>
              </p:ext>
            </p:extLst>
          </p:nvPr>
        </p:nvGraphicFramePr>
        <p:xfrm>
          <a:off x="418082" y="1167319"/>
          <a:ext cx="11107168" cy="5107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773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34921" y="6405456"/>
            <a:ext cx="8232803" cy="32478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b="1" dirty="0">
                <a:solidFill>
                  <a:schemeClr val="tx1"/>
                </a:solidFill>
              </a:rPr>
              <a:t>Informační systém infekční nemoci (ISIN), Národní registr zdravotnických pracovníků (NRZP)</a:t>
            </a:r>
            <a:endParaRPr lang="nl-NL" sz="1600" b="1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34922" y="55667"/>
            <a:ext cx="11610714" cy="83137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tx2"/>
                </a:solidFill>
              </a:rPr>
              <a:t>Jiní zdravotničtí pracovníci s potvrzenou nákazou COVID-19</a:t>
            </a:r>
          </a:p>
          <a:p>
            <a:r>
              <a:rPr lang="cs-CZ" sz="2400" b="1" dirty="0">
                <a:solidFill>
                  <a:schemeClr val="tx2"/>
                </a:solidFill>
              </a:rPr>
              <a:t>- počty podle odborností a pracovních pozic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7" name="Zaoblený obdélník 4">
            <a:extLst>
              <a:ext uri="{FF2B5EF4-FFF2-40B4-BE49-F238E27FC236}">
                <a16:creationId xmlns:a16="http://schemas.microsoft.com/office/drawing/2014/main" id="{52A0183B-88A7-41B0-9F7D-076E59321474}"/>
              </a:ext>
            </a:extLst>
          </p:cNvPr>
          <p:cNvSpPr/>
          <p:nvPr/>
        </p:nvSpPr>
        <p:spPr>
          <a:xfrm>
            <a:off x="8815643" y="6405456"/>
            <a:ext cx="3084022" cy="3503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tx1"/>
                </a:solidFill>
              </a:rPr>
              <a:t>Export dat k </a:t>
            </a:r>
            <a:r>
              <a:rPr lang="cs-CZ" sz="1600" b="1" dirty="0">
                <a:solidFill>
                  <a:srgbClr val="FF0000"/>
                </a:solidFill>
              </a:rPr>
              <a:t>16</a:t>
            </a:r>
            <a:r>
              <a:rPr lang="nl-NL" sz="1600" b="1" dirty="0">
                <a:solidFill>
                  <a:srgbClr val="FF0000"/>
                </a:solidFill>
              </a:rPr>
              <a:t>.</a:t>
            </a:r>
            <a:r>
              <a:rPr lang="cs-CZ" sz="1600" b="1" dirty="0">
                <a:solidFill>
                  <a:srgbClr val="FF0000"/>
                </a:solidFill>
              </a:rPr>
              <a:t> 5</a:t>
            </a:r>
            <a:r>
              <a:rPr lang="nl-NL" sz="1600" b="1" dirty="0">
                <a:solidFill>
                  <a:srgbClr val="FF0000"/>
                </a:solidFill>
              </a:rPr>
              <a:t>.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nl-NL" sz="1600" b="1" dirty="0">
                <a:solidFill>
                  <a:srgbClr val="FF0000"/>
                </a:solidFill>
              </a:rPr>
              <a:t>2020 </a:t>
            </a:r>
            <a:r>
              <a:rPr lang="cs-CZ" sz="1600" b="1" dirty="0">
                <a:solidFill>
                  <a:srgbClr val="FF0000"/>
                </a:solidFill>
              </a:rPr>
              <a:t>23:59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29DC3B0E-0CCE-461F-BC68-B32AC7B876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2320329"/>
              </p:ext>
            </p:extLst>
          </p:nvPr>
        </p:nvGraphicFramePr>
        <p:xfrm>
          <a:off x="122789" y="887044"/>
          <a:ext cx="11776876" cy="5518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8872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7E5C6-05FA-406D-9ADC-89CA5D34E3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dirty="0"/>
              <a:t>COVID-19/CZ report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79E85F-F8BA-4C0D-82AD-C026FC1D97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7695" y="3781586"/>
            <a:ext cx="11704320" cy="20456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/>
            </a:r>
            <a:br>
              <a:rPr lang="cs-CZ" b="1" dirty="0"/>
            </a:br>
            <a:r>
              <a:rPr lang="cs-CZ" sz="3500" b="1" dirty="0" smtClean="0"/>
              <a:t>Analýza ve srovnání širšího spektra vybraných profesí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Zdroj </a:t>
            </a:r>
            <a:r>
              <a:rPr lang="cs-CZ" dirty="0"/>
              <a:t>dat: </a:t>
            </a:r>
            <a:r>
              <a:rPr lang="cs-CZ" b="1" dirty="0"/>
              <a:t>ISIN – Informační systém infekční nemoci</a:t>
            </a:r>
          </a:p>
          <a:p>
            <a:pPr>
              <a:lnSpc>
                <a:spcPct val="120000"/>
              </a:lnSpc>
            </a:pPr>
            <a:r>
              <a:rPr lang="cs-CZ" dirty="0"/>
              <a:t>Aktualizace: </a:t>
            </a:r>
            <a:r>
              <a:rPr lang="cs-CZ" b="1" dirty="0"/>
              <a:t>16. 5. 2020</a:t>
            </a:r>
          </a:p>
        </p:txBody>
      </p:sp>
    </p:spTree>
    <p:extLst>
      <p:ext uri="{BB962C8B-B14F-4D97-AF65-F5344CB8AC3E}">
        <p14:creationId xmlns:p14="http://schemas.microsoft.com/office/powerpoint/2010/main" val="2848621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2F3E0F2-B16E-408D-9E22-11B04B456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30" y="990954"/>
            <a:ext cx="7126842" cy="5492972"/>
          </a:xfrm>
          <a:prstGeom prst="rect">
            <a:avLst/>
          </a:prstGeom>
        </p:spPr>
      </p:pic>
      <p:sp>
        <p:nvSpPr>
          <p:cNvPr id="6" name="Zaoblený obdélník 5"/>
          <p:cNvSpPr/>
          <p:nvPr/>
        </p:nvSpPr>
        <p:spPr>
          <a:xfrm>
            <a:off x="234922" y="6483926"/>
            <a:ext cx="6888690" cy="2463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tx1"/>
                </a:solidFill>
              </a:rPr>
              <a:t>ISIN - Informační systém infekční nemoci (</a:t>
            </a:r>
            <a:r>
              <a:rPr lang="cs-CZ" b="1" dirty="0">
                <a:solidFill>
                  <a:srgbClr val="FF0000"/>
                </a:solidFill>
              </a:rPr>
              <a:t>data ověřená KHS</a:t>
            </a:r>
            <a:r>
              <a:rPr lang="cs-CZ" b="1" dirty="0">
                <a:solidFill>
                  <a:schemeClr val="tx1"/>
                </a:solidFill>
              </a:rPr>
              <a:t>)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34922" y="130482"/>
            <a:ext cx="6888690" cy="87535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tx2"/>
                </a:solidFill>
              </a:rPr>
              <a:t>Osoby s potvrzenou nákazou COVID-19 v ČR dle zaměstnání v evidenci KHS </a:t>
            </a:r>
            <a:r>
              <a:rPr lang="cs-CZ" sz="2000" b="1" dirty="0">
                <a:solidFill>
                  <a:schemeClr val="tx2"/>
                </a:solidFill>
              </a:rPr>
              <a:t>(rozšířený číselník KHS)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8" name="Zaoblený obdélník 4">
            <a:extLst>
              <a:ext uri="{FF2B5EF4-FFF2-40B4-BE49-F238E27FC236}">
                <a16:creationId xmlns:a16="http://schemas.microsoft.com/office/drawing/2014/main" id="{FC3918E4-8BD1-452E-AEBF-C7B395FF8B41}"/>
              </a:ext>
            </a:extLst>
          </p:cNvPr>
          <p:cNvSpPr/>
          <p:nvPr/>
        </p:nvSpPr>
        <p:spPr>
          <a:xfrm>
            <a:off x="5187143" y="5432267"/>
            <a:ext cx="1936470" cy="7973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tx1"/>
                </a:solidFill>
              </a:rPr>
              <a:t>Export dat k </a:t>
            </a:r>
            <a:r>
              <a:rPr lang="cs-CZ" b="1" dirty="0">
                <a:solidFill>
                  <a:schemeClr val="tx1"/>
                </a:solidFill>
              </a:rPr>
              <a:t/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16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5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nl-NL" b="1" dirty="0">
                <a:solidFill>
                  <a:srgbClr val="FF0000"/>
                </a:solidFill>
              </a:rPr>
              <a:t>2020 </a:t>
            </a:r>
            <a:r>
              <a:rPr lang="cs-CZ" b="1" dirty="0">
                <a:solidFill>
                  <a:srgbClr val="FF0000"/>
                </a:solidFill>
              </a:rPr>
              <a:t>23:59</a:t>
            </a:r>
            <a:r>
              <a:rPr lang="nl-NL" b="1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F5120C34-EA1F-48E6-86A4-2EF80BEF34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807148"/>
              </p:ext>
            </p:extLst>
          </p:nvPr>
        </p:nvGraphicFramePr>
        <p:xfrm>
          <a:off x="7257010" y="176011"/>
          <a:ext cx="4700067" cy="6490889"/>
        </p:xfrm>
        <a:graphic>
          <a:graphicData uri="http://schemas.openxmlformats.org/drawingml/2006/table">
            <a:tbl>
              <a:tblPr/>
              <a:tblGrid>
                <a:gridCol w="2658623">
                  <a:extLst>
                    <a:ext uri="{9D8B030D-6E8A-4147-A177-3AD203B41FA5}">
                      <a16:colId xmlns:a16="http://schemas.microsoft.com/office/drawing/2014/main" val="3474038342"/>
                    </a:ext>
                  </a:extLst>
                </a:gridCol>
                <a:gridCol w="1004233">
                  <a:extLst>
                    <a:ext uri="{9D8B030D-6E8A-4147-A177-3AD203B41FA5}">
                      <a16:colId xmlns:a16="http://schemas.microsoft.com/office/drawing/2014/main" val="748453236"/>
                    </a:ext>
                  </a:extLst>
                </a:gridCol>
                <a:gridCol w="1037211">
                  <a:extLst>
                    <a:ext uri="{9D8B030D-6E8A-4147-A177-3AD203B41FA5}">
                      <a16:colId xmlns:a16="http://schemas.microsoft.com/office/drawing/2014/main" val="833558061"/>
                    </a:ext>
                  </a:extLst>
                </a:gridCol>
              </a:tblGrid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Uvedený druh ekonomické aktivity dle KHS</a:t>
                      </a:r>
                    </a:p>
                  </a:txBody>
                  <a:tcPr marL="43659" marR="4851" marT="48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Kumulativní počet nakažených</a:t>
                      </a:r>
                    </a:p>
                  </a:txBody>
                  <a:tcPr marL="4851" marR="4851" marT="4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90257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Zaměstnání / ekonomický status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Počet případů</a:t>
                      </a:r>
                    </a:p>
                  </a:txBody>
                  <a:tcPr marL="4851" marR="4851" marT="4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Podíl (%)</a:t>
                      </a:r>
                    </a:p>
                  </a:txBody>
                  <a:tcPr marL="4851" marR="4851" marT="48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15242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Starobní důchodce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1 677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314458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Žák, student, učeň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066179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Zdravotní sestra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817107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Administrativa / kancelář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470164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Jiný zdrav. prac.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188865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OSVČ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520443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Strojírenství, elektro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354431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Dítě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5822429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Nepracující / nezaměstnaný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817726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Lékař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293184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Pedagog, školství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216443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Mateřská / rodičovská dovolená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4929920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Management, vedení, řízení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649263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Dělník, rolník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745536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Pracovník ve službách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193710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Jiný potravinář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8479645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Řidič, doprava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351789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Řemeslník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445596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Invalidní důchodce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291281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Sociální pracovník / péče o osoby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455728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Prodavač(ka) / pokladní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849310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Policista / MV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9952727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Pracovník v IT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770989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Skladník, expedice, logistika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2591822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Stavebnictví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477789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Hasič / Záchranář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236454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Úklidové služby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914893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Ostatní VŠ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400305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Voják / MO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538411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domácnosti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09177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Farmaceut, lékárník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862684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Migrující / pendler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6196551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Pošta, doručovací služba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316649"/>
                  </a:ext>
                </a:extLst>
              </a:tr>
              <a:tr h="16918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Zdravotnický laborant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322277"/>
                  </a:ext>
                </a:extLst>
              </a:tr>
              <a:tr h="16918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Veterinář, pracujicí se zvířaty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742051"/>
                  </a:ext>
                </a:extLst>
              </a:tr>
              <a:tr h="16918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Vězeňská služba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818720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Bezdomovec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936997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Jiné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071441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Jiné - nespecifikováno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1 126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967898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 KHS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553979"/>
                  </a:ext>
                </a:extLst>
              </a:tr>
              <a:tr h="14885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43659" marR="4851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8 274</a:t>
                      </a:r>
                    </a:p>
                  </a:txBody>
                  <a:tcPr marL="4851" marR="43659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851" marR="43659" marT="4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846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566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34922" y="6379876"/>
            <a:ext cx="6888690" cy="3503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>
                <a:solidFill>
                  <a:schemeClr val="tx1"/>
                </a:solidFill>
              </a:rPr>
              <a:t>ISIN - Informační systém infekční nemoci (</a:t>
            </a:r>
            <a:r>
              <a:rPr lang="cs-CZ" b="1">
                <a:solidFill>
                  <a:srgbClr val="FF0000"/>
                </a:solidFill>
              </a:rPr>
              <a:t>data ověřená KHS</a:t>
            </a:r>
            <a:r>
              <a:rPr lang="cs-CZ" b="1">
                <a:solidFill>
                  <a:schemeClr val="tx1"/>
                </a:solidFill>
              </a:rPr>
              <a:t>)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34922" y="130482"/>
            <a:ext cx="11486815" cy="8313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tx2"/>
                </a:solidFill>
              </a:rPr>
              <a:t>Kumulativní vývoj nákaz COVID-19 v ČR dle zaměstnání v evidenci KHS </a:t>
            </a:r>
            <a:br>
              <a:rPr lang="cs-CZ" sz="2400" b="1" dirty="0">
                <a:solidFill>
                  <a:schemeClr val="tx2"/>
                </a:solidFill>
              </a:rPr>
            </a:br>
            <a:r>
              <a:rPr lang="cs-CZ" sz="2400" b="1" dirty="0">
                <a:solidFill>
                  <a:schemeClr val="tx2"/>
                </a:solidFill>
              </a:rPr>
              <a:t>vybrané významné profese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8" name="Zaoblený obdélník 4">
            <a:extLst>
              <a:ext uri="{FF2B5EF4-FFF2-40B4-BE49-F238E27FC236}">
                <a16:creationId xmlns:a16="http://schemas.microsoft.com/office/drawing/2014/main" id="{F8F42ACD-9813-41C6-81AD-B774653CD000}"/>
              </a:ext>
            </a:extLst>
          </p:cNvPr>
          <p:cNvSpPr/>
          <p:nvPr/>
        </p:nvSpPr>
        <p:spPr>
          <a:xfrm>
            <a:off x="8936182" y="6405456"/>
            <a:ext cx="3084022" cy="3503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tx1"/>
                </a:solidFill>
              </a:rPr>
              <a:t>Export dat k </a:t>
            </a:r>
            <a:r>
              <a:rPr lang="cs-CZ" b="1" dirty="0">
                <a:solidFill>
                  <a:srgbClr val="FF0000"/>
                </a:solidFill>
              </a:rPr>
              <a:t>16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5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nl-NL" b="1" dirty="0">
                <a:solidFill>
                  <a:srgbClr val="FF0000"/>
                </a:solidFill>
              </a:rPr>
              <a:t>2020 </a:t>
            </a:r>
            <a:r>
              <a:rPr lang="cs-CZ" b="1" dirty="0">
                <a:solidFill>
                  <a:srgbClr val="FF0000"/>
                </a:solidFill>
              </a:rPr>
              <a:t>23:59</a:t>
            </a:r>
            <a:r>
              <a:rPr lang="nl-NL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BC934BA-11B7-47C7-8353-1DC1F2EE7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22" y="981702"/>
            <a:ext cx="11412701" cy="535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35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34922" y="6405456"/>
            <a:ext cx="6888690" cy="32478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tx1"/>
                </a:solidFill>
              </a:rPr>
              <a:t>ISIN - Informační systém infekční nemoci (</a:t>
            </a:r>
            <a:r>
              <a:rPr lang="cs-CZ" b="1" dirty="0">
                <a:solidFill>
                  <a:srgbClr val="FF0000"/>
                </a:solidFill>
              </a:rPr>
              <a:t>data ověřená KHS</a:t>
            </a:r>
            <a:r>
              <a:rPr lang="cs-CZ" b="1" dirty="0">
                <a:solidFill>
                  <a:schemeClr val="tx1"/>
                </a:solidFill>
              </a:rPr>
              <a:t>)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34922" y="55667"/>
            <a:ext cx="11610714" cy="8313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tx2"/>
                </a:solidFill>
              </a:rPr>
              <a:t>Osoby s potvrzenou nákazou COVID-19 v ČR dle vybraných zaměstnání v evidenci KHS </a:t>
            </a:r>
            <a:br>
              <a:rPr lang="cs-CZ" sz="2400" b="1" dirty="0">
                <a:solidFill>
                  <a:schemeClr val="tx2"/>
                </a:solidFill>
              </a:rPr>
            </a:br>
            <a:r>
              <a:rPr lang="cs-CZ" sz="2400" b="1" dirty="0">
                <a:solidFill>
                  <a:schemeClr val="tx2"/>
                </a:solidFill>
              </a:rPr>
              <a:t>dle upraveného číselníku KHS v ISIN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8" name="Zaoblený obdélník 4">
            <a:extLst>
              <a:ext uri="{FF2B5EF4-FFF2-40B4-BE49-F238E27FC236}">
                <a16:creationId xmlns:a16="http://schemas.microsoft.com/office/drawing/2014/main" id="{C1D3CA44-59AA-4094-B898-280E7816AE7F}"/>
              </a:ext>
            </a:extLst>
          </p:cNvPr>
          <p:cNvSpPr/>
          <p:nvPr/>
        </p:nvSpPr>
        <p:spPr>
          <a:xfrm>
            <a:off x="8936182" y="6405456"/>
            <a:ext cx="3084022" cy="3503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tx1"/>
                </a:solidFill>
              </a:rPr>
              <a:t>Export dat k </a:t>
            </a:r>
            <a:r>
              <a:rPr lang="cs-CZ" b="1" dirty="0">
                <a:solidFill>
                  <a:srgbClr val="FF0000"/>
                </a:solidFill>
              </a:rPr>
              <a:t>16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5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nl-NL" b="1" dirty="0">
                <a:solidFill>
                  <a:srgbClr val="FF0000"/>
                </a:solidFill>
              </a:rPr>
              <a:t>2020 </a:t>
            </a:r>
            <a:r>
              <a:rPr lang="cs-CZ" b="1" dirty="0">
                <a:solidFill>
                  <a:srgbClr val="FF0000"/>
                </a:solidFill>
              </a:rPr>
              <a:t>23:59</a:t>
            </a:r>
            <a:r>
              <a:rPr lang="nl-NL" b="1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C5B00298-4DCB-4846-A564-F22A9521A6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834008"/>
              </p:ext>
            </p:extLst>
          </p:nvPr>
        </p:nvGraphicFramePr>
        <p:xfrm>
          <a:off x="482138" y="980498"/>
          <a:ext cx="5394959" cy="4523997"/>
        </p:xfrm>
        <a:graphic>
          <a:graphicData uri="http://schemas.openxmlformats.org/drawingml/2006/table">
            <a:tbl>
              <a:tblPr/>
              <a:tblGrid>
                <a:gridCol w="1688137">
                  <a:extLst>
                    <a:ext uri="{9D8B030D-6E8A-4147-A177-3AD203B41FA5}">
                      <a16:colId xmlns:a16="http://schemas.microsoft.com/office/drawing/2014/main" val="1677181603"/>
                    </a:ext>
                  </a:extLst>
                </a:gridCol>
                <a:gridCol w="920803">
                  <a:extLst>
                    <a:ext uri="{9D8B030D-6E8A-4147-A177-3AD203B41FA5}">
                      <a16:colId xmlns:a16="http://schemas.microsoft.com/office/drawing/2014/main" val="2891470854"/>
                    </a:ext>
                  </a:extLst>
                </a:gridCol>
                <a:gridCol w="928673">
                  <a:extLst>
                    <a:ext uri="{9D8B030D-6E8A-4147-A177-3AD203B41FA5}">
                      <a16:colId xmlns:a16="http://schemas.microsoft.com/office/drawing/2014/main" val="339851736"/>
                    </a:ext>
                  </a:extLst>
                </a:gridCol>
                <a:gridCol w="928673">
                  <a:extLst>
                    <a:ext uri="{9D8B030D-6E8A-4147-A177-3AD203B41FA5}">
                      <a16:colId xmlns:a16="http://schemas.microsoft.com/office/drawing/2014/main" val="4112095242"/>
                    </a:ext>
                  </a:extLst>
                </a:gridCol>
                <a:gridCol w="928673">
                  <a:extLst>
                    <a:ext uri="{9D8B030D-6E8A-4147-A177-3AD203B41FA5}">
                      <a16:colId xmlns:a16="http://schemas.microsoft.com/office/drawing/2014/main" val="3944584904"/>
                    </a:ext>
                  </a:extLst>
                </a:gridCol>
              </a:tblGrid>
              <a:tr h="636463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Celkový přehled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4637256"/>
                  </a:ext>
                </a:extLst>
              </a:tr>
              <a:tr h="31823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Počet případů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Počet případů COVID-19 kumulativně v ČR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83322"/>
                  </a:ext>
                </a:extLst>
              </a:tr>
              <a:tr h="4278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Zaměstnání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Nemocných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Vyléčených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Zemřelých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465307"/>
                  </a:ext>
                </a:extLst>
              </a:tr>
              <a:tr h="21215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Lékař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4703295"/>
                  </a:ext>
                </a:extLst>
              </a:tr>
              <a:tr h="21215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Zdravotní sestra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7291540"/>
                  </a:ext>
                </a:extLst>
              </a:tr>
              <a:tr h="21215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Jiný zdrav. prac.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753569"/>
                  </a:ext>
                </a:extLst>
              </a:tr>
              <a:tr h="21215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Zdrav. laborant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6724486"/>
                  </a:ext>
                </a:extLst>
              </a:tr>
              <a:tr h="21215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Farmaceut, lékárník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49672"/>
                  </a:ext>
                </a:extLst>
              </a:tr>
              <a:tr h="22276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Zdravotníci celkem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6924497"/>
                  </a:ext>
                </a:extLst>
              </a:tr>
              <a:tr h="22276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Hasič / Záchranář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118343"/>
                  </a:ext>
                </a:extLst>
              </a:tr>
              <a:tr h="21215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Policista / MV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694890"/>
                  </a:ext>
                </a:extLst>
              </a:tr>
              <a:tr h="21215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Voják / 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981553"/>
                  </a:ext>
                </a:extLst>
              </a:tr>
              <a:tr h="21215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Vězeňská služba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507754"/>
                  </a:ext>
                </a:extLst>
              </a:tr>
              <a:tr h="21215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Sociální prac. / péče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533318"/>
                  </a:ext>
                </a:extLst>
              </a:tr>
              <a:tr h="21215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Řidič, doprava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493844"/>
                  </a:ext>
                </a:extLst>
              </a:tr>
              <a:tr h="21215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Pedagog, školství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443160"/>
                  </a:ext>
                </a:extLst>
              </a:tr>
              <a:tr h="243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Celkový součet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1062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1496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0939842"/>
                  </a:ext>
                </a:extLst>
              </a:tr>
            </a:tbl>
          </a:graphicData>
        </a:graphic>
      </p:graphicFrame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358FB48B-5FF8-4EA5-A040-E6C9EB105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196699"/>
              </p:ext>
            </p:extLst>
          </p:nvPr>
        </p:nvGraphicFramePr>
        <p:xfrm>
          <a:off x="6314905" y="1069742"/>
          <a:ext cx="5100090" cy="4434754"/>
        </p:xfrm>
        <a:graphic>
          <a:graphicData uri="http://schemas.openxmlformats.org/drawingml/2006/table">
            <a:tbl>
              <a:tblPr/>
              <a:tblGrid>
                <a:gridCol w="1593546">
                  <a:extLst>
                    <a:ext uri="{9D8B030D-6E8A-4147-A177-3AD203B41FA5}">
                      <a16:colId xmlns:a16="http://schemas.microsoft.com/office/drawing/2014/main" val="1628400499"/>
                    </a:ext>
                  </a:extLst>
                </a:gridCol>
                <a:gridCol w="876636">
                  <a:extLst>
                    <a:ext uri="{9D8B030D-6E8A-4147-A177-3AD203B41FA5}">
                      <a16:colId xmlns:a16="http://schemas.microsoft.com/office/drawing/2014/main" val="4106220074"/>
                    </a:ext>
                  </a:extLst>
                </a:gridCol>
                <a:gridCol w="876636">
                  <a:extLst>
                    <a:ext uri="{9D8B030D-6E8A-4147-A177-3AD203B41FA5}">
                      <a16:colId xmlns:a16="http://schemas.microsoft.com/office/drawing/2014/main" val="2206316274"/>
                    </a:ext>
                  </a:extLst>
                </a:gridCol>
                <a:gridCol w="876636">
                  <a:extLst>
                    <a:ext uri="{9D8B030D-6E8A-4147-A177-3AD203B41FA5}">
                      <a16:colId xmlns:a16="http://schemas.microsoft.com/office/drawing/2014/main" val="3815720836"/>
                    </a:ext>
                  </a:extLst>
                </a:gridCol>
                <a:gridCol w="876636">
                  <a:extLst>
                    <a:ext uri="{9D8B030D-6E8A-4147-A177-3AD203B41FA5}">
                      <a16:colId xmlns:a16="http://schemas.microsoft.com/office/drawing/2014/main" val="343553234"/>
                    </a:ext>
                  </a:extLst>
                </a:gridCol>
              </a:tblGrid>
              <a:tr h="550226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Týdenní změna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560040"/>
                  </a:ext>
                </a:extLst>
              </a:tr>
              <a:tr h="2751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Počet případů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Počet aktivních případů COVID-19 v ČR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018629"/>
                  </a:ext>
                </a:extLst>
              </a:tr>
              <a:tr h="44018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Zaměstnání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9.V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16.V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rozdíl (v 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015926"/>
                  </a:ext>
                </a:extLst>
              </a:tr>
              <a:tr h="225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Lékař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-24,2%</a:t>
                      </a:r>
                    </a:p>
                  </a:txBody>
                  <a:tcPr marL="9525" marR="17145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567433"/>
                  </a:ext>
                </a:extLst>
              </a:tr>
              <a:tr h="225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Zdravotní sestra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-27,7%</a:t>
                      </a:r>
                    </a:p>
                  </a:txBody>
                  <a:tcPr marL="9525" marR="17145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6922528"/>
                  </a:ext>
                </a:extLst>
              </a:tr>
              <a:tr h="225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Jiný zdrav.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-28,3%</a:t>
                      </a:r>
                    </a:p>
                  </a:txBody>
                  <a:tcPr marL="9525" marR="17145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073563"/>
                  </a:ext>
                </a:extLst>
              </a:tr>
              <a:tr h="225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Zdrav. laborant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-50,0%</a:t>
                      </a:r>
                    </a:p>
                  </a:txBody>
                  <a:tcPr marL="9525" marR="17145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525302"/>
                  </a:ext>
                </a:extLst>
              </a:tr>
              <a:tr h="225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Farmaceut, lékárník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-80,0%</a:t>
                      </a:r>
                    </a:p>
                  </a:txBody>
                  <a:tcPr marL="9525" marR="17145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607587"/>
                  </a:ext>
                </a:extLst>
              </a:tr>
              <a:tr h="231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Zdrav. celkem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-28,2%</a:t>
                      </a:r>
                    </a:p>
                  </a:txBody>
                  <a:tcPr marL="9525" marR="171450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404693"/>
                  </a:ext>
                </a:extLst>
              </a:tr>
              <a:tr h="225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Hasič / Záchranář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-18,8%</a:t>
                      </a:r>
                    </a:p>
                  </a:txBody>
                  <a:tcPr marL="9525" marR="171450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36127"/>
                  </a:ext>
                </a:extLst>
              </a:tr>
              <a:tr h="225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Policista / MV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-40,0%</a:t>
                      </a:r>
                    </a:p>
                  </a:txBody>
                  <a:tcPr marL="9525" marR="17145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435375"/>
                  </a:ext>
                </a:extLst>
              </a:tr>
              <a:tr h="225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Voják / 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17145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20406"/>
                  </a:ext>
                </a:extLst>
              </a:tr>
              <a:tr h="225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Vězeńská služba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17145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986705"/>
                  </a:ext>
                </a:extLst>
              </a:tr>
              <a:tr h="225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Sociální prac. / péče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-25,0%</a:t>
                      </a:r>
                    </a:p>
                  </a:txBody>
                  <a:tcPr marL="9525" marR="17145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567068"/>
                  </a:ext>
                </a:extLst>
              </a:tr>
              <a:tr h="225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Řidič, doprava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-17,1%</a:t>
                      </a:r>
                    </a:p>
                  </a:txBody>
                  <a:tcPr marL="9525" marR="17145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357407"/>
                  </a:ext>
                </a:extLst>
              </a:tr>
              <a:tr h="225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Pedagog, školství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-30,8%</a:t>
                      </a:r>
                    </a:p>
                  </a:txBody>
                  <a:tcPr marL="9525" marR="17145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0056152"/>
                  </a:ext>
                </a:extLst>
              </a:tr>
              <a:tr h="231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Celkový součet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</a:t>
                      </a:r>
                    </a:p>
                  </a:txBody>
                  <a:tcPr marL="9525" marR="25717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-26,9%</a:t>
                      </a:r>
                    </a:p>
                  </a:txBody>
                  <a:tcPr marL="9525" marR="171450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649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512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34922" y="6405456"/>
            <a:ext cx="6888690" cy="32478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tx1"/>
                </a:solidFill>
              </a:rPr>
              <a:t>ISIN - Informační systém infekční nemoci (</a:t>
            </a:r>
            <a:r>
              <a:rPr lang="cs-CZ" b="1" dirty="0">
                <a:solidFill>
                  <a:srgbClr val="FF0000"/>
                </a:solidFill>
              </a:rPr>
              <a:t>data ověřená KHS</a:t>
            </a:r>
            <a:r>
              <a:rPr lang="cs-CZ" b="1" dirty="0">
                <a:solidFill>
                  <a:schemeClr val="tx1"/>
                </a:solidFill>
              </a:rPr>
              <a:t>)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34922" y="130482"/>
            <a:ext cx="11610714" cy="8313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tx2"/>
                </a:solidFill>
              </a:rPr>
              <a:t>Kumulativní počty osob s potvrzenou nákazou COVID-19 v ČR </a:t>
            </a:r>
            <a:br>
              <a:rPr lang="cs-CZ" sz="2400" b="1" dirty="0">
                <a:solidFill>
                  <a:schemeClr val="tx2"/>
                </a:solidFill>
              </a:rPr>
            </a:br>
            <a:r>
              <a:rPr lang="cs-CZ" sz="2400" b="1" dirty="0">
                <a:solidFill>
                  <a:schemeClr val="tx2"/>
                </a:solidFill>
              </a:rPr>
              <a:t>Stav a vývoj počtu nakaženého zdrav. personálu dle místa nákazy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7" name="Zaoblený obdélník 4">
            <a:extLst>
              <a:ext uri="{FF2B5EF4-FFF2-40B4-BE49-F238E27FC236}">
                <a16:creationId xmlns:a16="http://schemas.microsoft.com/office/drawing/2014/main" id="{7CC5EC71-CD6F-4AD2-86C3-732BE6D08979}"/>
              </a:ext>
            </a:extLst>
          </p:cNvPr>
          <p:cNvSpPr/>
          <p:nvPr/>
        </p:nvSpPr>
        <p:spPr>
          <a:xfrm>
            <a:off x="8936182" y="6405456"/>
            <a:ext cx="3084022" cy="3503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tx1"/>
                </a:solidFill>
              </a:rPr>
              <a:t>Export dat k </a:t>
            </a:r>
            <a:r>
              <a:rPr lang="cs-CZ" b="1" dirty="0">
                <a:solidFill>
                  <a:srgbClr val="FF0000"/>
                </a:solidFill>
              </a:rPr>
              <a:t>16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5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nl-NL" b="1" dirty="0">
                <a:solidFill>
                  <a:srgbClr val="FF0000"/>
                </a:solidFill>
              </a:rPr>
              <a:t>2020 </a:t>
            </a:r>
            <a:r>
              <a:rPr lang="cs-CZ" b="1" dirty="0">
                <a:solidFill>
                  <a:srgbClr val="FF0000"/>
                </a:solidFill>
              </a:rPr>
              <a:t>23:59</a:t>
            </a:r>
            <a:r>
              <a:rPr lang="nl-NL" b="1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809FE86D-A3C0-4689-AF0E-2B3FD50942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232659"/>
              </p:ext>
            </p:extLst>
          </p:nvPr>
        </p:nvGraphicFramePr>
        <p:xfrm>
          <a:off x="258066" y="1871805"/>
          <a:ext cx="4594772" cy="4058949"/>
        </p:xfrm>
        <a:graphic>
          <a:graphicData uri="http://schemas.openxmlformats.org/drawingml/2006/table">
            <a:tbl>
              <a:tblPr/>
              <a:tblGrid>
                <a:gridCol w="1456234">
                  <a:extLst>
                    <a:ext uri="{9D8B030D-6E8A-4147-A177-3AD203B41FA5}">
                      <a16:colId xmlns:a16="http://schemas.microsoft.com/office/drawing/2014/main" val="67104449"/>
                    </a:ext>
                  </a:extLst>
                </a:gridCol>
                <a:gridCol w="845556">
                  <a:extLst>
                    <a:ext uri="{9D8B030D-6E8A-4147-A177-3AD203B41FA5}">
                      <a16:colId xmlns:a16="http://schemas.microsoft.com/office/drawing/2014/main" val="3518845481"/>
                    </a:ext>
                  </a:extLst>
                </a:gridCol>
                <a:gridCol w="739862">
                  <a:extLst>
                    <a:ext uri="{9D8B030D-6E8A-4147-A177-3AD203B41FA5}">
                      <a16:colId xmlns:a16="http://schemas.microsoft.com/office/drawing/2014/main" val="2694765928"/>
                    </a:ext>
                  </a:extLst>
                </a:gridCol>
                <a:gridCol w="836747">
                  <a:extLst>
                    <a:ext uri="{9D8B030D-6E8A-4147-A177-3AD203B41FA5}">
                      <a16:colId xmlns:a16="http://schemas.microsoft.com/office/drawing/2014/main" val="2607145424"/>
                    </a:ext>
                  </a:extLst>
                </a:gridCol>
                <a:gridCol w="716373">
                  <a:extLst>
                    <a:ext uri="{9D8B030D-6E8A-4147-A177-3AD203B41FA5}">
                      <a16:colId xmlns:a16="http://schemas.microsoft.com/office/drawing/2014/main" val="1617307124"/>
                    </a:ext>
                  </a:extLst>
                </a:gridCol>
              </a:tblGrid>
              <a:tr h="3112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Zdravotnický personál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Počet aktivních případů COVID-19 v ČR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006345"/>
                  </a:ext>
                </a:extLst>
              </a:tr>
              <a:tr h="39975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Místo / prostředí nákazy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Lékař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Zdravotní sestra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Jiný zdrav. personál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548815"/>
                  </a:ext>
                </a:extLst>
              </a:tr>
              <a:tr h="19987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Nákaza v ČR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439177"/>
                  </a:ext>
                </a:extLst>
              </a:tr>
              <a:tr h="19987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Nákaza v zaměstnání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9502016"/>
                  </a:ext>
                </a:extLst>
              </a:tr>
              <a:tr h="19987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Jiné určené místo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062560"/>
                  </a:ext>
                </a:extLst>
              </a:tr>
              <a:tr h="19987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Nezjištěno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71075"/>
                  </a:ext>
                </a:extLst>
              </a:tr>
              <a:tr h="19987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Nákaza v zahraničí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64842"/>
                  </a:ext>
                </a:extLst>
              </a:tr>
              <a:tr h="2098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Místo nákazy neurčeno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443836"/>
                  </a:ext>
                </a:extLst>
              </a:tr>
              <a:tr h="2098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7212566"/>
                  </a:ext>
                </a:extLst>
              </a:tr>
              <a:tr h="19987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Nákaza v ČR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875626"/>
                  </a:ext>
                </a:extLst>
              </a:tr>
              <a:tr h="19987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Nákaza v zaměstnání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433327"/>
                  </a:ext>
                </a:extLst>
              </a:tr>
              <a:tr h="19987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Jiné určené místo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138392"/>
                  </a:ext>
                </a:extLst>
              </a:tr>
              <a:tr h="19987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Nezjištěno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228328"/>
                  </a:ext>
                </a:extLst>
              </a:tr>
              <a:tr h="19987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Nákaza v zahraničí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551365"/>
                  </a:ext>
                </a:extLst>
              </a:tr>
              <a:tr h="19987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Místo nákazy neurčeno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103644"/>
                  </a:ext>
                </a:extLst>
              </a:tr>
              <a:tr h="22985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2571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720421"/>
                  </a:ext>
                </a:extLst>
              </a:tr>
              <a:tr h="499689">
                <a:tc gridSpan="5">
                  <a:txBody>
                    <a:bodyPr/>
                    <a:lstStyle/>
                    <a:p>
                      <a:pPr algn="l" fontAlgn="t"/>
                      <a:r>
                        <a:rPr lang="cs-CZ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Poznámka: Statistika nemocnosti zdrav. pracovníků je validována v porovnání </a:t>
                      </a:r>
                      <a:br>
                        <a:rPr lang="cs-CZ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 údaji Národního registru zdravotnických pracovníků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990076"/>
                  </a:ext>
                </a:extLst>
              </a:tr>
            </a:tbl>
          </a:graphicData>
        </a:graphic>
      </p:graphicFrame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A20E031-A260-45B5-AC3C-4A258368F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944753"/>
              </p:ext>
            </p:extLst>
          </p:nvPr>
        </p:nvGraphicFramePr>
        <p:xfrm>
          <a:off x="5058860" y="1579418"/>
          <a:ext cx="6695337" cy="4351333"/>
        </p:xfrm>
        <a:graphic>
          <a:graphicData uri="http://schemas.openxmlformats.org/drawingml/2006/table">
            <a:tbl>
              <a:tblPr/>
              <a:tblGrid>
                <a:gridCol w="1963293">
                  <a:extLst>
                    <a:ext uri="{9D8B030D-6E8A-4147-A177-3AD203B41FA5}">
                      <a16:colId xmlns:a16="http://schemas.microsoft.com/office/drawing/2014/main" val="1400482096"/>
                    </a:ext>
                  </a:extLst>
                </a:gridCol>
                <a:gridCol w="364971">
                  <a:extLst>
                    <a:ext uri="{9D8B030D-6E8A-4147-A177-3AD203B41FA5}">
                      <a16:colId xmlns:a16="http://schemas.microsoft.com/office/drawing/2014/main" val="3276817225"/>
                    </a:ext>
                  </a:extLst>
                </a:gridCol>
                <a:gridCol w="327216">
                  <a:extLst>
                    <a:ext uri="{9D8B030D-6E8A-4147-A177-3AD203B41FA5}">
                      <a16:colId xmlns:a16="http://schemas.microsoft.com/office/drawing/2014/main" val="886322593"/>
                    </a:ext>
                  </a:extLst>
                </a:gridCol>
                <a:gridCol w="327216">
                  <a:extLst>
                    <a:ext uri="{9D8B030D-6E8A-4147-A177-3AD203B41FA5}">
                      <a16:colId xmlns:a16="http://schemas.microsoft.com/office/drawing/2014/main" val="2450927533"/>
                    </a:ext>
                  </a:extLst>
                </a:gridCol>
                <a:gridCol w="327216">
                  <a:extLst>
                    <a:ext uri="{9D8B030D-6E8A-4147-A177-3AD203B41FA5}">
                      <a16:colId xmlns:a16="http://schemas.microsoft.com/office/drawing/2014/main" val="3476242316"/>
                    </a:ext>
                  </a:extLst>
                </a:gridCol>
                <a:gridCol w="327216">
                  <a:extLst>
                    <a:ext uri="{9D8B030D-6E8A-4147-A177-3AD203B41FA5}">
                      <a16:colId xmlns:a16="http://schemas.microsoft.com/office/drawing/2014/main" val="25659729"/>
                    </a:ext>
                  </a:extLst>
                </a:gridCol>
                <a:gridCol w="327216">
                  <a:extLst>
                    <a:ext uri="{9D8B030D-6E8A-4147-A177-3AD203B41FA5}">
                      <a16:colId xmlns:a16="http://schemas.microsoft.com/office/drawing/2014/main" val="3775453107"/>
                    </a:ext>
                  </a:extLst>
                </a:gridCol>
                <a:gridCol w="327216">
                  <a:extLst>
                    <a:ext uri="{9D8B030D-6E8A-4147-A177-3AD203B41FA5}">
                      <a16:colId xmlns:a16="http://schemas.microsoft.com/office/drawing/2014/main" val="3721810288"/>
                    </a:ext>
                  </a:extLst>
                </a:gridCol>
                <a:gridCol w="327216">
                  <a:extLst>
                    <a:ext uri="{9D8B030D-6E8A-4147-A177-3AD203B41FA5}">
                      <a16:colId xmlns:a16="http://schemas.microsoft.com/office/drawing/2014/main" val="141472453"/>
                    </a:ext>
                  </a:extLst>
                </a:gridCol>
                <a:gridCol w="327216">
                  <a:extLst>
                    <a:ext uri="{9D8B030D-6E8A-4147-A177-3AD203B41FA5}">
                      <a16:colId xmlns:a16="http://schemas.microsoft.com/office/drawing/2014/main" val="3429592167"/>
                    </a:ext>
                  </a:extLst>
                </a:gridCol>
                <a:gridCol w="327216">
                  <a:extLst>
                    <a:ext uri="{9D8B030D-6E8A-4147-A177-3AD203B41FA5}">
                      <a16:colId xmlns:a16="http://schemas.microsoft.com/office/drawing/2014/main" val="3659586984"/>
                    </a:ext>
                  </a:extLst>
                </a:gridCol>
                <a:gridCol w="818039">
                  <a:extLst>
                    <a:ext uri="{9D8B030D-6E8A-4147-A177-3AD203B41FA5}">
                      <a16:colId xmlns:a16="http://schemas.microsoft.com/office/drawing/2014/main" val="1694958711"/>
                    </a:ext>
                  </a:extLst>
                </a:gridCol>
                <a:gridCol w="604090">
                  <a:extLst>
                    <a:ext uri="{9D8B030D-6E8A-4147-A177-3AD203B41FA5}">
                      <a16:colId xmlns:a16="http://schemas.microsoft.com/office/drawing/2014/main" val="3626340843"/>
                    </a:ext>
                  </a:extLst>
                </a:gridCol>
              </a:tblGrid>
              <a:tr h="188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Druh zdrav. personálu / nákazy</a:t>
                      </a:r>
                    </a:p>
                  </a:txBody>
                  <a:tcPr marL="9439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07.V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08.V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09.V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Kumulativně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Podíl v 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42961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Lékař</a:t>
                      </a:r>
                    </a:p>
                  </a:txBody>
                  <a:tcPr marL="9439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744736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Nákaza v ČR</a:t>
                      </a:r>
                    </a:p>
                  </a:txBody>
                  <a:tcPr marL="84950" marR="9439" marT="9439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973175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Nákaza v zaměstnání</a:t>
                      </a:r>
                    </a:p>
                  </a:txBody>
                  <a:tcPr marL="169900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92375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Jiné určené místo</a:t>
                      </a:r>
                    </a:p>
                  </a:txBody>
                  <a:tcPr marL="169900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2167989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Nezjištěno</a:t>
                      </a:r>
                    </a:p>
                  </a:txBody>
                  <a:tcPr marL="169900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051816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Nákaza v zahraničí</a:t>
                      </a:r>
                    </a:p>
                  </a:txBody>
                  <a:tcPr marL="84950" marR="9439" marT="9439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658989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Místo nákazy neurčeno</a:t>
                      </a:r>
                    </a:p>
                  </a:txBody>
                  <a:tcPr marL="84950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25440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Zdravotní sestra</a:t>
                      </a:r>
                    </a:p>
                  </a:txBody>
                  <a:tcPr marL="9439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95933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Nákaza v ČR</a:t>
                      </a:r>
                    </a:p>
                  </a:txBody>
                  <a:tcPr marL="84950" marR="9439" marT="9439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787734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Nákaza v zaměstnání</a:t>
                      </a:r>
                    </a:p>
                  </a:txBody>
                  <a:tcPr marL="169900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445616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Jiné určené místo</a:t>
                      </a:r>
                    </a:p>
                  </a:txBody>
                  <a:tcPr marL="169900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734269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Nezjištěno</a:t>
                      </a:r>
                    </a:p>
                  </a:txBody>
                  <a:tcPr marL="169900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7844800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Nákaza v zahraničí</a:t>
                      </a:r>
                    </a:p>
                  </a:txBody>
                  <a:tcPr marL="84950" marR="9439" marT="9439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579266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Místo nákazy neurčeno</a:t>
                      </a:r>
                    </a:p>
                  </a:txBody>
                  <a:tcPr marL="84950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129085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Jiný zdrav. personál</a:t>
                      </a:r>
                    </a:p>
                  </a:txBody>
                  <a:tcPr marL="9439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881505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Nákaza v ČR</a:t>
                      </a:r>
                    </a:p>
                  </a:txBody>
                  <a:tcPr marL="84950" marR="9439" marT="9439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3108262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Nákaza v zaměstnání</a:t>
                      </a:r>
                    </a:p>
                  </a:txBody>
                  <a:tcPr marL="169900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8159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Jiné určené místo</a:t>
                      </a:r>
                    </a:p>
                  </a:txBody>
                  <a:tcPr marL="169900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353061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Nezjištěno</a:t>
                      </a:r>
                    </a:p>
                  </a:txBody>
                  <a:tcPr marL="169900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9158231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Nákaza v zahraničí</a:t>
                      </a:r>
                    </a:p>
                  </a:txBody>
                  <a:tcPr marL="84950" marR="9439" marT="9439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8683651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Místo nákazy neurčeno</a:t>
                      </a:r>
                    </a:p>
                  </a:txBody>
                  <a:tcPr marL="84950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7202088"/>
                  </a:ext>
                </a:extLst>
              </a:tr>
              <a:tr h="19821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Zdrav. personál celkem</a:t>
                      </a:r>
                    </a:p>
                  </a:txBody>
                  <a:tcPr marL="9439" marR="9439" marT="943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815650"/>
                  </a:ext>
                </a:extLst>
              </a:tr>
            </a:tbl>
          </a:graphicData>
        </a:graphic>
      </p:graphicFrame>
      <p:sp>
        <p:nvSpPr>
          <p:cNvPr id="5" name="Obdélník 4">
            <a:extLst>
              <a:ext uri="{FF2B5EF4-FFF2-40B4-BE49-F238E27FC236}">
                <a16:creationId xmlns:a16="http://schemas.microsoft.com/office/drawing/2014/main" id="{FDD22588-7495-45C5-B0B8-3ED5D206946F}"/>
              </a:ext>
            </a:extLst>
          </p:cNvPr>
          <p:cNvSpPr/>
          <p:nvPr/>
        </p:nvSpPr>
        <p:spPr>
          <a:xfrm>
            <a:off x="234922" y="1287030"/>
            <a:ext cx="44118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Aktuální stav nemocných </a:t>
            </a:r>
            <a:br>
              <a:rPr lang="cs-CZ" sz="1600" b="1" dirty="0">
                <a:solidFill>
                  <a:srgbClr val="FF0000"/>
                </a:solidFill>
              </a:rPr>
            </a:br>
            <a:r>
              <a:rPr lang="cs-CZ" sz="1600" b="1" dirty="0">
                <a:solidFill>
                  <a:srgbClr val="FF0000"/>
                </a:solidFill>
              </a:rPr>
              <a:t>bez vyléčených/zemřelých</a:t>
            </a:r>
            <a:endParaRPr lang="cs-CZ" sz="1600" dirty="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34E9745-FA55-47C3-81A7-97731C7D1241}"/>
              </a:ext>
            </a:extLst>
          </p:cNvPr>
          <p:cNvSpPr/>
          <p:nvPr/>
        </p:nvSpPr>
        <p:spPr>
          <a:xfrm>
            <a:off x="4984259" y="1210086"/>
            <a:ext cx="68886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Denní přírůstky dle hlášení KHS a kumulativní počet vč. vyléčených/zemřelých</a:t>
            </a:r>
          </a:p>
        </p:txBody>
      </p:sp>
    </p:spTree>
    <p:extLst>
      <p:ext uri="{BB962C8B-B14F-4D97-AF65-F5344CB8AC3E}">
        <p14:creationId xmlns:p14="http://schemas.microsoft.com/office/powerpoint/2010/main" val="1752798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34922" y="6405456"/>
            <a:ext cx="6888690" cy="32478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tx1"/>
                </a:solidFill>
              </a:rPr>
              <a:t>ISIN - Informační systém infekční nemoci (</a:t>
            </a:r>
            <a:r>
              <a:rPr lang="cs-CZ" b="1" dirty="0">
                <a:solidFill>
                  <a:srgbClr val="FF0000"/>
                </a:solidFill>
              </a:rPr>
              <a:t>data ověřená KHS</a:t>
            </a:r>
            <a:r>
              <a:rPr lang="cs-CZ" b="1" dirty="0">
                <a:solidFill>
                  <a:schemeClr val="tx1"/>
                </a:solidFill>
              </a:rPr>
              <a:t>)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34922" y="130482"/>
            <a:ext cx="11610714" cy="8313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tx2"/>
                </a:solidFill>
              </a:rPr>
              <a:t>Kumulativní počty osob s potvrzenou nákazou COVID-19 v ČR dle zaměstnání v krajích </a:t>
            </a:r>
            <a:br>
              <a:rPr lang="cs-CZ" sz="2400" b="1" dirty="0">
                <a:solidFill>
                  <a:schemeClr val="tx2"/>
                </a:solidFill>
              </a:rPr>
            </a:br>
            <a:r>
              <a:rPr lang="cs-CZ" sz="2400" b="1" dirty="0">
                <a:solidFill>
                  <a:schemeClr val="tx2"/>
                </a:solidFill>
              </a:rPr>
              <a:t>dle KHS za vybrané profese a jejich podíl na všech nákazách </a:t>
            </a:r>
            <a:r>
              <a:rPr lang="cs-CZ" sz="2000" b="1" dirty="0">
                <a:solidFill>
                  <a:schemeClr val="tx2"/>
                </a:solidFill>
              </a:rPr>
              <a:t>(</a:t>
            </a:r>
            <a:r>
              <a:rPr lang="cs-CZ" sz="2000" b="1" dirty="0">
                <a:solidFill>
                  <a:srgbClr val="FF0000"/>
                </a:solidFill>
              </a:rPr>
              <a:t>bez vyléčených a zemřelých</a:t>
            </a:r>
            <a:r>
              <a:rPr lang="cs-CZ" sz="2000" b="1" dirty="0">
                <a:solidFill>
                  <a:schemeClr val="tx2"/>
                </a:solidFill>
              </a:rPr>
              <a:t>)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8" name="Zaoblený obdélník 4">
            <a:extLst>
              <a:ext uri="{FF2B5EF4-FFF2-40B4-BE49-F238E27FC236}">
                <a16:creationId xmlns:a16="http://schemas.microsoft.com/office/drawing/2014/main" id="{599E20B4-9030-435D-B833-EE33DA7250A1}"/>
              </a:ext>
            </a:extLst>
          </p:cNvPr>
          <p:cNvSpPr/>
          <p:nvPr/>
        </p:nvSpPr>
        <p:spPr>
          <a:xfrm>
            <a:off x="8936182" y="6405456"/>
            <a:ext cx="3084022" cy="3503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tx1"/>
                </a:solidFill>
              </a:rPr>
              <a:t>Export dat k </a:t>
            </a:r>
            <a:r>
              <a:rPr lang="cs-CZ" b="1" dirty="0">
                <a:solidFill>
                  <a:srgbClr val="FF0000"/>
                </a:solidFill>
              </a:rPr>
              <a:t>16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5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nl-NL" b="1" dirty="0">
                <a:solidFill>
                  <a:srgbClr val="FF0000"/>
                </a:solidFill>
              </a:rPr>
              <a:t>2020 </a:t>
            </a:r>
            <a:r>
              <a:rPr lang="cs-CZ" b="1" dirty="0">
                <a:solidFill>
                  <a:srgbClr val="FF0000"/>
                </a:solidFill>
              </a:rPr>
              <a:t>23:59</a:t>
            </a:r>
            <a:r>
              <a:rPr lang="nl-NL" b="1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EB427813-504A-464A-99E8-F27C14F68D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164053"/>
              </p:ext>
            </p:extLst>
          </p:nvPr>
        </p:nvGraphicFramePr>
        <p:xfrm>
          <a:off x="527961" y="961859"/>
          <a:ext cx="10852165" cy="5443601"/>
        </p:xfrm>
        <a:graphic>
          <a:graphicData uri="http://schemas.openxmlformats.org/drawingml/2006/table">
            <a:tbl>
              <a:tblPr/>
              <a:tblGrid>
                <a:gridCol w="1494820">
                  <a:extLst>
                    <a:ext uri="{9D8B030D-6E8A-4147-A177-3AD203B41FA5}">
                      <a16:colId xmlns:a16="http://schemas.microsoft.com/office/drawing/2014/main" val="2326455900"/>
                    </a:ext>
                  </a:extLst>
                </a:gridCol>
                <a:gridCol w="623823">
                  <a:extLst>
                    <a:ext uri="{9D8B030D-6E8A-4147-A177-3AD203B41FA5}">
                      <a16:colId xmlns:a16="http://schemas.microsoft.com/office/drawing/2014/main" val="618654294"/>
                    </a:ext>
                  </a:extLst>
                </a:gridCol>
                <a:gridCol w="623823">
                  <a:extLst>
                    <a:ext uri="{9D8B030D-6E8A-4147-A177-3AD203B41FA5}">
                      <a16:colId xmlns:a16="http://schemas.microsoft.com/office/drawing/2014/main" val="3037259996"/>
                    </a:ext>
                  </a:extLst>
                </a:gridCol>
                <a:gridCol w="623823">
                  <a:extLst>
                    <a:ext uri="{9D8B030D-6E8A-4147-A177-3AD203B41FA5}">
                      <a16:colId xmlns:a16="http://schemas.microsoft.com/office/drawing/2014/main" val="2836801200"/>
                    </a:ext>
                  </a:extLst>
                </a:gridCol>
                <a:gridCol w="623823">
                  <a:extLst>
                    <a:ext uri="{9D8B030D-6E8A-4147-A177-3AD203B41FA5}">
                      <a16:colId xmlns:a16="http://schemas.microsoft.com/office/drawing/2014/main" val="1990447931"/>
                    </a:ext>
                  </a:extLst>
                </a:gridCol>
                <a:gridCol w="623823">
                  <a:extLst>
                    <a:ext uri="{9D8B030D-6E8A-4147-A177-3AD203B41FA5}">
                      <a16:colId xmlns:a16="http://schemas.microsoft.com/office/drawing/2014/main" val="795295867"/>
                    </a:ext>
                  </a:extLst>
                </a:gridCol>
                <a:gridCol w="623823">
                  <a:extLst>
                    <a:ext uri="{9D8B030D-6E8A-4147-A177-3AD203B41FA5}">
                      <a16:colId xmlns:a16="http://schemas.microsoft.com/office/drawing/2014/main" val="2892677856"/>
                    </a:ext>
                  </a:extLst>
                </a:gridCol>
                <a:gridCol w="623823">
                  <a:extLst>
                    <a:ext uri="{9D8B030D-6E8A-4147-A177-3AD203B41FA5}">
                      <a16:colId xmlns:a16="http://schemas.microsoft.com/office/drawing/2014/main" val="268368997"/>
                    </a:ext>
                  </a:extLst>
                </a:gridCol>
                <a:gridCol w="623823">
                  <a:extLst>
                    <a:ext uri="{9D8B030D-6E8A-4147-A177-3AD203B41FA5}">
                      <a16:colId xmlns:a16="http://schemas.microsoft.com/office/drawing/2014/main" val="1422164751"/>
                    </a:ext>
                  </a:extLst>
                </a:gridCol>
                <a:gridCol w="623823">
                  <a:extLst>
                    <a:ext uri="{9D8B030D-6E8A-4147-A177-3AD203B41FA5}">
                      <a16:colId xmlns:a16="http://schemas.microsoft.com/office/drawing/2014/main" val="3222382709"/>
                    </a:ext>
                  </a:extLst>
                </a:gridCol>
                <a:gridCol w="623823">
                  <a:extLst>
                    <a:ext uri="{9D8B030D-6E8A-4147-A177-3AD203B41FA5}">
                      <a16:colId xmlns:a16="http://schemas.microsoft.com/office/drawing/2014/main" val="2074324162"/>
                    </a:ext>
                  </a:extLst>
                </a:gridCol>
                <a:gridCol w="623823">
                  <a:extLst>
                    <a:ext uri="{9D8B030D-6E8A-4147-A177-3AD203B41FA5}">
                      <a16:colId xmlns:a16="http://schemas.microsoft.com/office/drawing/2014/main" val="3220944090"/>
                    </a:ext>
                  </a:extLst>
                </a:gridCol>
                <a:gridCol w="623823">
                  <a:extLst>
                    <a:ext uri="{9D8B030D-6E8A-4147-A177-3AD203B41FA5}">
                      <a16:colId xmlns:a16="http://schemas.microsoft.com/office/drawing/2014/main" val="2056087296"/>
                    </a:ext>
                  </a:extLst>
                </a:gridCol>
                <a:gridCol w="623823">
                  <a:extLst>
                    <a:ext uri="{9D8B030D-6E8A-4147-A177-3AD203B41FA5}">
                      <a16:colId xmlns:a16="http://schemas.microsoft.com/office/drawing/2014/main" val="3978688793"/>
                    </a:ext>
                  </a:extLst>
                </a:gridCol>
                <a:gridCol w="623823">
                  <a:extLst>
                    <a:ext uri="{9D8B030D-6E8A-4147-A177-3AD203B41FA5}">
                      <a16:colId xmlns:a16="http://schemas.microsoft.com/office/drawing/2014/main" val="1536602790"/>
                    </a:ext>
                  </a:extLst>
                </a:gridCol>
                <a:gridCol w="623823">
                  <a:extLst>
                    <a:ext uri="{9D8B030D-6E8A-4147-A177-3AD203B41FA5}">
                      <a16:colId xmlns:a16="http://schemas.microsoft.com/office/drawing/2014/main" val="1141814810"/>
                    </a:ext>
                  </a:extLst>
                </a:gridCol>
              </a:tblGrid>
              <a:tr h="26193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Zaměstnání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PHA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STC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JHC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PLK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KVK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ULK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LBK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HKK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PAK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VYS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JMK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OLK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ZLK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MSK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ČR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819206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Zdravotní sestra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6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3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5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077780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Jiný zdrav. prac.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6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720955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Lékař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4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2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924847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Pedagog, školství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685444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Řidič, doprava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2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417469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Sociální prac. / péče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2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873877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Hasič / Záchranář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319189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Voják / MO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032719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Policista / MV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541135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Zdrav. laborant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351108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Farmaceut, lékárník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568030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151387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Všechny případy v ČR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2 563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523533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aktuálního počtu pozitivních osob dané profese na celkovém aktuálním počtu pozitivních osob v daném kraji (v %)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81652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Zdravotní sestra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7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7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9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530786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Jiný zdrav. prac.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7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80228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Lékař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653602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Pedagog, školství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198015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Řidič, doprava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383795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Sociální prac. / péče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767591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Hasič / Záchranář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794593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Voják / MO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287865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Policista / MV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988381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Zdrav. laborant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081511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Farmaceut, lékárník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638827"/>
                  </a:ext>
                </a:extLst>
              </a:tr>
              <a:tr h="1992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4552" marR="4552" marT="4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4B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647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08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34922" y="6483926"/>
            <a:ext cx="6888690" cy="2463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tx1"/>
                </a:solidFill>
              </a:rPr>
              <a:t>ISIN - Informační systém infekční nemoci (</a:t>
            </a:r>
            <a:r>
              <a:rPr lang="cs-CZ" b="1" dirty="0">
                <a:solidFill>
                  <a:srgbClr val="FF0000"/>
                </a:solidFill>
              </a:rPr>
              <a:t>data ověřená KHS</a:t>
            </a:r>
            <a:r>
              <a:rPr lang="cs-CZ" b="1" dirty="0">
                <a:solidFill>
                  <a:schemeClr val="tx1"/>
                </a:solidFill>
              </a:rPr>
              <a:t>)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34921" y="130483"/>
            <a:ext cx="11852304" cy="44101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tx2"/>
                </a:solidFill>
              </a:rPr>
              <a:t>Osoby s potvrzenou nákazou COVID-19 v ČR dle zaměstnání v evidenci KHS </a:t>
            </a:r>
            <a:r>
              <a:rPr lang="cs-CZ" sz="1600" b="1" dirty="0">
                <a:solidFill>
                  <a:schemeClr val="tx2"/>
                </a:solidFill>
              </a:rPr>
              <a:t>(rozšířený číselník KHS)</a:t>
            </a:r>
          </a:p>
        </p:txBody>
      </p:sp>
      <p:sp>
        <p:nvSpPr>
          <p:cNvPr id="10" name="Zaoblený obdélník 4">
            <a:extLst>
              <a:ext uri="{FF2B5EF4-FFF2-40B4-BE49-F238E27FC236}">
                <a16:creationId xmlns:a16="http://schemas.microsoft.com/office/drawing/2014/main" id="{9C2A71E6-82C1-4E60-92F0-02BF734E4C92}"/>
              </a:ext>
            </a:extLst>
          </p:cNvPr>
          <p:cNvSpPr/>
          <p:nvPr/>
        </p:nvSpPr>
        <p:spPr>
          <a:xfrm>
            <a:off x="8815643" y="6405456"/>
            <a:ext cx="3084022" cy="3503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tx1"/>
                </a:solidFill>
              </a:rPr>
              <a:t>Export dat k </a:t>
            </a:r>
            <a:r>
              <a:rPr lang="cs-CZ" b="1" dirty="0">
                <a:solidFill>
                  <a:srgbClr val="FF0000"/>
                </a:solidFill>
              </a:rPr>
              <a:t>16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5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nl-NL" b="1" dirty="0">
                <a:solidFill>
                  <a:srgbClr val="FF0000"/>
                </a:solidFill>
              </a:rPr>
              <a:t>2020 </a:t>
            </a:r>
            <a:r>
              <a:rPr lang="cs-CZ" b="1" dirty="0">
                <a:solidFill>
                  <a:srgbClr val="FF0000"/>
                </a:solidFill>
              </a:rPr>
              <a:t>23:59</a:t>
            </a:r>
            <a:r>
              <a:rPr lang="nl-NL" b="1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F4157BFF-EFA0-416C-9A71-33A207DFE6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5930990"/>
              </p:ext>
            </p:extLst>
          </p:nvPr>
        </p:nvGraphicFramePr>
        <p:xfrm>
          <a:off x="122789" y="623513"/>
          <a:ext cx="10986936" cy="5781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025B0F4F-04EE-4949-B749-2F1EFCD100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900075"/>
              </p:ext>
            </p:extLst>
          </p:nvPr>
        </p:nvGraphicFramePr>
        <p:xfrm>
          <a:off x="251224" y="994685"/>
          <a:ext cx="2409825" cy="5292000"/>
        </p:xfrm>
        <a:graphic>
          <a:graphicData uri="http://schemas.openxmlformats.org/drawingml/2006/table">
            <a:tbl>
              <a:tblPr/>
              <a:tblGrid>
                <a:gridCol w="2409825">
                  <a:extLst>
                    <a:ext uri="{9D8B030D-6E8A-4147-A177-3AD203B41FA5}">
                      <a16:colId xmlns:a16="http://schemas.microsoft.com/office/drawing/2014/main" val="1119991221"/>
                    </a:ext>
                  </a:extLst>
                </a:gridCol>
              </a:tblGrid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Zdravotní sestra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723512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Administrativa / kancelář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09177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Jiný zdravotnický pracovník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29753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OSVČ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618245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Strojírenství, elektro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930813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Dítě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269069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Lékař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7843296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Nepracující / nezaměstnaný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791610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Pedagog, školství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49282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Management, vedení, řízení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353436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Mateřská / rodičovská dovolená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807329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Dělník, rolník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8054961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Pracovník ve službách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880325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Jiný potravinář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040709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Řidič, doprava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647329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Řemeslník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363034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Invalidní důchodce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443258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Prodavač(ka) / pokladní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221302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Sociální pracovník / péče o osoby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264239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Policista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810908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Pracovník v 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550241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Skladník, expedice, logistika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521266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Stavebnictví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603698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Hasič / Záchranář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091935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Úklidové služby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392660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Ostatní VŠ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8541306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Voják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218608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domácnosti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43552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Farmaceut, lékárník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8821335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Migrující / pendler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239059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Pošta, doručovací služba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2612059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Laboratorní pracovník ve zdravotnictví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135862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Veterinář, pracujicí se zvířaty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451974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Zaměstnanec vězeňské služby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132640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Bezdomovec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829526"/>
                  </a:ext>
                </a:extLst>
              </a:tr>
            </a:tbl>
          </a:graphicData>
        </a:graphic>
      </p:graphicFrame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FABAEC2F-3676-42C5-9A2B-439CD9479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046001"/>
              </p:ext>
            </p:extLst>
          </p:nvPr>
        </p:nvGraphicFramePr>
        <p:xfrm>
          <a:off x="6245902" y="4112115"/>
          <a:ext cx="3640242" cy="1143000"/>
        </p:xfrm>
        <a:graphic>
          <a:graphicData uri="http://schemas.openxmlformats.org/drawingml/2006/table">
            <a:tbl>
              <a:tblPr/>
              <a:tblGrid>
                <a:gridCol w="1701914">
                  <a:extLst>
                    <a:ext uri="{9D8B030D-6E8A-4147-A177-3AD203B41FA5}">
                      <a16:colId xmlns:a16="http://schemas.microsoft.com/office/drawing/2014/main" val="530448094"/>
                    </a:ext>
                  </a:extLst>
                </a:gridCol>
                <a:gridCol w="969164">
                  <a:extLst>
                    <a:ext uri="{9D8B030D-6E8A-4147-A177-3AD203B41FA5}">
                      <a16:colId xmlns:a16="http://schemas.microsoft.com/office/drawing/2014/main" val="2479500775"/>
                    </a:ext>
                  </a:extLst>
                </a:gridCol>
                <a:gridCol w="969164">
                  <a:extLst>
                    <a:ext uri="{9D8B030D-6E8A-4147-A177-3AD203B41FA5}">
                      <a16:colId xmlns:a16="http://schemas.microsoft.com/office/drawing/2014/main" val="381041394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Další: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2712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Starobní důchodce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(21,1 %)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1 677 (19,6 %)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4945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Žák, student, učeň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(7,8 %)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 (9,5 %)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672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(2,8 %)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(4,1 %)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2897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Jiné - nespecifikováno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(14,2 %)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1 126 (13,1 %)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0224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 / nezjištěno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(12,8 %)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 (4,4 %)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175685"/>
                  </a:ext>
                </a:extLst>
              </a:tr>
            </a:tbl>
          </a:graphicData>
        </a:graphic>
      </p:graphicFrame>
      <p:sp>
        <p:nvSpPr>
          <p:cNvPr id="5" name="Obdélník 4">
            <a:extLst>
              <a:ext uri="{FF2B5EF4-FFF2-40B4-BE49-F238E27FC236}">
                <a16:creationId xmlns:a16="http://schemas.microsoft.com/office/drawing/2014/main" id="{B0F6BA08-1BCD-4C95-A6C1-B371C5A8A988}"/>
              </a:ext>
            </a:extLst>
          </p:cNvPr>
          <p:cNvSpPr/>
          <p:nvPr/>
        </p:nvSpPr>
        <p:spPr>
          <a:xfrm>
            <a:off x="8368553" y="4167651"/>
            <a:ext cx="107004" cy="1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F86AD8CD-4F49-4056-B284-252CA5B482BD}"/>
              </a:ext>
            </a:extLst>
          </p:cNvPr>
          <p:cNvSpPr/>
          <p:nvPr/>
        </p:nvSpPr>
        <p:spPr>
          <a:xfrm>
            <a:off x="9351996" y="4167651"/>
            <a:ext cx="107004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4" name="Tabulka 13">
            <a:extLst>
              <a:ext uri="{FF2B5EF4-FFF2-40B4-BE49-F238E27FC236}">
                <a16:creationId xmlns:a16="http://schemas.microsoft.com/office/drawing/2014/main" id="{6F6E2F1C-BD73-413D-A50A-BF79254E0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692163"/>
              </p:ext>
            </p:extLst>
          </p:nvPr>
        </p:nvGraphicFramePr>
        <p:xfrm>
          <a:off x="10788517" y="984957"/>
          <a:ext cx="1111148" cy="5334000"/>
        </p:xfrm>
        <a:graphic>
          <a:graphicData uri="http://schemas.openxmlformats.org/drawingml/2006/table">
            <a:tbl>
              <a:tblPr/>
              <a:tblGrid>
                <a:gridCol w="555574">
                  <a:extLst>
                    <a:ext uri="{9D8B030D-6E8A-4147-A177-3AD203B41FA5}">
                      <a16:colId xmlns:a16="http://schemas.microsoft.com/office/drawing/2014/main" val="2512848180"/>
                    </a:ext>
                  </a:extLst>
                </a:gridCol>
                <a:gridCol w="555574">
                  <a:extLst>
                    <a:ext uri="{9D8B030D-6E8A-4147-A177-3AD203B41FA5}">
                      <a16:colId xmlns:a16="http://schemas.microsoft.com/office/drawing/2014/main" val="488104348"/>
                    </a:ext>
                  </a:extLst>
                </a:gridCol>
              </a:tblGrid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4,83 %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4,72 %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725841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2,94 %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221436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3,68 %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3,53 %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368372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2,96 %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5778989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1,86 %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2,47 %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8405965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2,38 %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103014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1,75 %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2,16 %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5862919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5038725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2,10 %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0461048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798717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42824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389742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149312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256164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381431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255663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4490110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912665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9923402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0,32 %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0,90 %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804899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0,32 %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0,89 %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1152548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0,86 %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4591370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9613490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0,46 %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0,64 %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8642840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0,63 %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965062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0,32 %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0,56 %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832306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0,42 %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370971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0,39 %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0,30 %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467304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0,04 %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0,23 %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400269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0,35 %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0,22 %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544999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0,21 %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0,22 %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7680267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0,07 %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0,20 %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784149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0,14 %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977926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5913669"/>
                  </a:ext>
                </a:extLst>
              </a:tr>
              <a:tr h="1512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0,11 %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0,08 %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528023"/>
                  </a:ext>
                </a:extLst>
              </a:tr>
            </a:tbl>
          </a:graphicData>
        </a:graphic>
      </p:graphicFrame>
      <p:sp>
        <p:nvSpPr>
          <p:cNvPr id="15" name="Obdélník 14">
            <a:extLst>
              <a:ext uri="{FF2B5EF4-FFF2-40B4-BE49-F238E27FC236}">
                <a16:creationId xmlns:a16="http://schemas.microsoft.com/office/drawing/2014/main" id="{270792AD-EE4C-4583-B1FB-FF97391EB7A5}"/>
              </a:ext>
            </a:extLst>
          </p:cNvPr>
          <p:cNvSpPr/>
          <p:nvPr/>
        </p:nvSpPr>
        <p:spPr>
          <a:xfrm>
            <a:off x="10987401" y="824298"/>
            <a:ext cx="107004" cy="10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CDC90818-4BEB-4301-896F-B0AE83D3DE60}"/>
              </a:ext>
            </a:extLst>
          </p:cNvPr>
          <p:cNvSpPr/>
          <p:nvPr/>
        </p:nvSpPr>
        <p:spPr>
          <a:xfrm>
            <a:off x="11547854" y="824298"/>
            <a:ext cx="107004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25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34922" y="6405456"/>
            <a:ext cx="6888690" cy="32478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tx1"/>
                </a:solidFill>
              </a:rPr>
              <a:t>ISIN - Informační systém infekční nemoci (</a:t>
            </a:r>
            <a:r>
              <a:rPr lang="cs-CZ" b="1" dirty="0">
                <a:solidFill>
                  <a:srgbClr val="FF0000"/>
                </a:solidFill>
              </a:rPr>
              <a:t>data ověřená KHS</a:t>
            </a:r>
            <a:r>
              <a:rPr lang="cs-CZ" b="1" dirty="0">
                <a:solidFill>
                  <a:schemeClr val="tx1"/>
                </a:solidFill>
              </a:rPr>
              <a:t>)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34922" y="55667"/>
            <a:ext cx="11610714" cy="83137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tx2"/>
                </a:solidFill>
              </a:rPr>
              <a:t>Počty pracovníků ve zdravotnictví s potvrzenou nákazou COVID-19</a:t>
            </a:r>
          </a:p>
        </p:txBody>
      </p:sp>
      <p:sp>
        <p:nvSpPr>
          <p:cNvPr id="7" name="Zaoblený obdélník 4">
            <a:extLst>
              <a:ext uri="{FF2B5EF4-FFF2-40B4-BE49-F238E27FC236}">
                <a16:creationId xmlns:a16="http://schemas.microsoft.com/office/drawing/2014/main" id="{52A0183B-88A7-41B0-9F7D-076E59321474}"/>
              </a:ext>
            </a:extLst>
          </p:cNvPr>
          <p:cNvSpPr/>
          <p:nvPr/>
        </p:nvSpPr>
        <p:spPr>
          <a:xfrm>
            <a:off x="8815643" y="6405456"/>
            <a:ext cx="3084022" cy="3503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tx1"/>
                </a:solidFill>
              </a:rPr>
              <a:t>Export dat k </a:t>
            </a:r>
            <a:r>
              <a:rPr lang="cs-CZ" b="1" dirty="0">
                <a:solidFill>
                  <a:srgbClr val="FF0000"/>
                </a:solidFill>
              </a:rPr>
              <a:t>16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5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nl-NL" b="1" dirty="0">
                <a:solidFill>
                  <a:srgbClr val="FF0000"/>
                </a:solidFill>
              </a:rPr>
              <a:t>2020 </a:t>
            </a:r>
            <a:r>
              <a:rPr lang="cs-CZ" b="1" dirty="0">
                <a:solidFill>
                  <a:srgbClr val="FF0000"/>
                </a:solidFill>
              </a:rPr>
              <a:t>23:59</a:t>
            </a:r>
            <a:r>
              <a:rPr lang="nl-NL" b="1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D078601-2AB7-4372-8F51-D8AB7EC6A4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783078"/>
              </p:ext>
            </p:extLst>
          </p:nvPr>
        </p:nvGraphicFramePr>
        <p:xfrm>
          <a:off x="164704" y="1477509"/>
          <a:ext cx="11862592" cy="4091958"/>
        </p:xfrm>
        <a:graphic>
          <a:graphicData uri="http://schemas.openxmlformats.org/drawingml/2006/table">
            <a:tbl>
              <a:tblPr/>
              <a:tblGrid>
                <a:gridCol w="4440967">
                  <a:extLst>
                    <a:ext uri="{9D8B030D-6E8A-4147-A177-3AD203B41FA5}">
                      <a16:colId xmlns:a16="http://schemas.microsoft.com/office/drawing/2014/main" val="1478116466"/>
                    </a:ext>
                  </a:extLst>
                </a:gridCol>
                <a:gridCol w="824625">
                  <a:extLst>
                    <a:ext uri="{9D8B030D-6E8A-4147-A177-3AD203B41FA5}">
                      <a16:colId xmlns:a16="http://schemas.microsoft.com/office/drawing/2014/main" val="2917911540"/>
                    </a:ext>
                  </a:extLst>
                </a:gridCol>
                <a:gridCol w="824625">
                  <a:extLst>
                    <a:ext uri="{9D8B030D-6E8A-4147-A177-3AD203B41FA5}">
                      <a16:colId xmlns:a16="http://schemas.microsoft.com/office/drawing/2014/main" val="3092811085"/>
                    </a:ext>
                  </a:extLst>
                </a:gridCol>
                <a:gridCol w="824625">
                  <a:extLst>
                    <a:ext uri="{9D8B030D-6E8A-4147-A177-3AD203B41FA5}">
                      <a16:colId xmlns:a16="http://schemas.microsoft.com/office/drawing/2014/main" val="3035405163"/>
                    </a:ext>
                  </a:extLst>
                </a:gridCol>
                <a:gridCol w="824625">
                  <a:extLst>
                    <a:ext uri="{9D8B030D-6E8A-4147-A177-3AD203B41FA5}">
                      <a16:colId xmlns:a16="http://schemas.microsoft.com/office/drawing/2014/main" val="2935987241"/>
                    </a:ext>
                  </a:extLst>
                </a:gridCol>
                <a:gridCol w="824625">
                  <a:extLst>
                    <a:ext uri="{9D8B030D-6E8A-4147-A177-3AD203B41FA5}">
                      <a16:colId xmlns:a16="http://schemas.microsoft.com/office/drawing/2014/main" val="1277052604"/>
                    </a:ext>
                  </a:extLst>
                </a:gridCol>
                <a:gridCol w="824625">
                  <a:extLst>
                    <a:ext uri="{9D8B030D-6E8A-4147-A177-3AD203B41FA5}">
                      <a16:colId xmlns:a16="http://schemas.microsoft.com/office/drawing/2014/main" val="3677983913"/>
                    </a:ext>
                  </a:extLst>
                </a:gridCol>
                <a:gridCol w="824625">
                  <a:extLst>
                    <a:ext uri="{9D8B030D-6E8A-4147-A177-3AD203B41FA5}">
                      <a16:colId xmlns:a16="http://schemas.microsoft.com/office/drawing/2014/main" val="2531390718"/>
                    </a:ext>
                  </a:extLst>
                </a:gridCol>
                <a:gridCol w="824625">
                  <a:extLst>
                    <a:ext uri="{9D8B030D-6E8A-4147-A177-3AD203B41FA5}">
                      <a16:colId xmlns:a16="http://schemas.microsoft.com/office/drawing/2014/main" val="3423791394"/>
                    </a:ext>
                  </a:extLst>
                </a:gridCol>
                <a:gridCol w="824625">
                  <a:extLst>
                    <a:ext uri="{9D8B030D-6E8A-4147-A177-3AD203B41FA5}">
                      <a16:colId xmlns:a16="http://schemas.microsoft.com/office/drawing/2014/main" val="2773249561"/>
                    </a:ext>
                  </a:extLst>
                </a:gridCol>
              </a:tblGrid>
              <a:tr h="1492970">
                <a:tc>
                  <a:txBody>
                    <a:bodyPr/>
                    <a:lstStyle/>
                    <a:p>
                      <a:pPr algn="l" fontAlgn="ctr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Potvrzené případy nákazy COVID-19 (C+)</a:t>
                      </a:r>
                    </a:p>
                    <a:p>
                      <a:pPr algn="l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u zdravotnického personálu k 16. 5. 2020 23:59</a:t>
                      </a:r>
                    </a:p>
                    <a:p>
                      <a:pPr algn="l" fontAlgn="ctr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ISIN – Informační systém infekční nemoci</a:t>
                      </a:r>
                    </a:p>
                    <a:p>
                      <a:pPr algn="l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NRZP – Národní registr zdravotnických pracovníků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18000" marR="1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Lékaři </a:t>
                      </a:r>
                      <a:b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(včetně zubních lékařů)</a:t>
                      </a:r>
                    </a:p>
                  </a:txBody>
                  <a:tcPr marL="18000" marR="1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Sesterská povolání </a:t>
                      </a:r>
                      <a:b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(§ 5 Všeobecná sestra, § 5a Dětská sestra, § 6 Porodní asistentka, § 21b Praktická sestra)</a:t>
                      </a:r>
                    </a:p>
                  </a:txBody>
                  <a:tcPr marL="18000" marR="1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Ostatní zdravotničtí pracovníci</a:t>
                      </a:r>
                    </a:p>
                  </a:txBody>
                  <a:tcPr marL="18000" marR="1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484753"/>
                  </a:ext>
                </a:extLst>
              </a:tr>
              <a:tr h="93476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Nemocnice / kategorie zdravotnické péče</a:t>
                      </a:r>
                    </a:p>
                  </a:txBody>
                  <a:tcPr marL="18000" marR="1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Kumulativní počet C+ celkem</a:t>
                      </a:r>
                    </a:p>
                  </a:txBody>
                  <a:tcPr marL="18000" marR="1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 toho C+ s nákazou v zaměstnání</a:t>
                      </a:r>
                    </a:p>
                  </a:txBody>
                  <a:tcPr marL="18000" marR="18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Aktuální počet C+ </a:t>
                      </a:r>
                    </a:p>
                  </a:txBody>
                  <a:tcPr marL="18000" marR="18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Kumulativní počet C+ celkem</a:t>
                      </a:r>
                    </a:p>
                  </a:txBody>
                  <a:tcPr marL="18000" marR="1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 toho C+ s nákazou v zaměstnání</a:t>
                      </a:r>
                    </a:p>
                  </a:txBody>
                  <a:tcPr marL="18000" marR="18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Aktuální počet C+ </a:t>
                      </a:r>
                    </a:p>
                  </a:txBody>
                  <a:tcPr marL="18000" marR="18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Kumulativní počet C+ celkem</a:t>
                      </a:r>
                    </a:p>
                  </a:txBody>
                  <a:tcPr marL="18000" marR="1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 toho C+ s nákazou v zaměstnání</a:t>
                      </a:r>
                    </a:p>
                  </a:txBody>
                  <a:tcPr marL="18000" marR="18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Aktuální počet C+ </a:t>
                      </a:r>
                    </a:p>
                  </a:txBody>
                  <a:tcPr marL="18000" marR="18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718238"/>
                  </a:ext>
                </a:extLst>
              </a:tr>
              <a:tr h="426563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C+ evidovaní KHS CELKEM</a:t>
                      </a:r>
                    </a:p>
                  </a:txBody>
                  <a:tcPr marL="18000" marR="1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636576"/>
                  </a:ext>
                </a:extLst>
              </a:tr>
              <a:tr h="426563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 nákazou ve zdravotnictví v % celku </a:t>
                      </a:r>
                    </a:p>
                  </a:txBody>
                  <a:tcPr marL="18000" marR="1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1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1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1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1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1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1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3041400"/>
                  </a:ext>
                </a:extLst>
              </a:tr>
              <a:tr h="29859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C+ evidovaní KHS bez známého pracovního zařazení</a:t>
                      </a:r>
                    </a:p>
                  </a:txBody>
                  <a:tcPr marL="18000" marR="1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437096"/>
                  </a:ext>
                </a:extLst>
              </a:tr>
              <a:tr h="29859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C+ evidovaní KHS se známým pracovním zařazením</a:t>
                      </a:r>
                    </a:p>
                  </a:txBody>
                  <a:tcPr marL="18000" marR="1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64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320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234922" y="55667"/>
            <a:ext cx="11610714" cy="83137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tx2"/>
                </a:solidFill>
              </a:rPr>
              <a:t>Celkové kumulativní počty pracovníků ve zdravotnictví s potvrzenou nákazou COVID-19 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ED912E59-B1CA-4F20-A2AB-432B4474E3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3768056"/>
              </p:ext>
            </p:extLst>
          </p:nvPr>
        </p:nvGraphicFramePr>
        <p:xfrm>
          <a:off x="418082" y="1131856"/>
          <a:ext cx="11218106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6675C570-7CB1-4554-B92D-13C95021A8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891200"/>
              </p:ext>
            </p:extLst>
          </p:nvPr>
        </p:nvGraphicFramePr>
        <p:xfrm>
          <a:off x="1023305" y="2434934"/>
          <a:ext cx="3429000" cy="1329670"/>
        </p:xfrm>
        <a:graphic>
          <a:graphicData uri="http://schemas.openxmlformats.org/drawingml/2006/table">
            <a:tbl>
              <a:tblPr firstRow="1">
                <a:tableStyleId>{7DF18680-E054-41AD-8BC1-D1AEF772440D}</a:tableStyleId>
              </a:tblPr>
              <a:tblGrid>
                <a:gridCol w="2297240">
                  <a:extLst>
                    <a:ext uri="{9D8B030D-6E8A-4147-A177-3AD203B41FA5}">
                      <a16:colId xmlns:a16="http://schemas.microsoft.com/office/drawing/2014/main" val="592921459"/>
                    </a:ext>
                  </a:extLst>
                </a:gridCol>
                <a:gridCol w="1131760">
                  <a:extLst>
                    <a:ext uri="{9D8B030D-6E8A-4147-A177-3AD203B41FA5}">
                      <a16:colId xmlns:a16="http://schemas.microsoft.com/office/drawing/2014/main" val="2524327624"/>
                    </a:ext>
                  </a:extLst>
                </a:gridCol>
              </a:tblGrid>
              <a:tr h="265934">
                <a:tc>
                  <a:txBody>
                    <a:bodyPr/>
                    <a:lstStyle/>
                    <a:p>
                      <a:pPr algn="ctr" fontAlgn="ctr"/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u="none" strike="noStrike" dirty="0">
                          <a:effectLst/>
                        </a:rPr>
                        <a:t>Celkem k 16.5.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6005464"/>
                  </a:ext>
                </a:extLst>
              </a:tr>
              <a:tr h="2659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Lékaři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7337604"/>
                  </a:ext>
                </a:extLst>
              </a:tr>
              <a:tr h="2659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Sesterská povolání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4938693"/>
                  </a:ext>
                </a:extLst>
              </a:tr>
              <a:tr h="2659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Ostatní zdravotničtí pracovníci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0360074"/>
                  </a:ext>
                </a:extLst>
              </a:tr>
              <a:tr h="2659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5472030"/>
                  </a:ext>
                </a:extLst>
              </a:tr>
            </a:tbl>
          </a:graphicData>
        </a:graphic>
      </p:graphicFrame>
      <p:sp>
        <p:nvSpPr>
          <p:cNvPr id="11" name="Zaoblený obdélník 4">
            <a:extLst>
              <a:ext uri="{FF2B5EF4-FFF2-40B4-BE49-F238E27FC236}">
                <a16:creationId xmlns:a16="http://schemas.microsoft.com/office/drawing/2014/main" id="{3B3E719F-EA8D-48CE-83A0-C8494EBB6024}"/>
              </a:ext>
            </a:extLst>
          </p:cNvPr>
          <p:cNvSpPr/>
          <p:nvPr/>
        </p:nvSpPr>
        <p:spPr>
          <a:xfrm>
            <a:off x="9251576" y="956675"/>
            <a:ext cx="2594060" cy="3503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tx1"/>
                </a:solidFill>
              </a:rPr>
              <a:t>Stav</a:t>
            </a:r>
            <a:r>
              <a:rPr lang="nl-NL" b="1" dirty="0">
                <a:solidFill>
                  <a:schemeClr val="tx1"/>
                </a:solidFill>
              </a:rPr>
              <a:t> k </a:t>
            </a:r>
            <a:r>
              <a:rPr lang="cs-CZ" b="1" dirty="0">
                <a:solidFill>
                  <a:srgbClr val="FF0000"/>
                </a:solidFill>
              </a:rPr>
              <a:t>16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5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nl-NL" b="1" dirty="0">
                <a:solidFill>
                  <a:srgbClr val="FF0000"/>
                </a:solidFill>
              </a:rPr>
              <a:t>2020 </a:t>
            </a:r>
            <a:r>
              <a:rPr lang="cs-CZ" b="1" dirty="0">
                <a:solidFill>
                  <a:srgbClr val="FF0000"/>
                </a:solidFill>
              </a:rPr>
              <a:t>23:59</a:t>
            </a:r>
            <a:r>
              <a:rPr lang="nl-NL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2255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234922" y="55667"/>
            <a:ext cx="11610714" cy="83137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tx2"/>
                </a:solidFill>
              </a:rPr>
              <a:t>Celkové kumulativní počty pracovníků ve zdravotnictví s potvrzenou nákazou COVID-19 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ED912E59-B1CA-4F20-A2AB-432B4474E3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8414930"/>
              </p:ext>
            </p:extLst>
          </p:nvPr>
        </p:nvGraphicFramePr>
        <p:xfrm>
          <a:off x="418082" y="1131856"/>
          <a:ext cx="11218106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Zaoblený obdélník 4">
            <a:extLst>
              <a:ext uri="{FF2B5EF4-FFF2-40B4-BE49-F238E27FC236}">
                <a16:creationId xmlns:a16="http://schemas.microsoft.com/office/drawing/2014/main" id="{3B3E719F-EA8D-48CE-83A0-C8494EBB6024}"/>
              </a:ext>
            </a:extLst>
          </p:cNvPr>
          <p:cNvSpPr/>
          <p:nvPr/>
        </p:nvSpPr>
        <p:spPr>
          <a:xfrm>
            <a:off x="9251576" y="956675"/>
            <a:ext cx="2594060" cy="3503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tx1"/>
                </a:solidFill>
              </a:rPr>
              <a:t>Stav</a:t>
            </a:r>
            <a:r>
              <a:rPr lang="nl-NL" b="1" dirty="0">
                <a:solidFill>
                  <a:schemeClr val="tx1"/>
                </a:solidFill>
              </a:rPr>
              <a:t> k </a:t>
            </a:r>
            <a:r>
              <a:rPr lang="cs-CZ" b="1" dirty="0">
                <a:solidFill>
                  <a:srgbClr val="FF0000"/>
                </a:solidFill>
              </a:rPr>
              <a:t>16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5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nl-NL" b="1" dirty="0">
                <a:solidFill>
                  <a:srgbClr val="FF0000"/>
                </a:solidFill>
              </a:rPr>
              <a:t>2020 </a:t>
            </a:r>
            <a:r>
              <a:rPr lang="cs-CZ" b="1" dirty="0">
                <a:solidFill>
                  <a:srgbClr val="FF0000"/>
                </a:solidFill>
              </a:rPr>
              <a:t>23:59</a:t>
            </a:r>
            <a:r>
              <a:rPr lang="nl-NL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0252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234922" y="55667"/>
            <a:ext cx="11610714" cy="83137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tx2"/>
                </a:solidFill>
              </a:rPr>
              <a:t>Počty pracovníků ve zdravotnictví </a:t>
            </a:r>
            <a:r>
              <a:rPr lang="cs-CZ" sz="2400" b="1" u="sng" dirty="0">
                <a:solidFill>
                  <a:schemeClr val="tx2"/>
                </a:solidFill>
              </a:rPr>
              <a:t>s aktuální potvrzenou nákazou</a:t>
            </a:r>
            <a:r>
              <a:rPr lang="cs-CZ" sz="2400" b="1" dirty="0">
                <a:solidFill>
                  <a:schemeClr val="tx2"/>
                </a:solidFill>
              </a:rPr>
              <a:t> COVID-19 v čase</a:t>
            </a:r>
            <a:endParaRPr lang="cs-CZ" sz="2400" dirty="0">
              <a:solidFill>
                <a:schemeClr val="tx2"/>
              </a:solidFill>
            </a:endParaRP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ED912E59-B1CA-4F20-A2AB-432B4474E3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6763729"/>
              </p:ext>
            </p:extLst>
          </p:nvPr>
        </p:nvGraphicFramePr>
        <p:xfrm>
          <a:off x="418082" y="1131856"/>
          <a:ext cx="11218106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6675C570-7CB1-4554-B92D-13C95021A8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327392"/>
              </p:ext>
            </p:extLst>
          </p:nvPr>
        </p:nvGraphicFramePr>
        <p:xfrm>
          <a:off x="1062216" y="2434934"/>
          <a:ext cx="3429000" cy="1329670"/>
        </p:xfrm>
        <a:graphic>
          <a:graphicData uri="http://schemas.openxmlformats.org/drawingml/2006/table">
            <a:tbl>
              <a:tblPr firstRow="1">
                <a:tableStyleId>{7DF18680-E054-41AD-8BC1-D1AEF772440D}</a:tableStyleId>
              </a:tblPr>
              <a:tblGrid>
                <a:gridCol w="2297240">
                  <a:extLst>
                    <a:ext uri="{9D8B030D-6E8A-4147-A177-3AD203B41FA5}">
                      <a16:colId xmlns:a16="http://schemas.microsoft.com/office/drawing/2014/main" val="592921459"/>
                    </a:ext>
                  </a:extLst>
                </a:gridCol>
                <a:gridCol w="1131760">
                  <a:extLst>
                    <a:ext uri="{9D8B030D-6E8A-4147-A177-3AD203B41FA5}">
                      <a16:colId xmlns:a16="http://schemas.microsoft.com/office/drawing/2014/main" val="2524327624"/>
                    </a:ext>
                  </a:extLst>
                </a:gridCol>
              </a:tblGrid>
              <a:tr h="265934">
                <a:tc>
                  <a:txBody>
                    <a:bodyPr/>
                    <a:lstStyle/>
                    <a:p>
                      <a:pPr algn="ctr" fontAlgn="ctr"/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u="none" strike="noStrike" dirty="0">
                          <a:effectLst/>
                        </a:rPr>
                        <a:t>Celkem k 16.5.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6005464"/>
                  </a:ext>
                </a:extLst>
              </a:tr>
              <a:tr h="2659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Lékaři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7337604"/>
                  </a:ext>
                </a:extLst>
              </a:tr>
              <a:tr h="2659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Sesterská povolání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4938693"/>
                  </a:ext>
                </a:extLst>
              </a:tr>
              <a:tr h="2659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Ostatní zdravotničtí pracovníci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0360074"/>
                  </a:ext>
                </a:extLst>
              </a:tr>
              <a:tr h="2659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5472030"/>
                  </a:ext>
                </a:extLst>
              </a:tr>
            </a:tbl>
          </a:graphicData>
        </a:graphic>
      </p:graphicFrame>
      <p:sp>
        <p:nvSpPr>
          <p:cNvPr id="11" name="Zaoblený obdélník 4">
            <a:extLst>
              <a:ext uri="{FF2B5EF4-FFF2-40B4-BE49-F238E27FC236}">
                <a16:creationId xmlns:a16="http://schemas.microsoft.com/office/drawing/2014/main" id="{3B3E719F-EA8D-48CE-83A0-C8494EBB6024}"/>
              </a:ext>
            </a:extLst>
          </p:cNvPr>
          <p:cNvSpPr/>
          <p:nvPr/>
        </p:nvSpPr>
        <p:spPr>
          <a:xfrm>
            <a:off x="9251576" y="956675"/>
            <a:ext cx="2594060" cy="3503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tx1"/>
                </a:solidFill>
              </a:rPr>
              <a:t>Stav</a:t>
            </a:r>
            <a:r>
              <a:rPr lang="nl-NL" b="1" dirty="0">
                <a:solidFill>
                  <a:schemeClr val="tx1"/>
                </a:solidFill>
              </a:rPr>
              <a:t> k </a:t>
            </a:r>
            <a:r>
              <a:rPr lang="cs-CZ" b="1" dirty="0">
                <a:solidFill>
                  <a:srgbClr val="FF0000"/>
                </a:solidFill>
              </a:rPr>
              <a:t>16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5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nl-NL" b="1" dirty="0">
                <a:solidFill>
                  <a:srgbClr val="FF0000"/>
                </a:solidFill>
              </a:rPr>
              <a:t>2020 </a:t>
            </a:r>
            <a:r>
              <a:rPr lang="cs-CZ" b="1" dirty="0">
                <a:solidFill>
                  <a:srgbClr val="FF0000"/>
                </a:solidFill>
              </a:rPr>
              <a:t>23:59</a:t>
            </a:r>
            <a:r>
              <a:rPr lang="nl-NL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8851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234922" y="55667"/>
            <a:ext cx="11610714" cy="83137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tx2"/>
                </a:solidFill>
              </a:rPr>
              <a:t>Počty pracovníků ve zdravotnictví </a:t>
            </a:r>
            <a:r>
              <a:rPr lang="cs-CZ" sz="2400" b="1" u="sng" dirty="0">
                <a:solidFill>
                  <a:schemeClr val="tx2"/>
                </a:solidFill>
              </a:rPr>
              <a:t>s aktuální potvrzenou nákazou</a:t>
            </a:r>
            <a:r>
              <a:rPr lang="cs-CZ" sz="2400" b="1" dirty="0">
                <a:solidFill>
                  <a:schemeClr val="tx2"/>
                </a:solidFill>
              </a:rPr>
              <a:t> COVID-19 v čase</a:t>
            </a:r>
            <a:endParaRPr lang="cs-CZ" sz="2400" dirty="0">
              <a:solidFill>
                <a:schemeClr val="tx2"/>
              </a:solidFill>
            </a:endParaRP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ED912E59-B1CA-4F20-A2AB-432B4474E3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2852989"/>
              </p:ext>
            </p:extLst>
          </p:nvPr>
        </p:nvGraphicFramePr>
        <p:xfrm>
          <a:off x="418082" y="1131856"/>
          <a:ext cx="11218106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Zaoblený obdélník 4">
            <a:extLst>
              <a:ext uri="{FF2B5EF4-FFF2-40B4-BE49-F238E27FC236}">
                <a16:creationId xmlns:a16="http://schemas.microsoft.com/office/drawing/2014/main" id="{3B3E719F-EA8D-48CE-83A0-C8494EBB6024}"/>
              </a:ext>
            </a:extLst>
          </p:cNvPr>
          <p:cNvSpPr/>
          <p:nvPr/>
        </p:nvSpPr>
        <p:spPr>
          <a:xfrm>
            <a:off x="9251576" y="956675"/>
            <a:ext cx="2594060" cy="3503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tx1"/>
                </a:solidFill>
              </a:rPr>
              <a:t>Stav</a:t>
            </a:r>
            <a:r>
              <a:rPr lang="nl-NL" b="1" dirty="0">
                <a:solidFill>
                  <a:schemeClr val="tx1"/>
                </a:solidFill>
              </a:rPr>
              <a:t> k </a:t>
            </a:r>
            <a:r>
              <a:rPr lang="cs-CZ" b="1" dirty="0">
                <a:solidFill>
                  <a:srgbClr val="FF0000"/>
                </a:solidFill>
              </a:rPr>
              <a:t>16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5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nl-NL" b="1" dirty="0">
                <a:solidFill>
                  <a:srgbClr val="FF0000"/>
                </a:solidFill>
              </a:rPr>
              <a:t>2020 </a:t>
            </a:r>
            <a:r>
              <a:rPr lang="cs-CZ" b="1" dirty="0">
                <a:solidFill>
                  <a:srgbClr val="FF0000"/>
                </a:solidFill>
              </a:rPr>
              <a:t>23:59</a:t>
            </a:r>
            <a:r>
              <a:rPr lang="nl-NL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2434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34922" y="6405456"/>
            <a:ext cx="6888690" cy="32478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tx1"/>
                </a:solidFill>
              </a:rPr>
              <a:t>ISIN - Informační systém infekční nemoci (</a:t>
            </a:r>
            <a:r>
              <a:rPr lang="cs-CZ" b="1" dirty="0">
                <a:solidFill>
                  <a:srgbClr val="FF0000"/>
                </a:solidFill>
              </a:rPr>
              <a:t>data ověřená KHS</a:t>
            </a:r>
            <a:r>
              <a:rPr lang="cs-CZ" b="1" dirty="0">
                <a:solidFill>
                  <a:schemeClr val="tx1"/>
                </a:solidFill>
              </a:rPr>
              <a:t>)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34922" y="55667"/>
            <a:ext cx="11610714" cy="83137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tx2"/>
                </a:solidFill>
              </a:rPr>
              <a:t>Počty pracovníků ve zdravotnictví s potvrzenou nákazou COVID-19 v krajích </a:t>
            </a:r>
          </a:p>
        </p:txBody>
      </p:sp>
      <p:sp>
        <p:nvSpPr>
          <p:cNvPr id="7" name="Zaoblený obdélník 4">
            <a:extLst>
              <a:ext uri="{FF2B5EF4-FFF2-40B4-BE49-F238E27FC236}">
                <a16:creationId xmlns:a16="http://schemas.microsoft.com/office/drawing/2014/main" id="{52A0183B-88A7-41B0-9F7D-076E59321474}"/>
              </a:ext>
            </a:extLst>
          </p:cNvPr>
          <p:cNvSpPr/>
          <p:nvPr/>
        </p:nvSpPr>
        <p:spPr>
          <a:xfrm>
            <a:off x="8815643" y="6405456"/>
            <a:ext cx="3084022" cy="3503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tx1"/>
                </a:solidFill>
              </a:rPr>
              <a:t>Export dat k </a:t>
            </a:r>
            <a:r>
              <a:rPr lang="cs-CZ" b="1" dirty="0">
                <a:solidFill>
                  <a:srgbClr val="FF0000"/>
                </a:solidFill>
              </a:rPr>
              <a:t>16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5</a:t>
            </a:r>
            <a:r>
              <a:rPr lang="nl-NL" b="1" dirty="0">
                <a:solidFill>
                  <a:srgbClr val="FF0000"/>
                </a:solidFill>
              </a:rPr>
              <a:t>.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nl-NL" b="1" dirty="0">
                <a:solidFill>
                  <a:srgbClr val="FF0000"/>
                </a:solidFill>
              </a:rPr>
              <a:t>2020 </a:t>
            </a:r>
            <a:r>
              <a:rPr lang="cs-CZ" b="1" dirty="0">
                <a:solidFill>
                  <a:srgbClr val="FF0000"/>
                </a:solidFill>
              </a:rPr>
              <a:t>23:59</a:t>
            </a:r>
            <a:r>
              <a:rPr lang="nl-NL" b="1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FEDDD206-C26D-40B5-97B3-37B17F651E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188165"/>
              </p:ext>
            </p:extLst>
          </p:nvPr>
        </p:nvGraphicFramePr>
        <p:xfrm>
          <a:off x="234921" y="1152564"/>
          <a:ext cx="11664740" cy="5024499"/>
        </p:xfrm>
        <a:graphic>
          <a:graphicData uri="http://schemas.openxmlformats.org/drawingml/2006/table">
            <a:tbl>
              <a:tblPr/>
              <a:tblGrid>
                <a:gridCol w="1521488">
                  <a:extLst>
                    <a:ext uri="{9D8B030D-6E8A-4147-A177-3AD203B41FA5}">
                      <a16:colId xmlns:a16="http://schemas.microsoft.com/office/drawing/2014/main" val="633863435"/>
                    </a:ext>
                  </a:extLst>
                </a:gridCol>
                <a:gridCol w="845271">
                  <a:extLst>
                    <a:ext uri="{9D8B030D-6E8A-4147-A177-3AD203B41FA5}">
                      <a16:colId xmlns:a16="http://schemas.microsoft.com/office/drawing/2014/main" val="1344409244"/>
                    </a:ext>
                  </a:extLst>
                </a:gridCol>
                <a:gridCol w="845271">
                  <a:extLst>
                    <a:ext uri="{9D8B030D-6E8A-4147-A177-3AD203B41FA5}">
                      <a16:colId xmlns:a16="http://schemas.microsoft.com/office/drawing/2014/main" val="4235785610"/>
                    </a:ext>
                  </a:extLst>
                </a:gridCol>
                <a:gridCol w="845271">
                  <a:extLst>
                    <a:ext uri="{9D8B030D-6E8A-4147-A177-3AD203B41FA5}">
                      <a16:colId xmlns:a16="http://schemas.microsoft.com/office/drawing/2014/main" val="3502343917"/>
                    </a:ext>
                  </a:extLst>
                </a:gridCol>
                <a:gridCol w="845271">
                  <a:extLst>
                    <a:ext uri="{9D8B030D-6E8A-4147-A177-3AD203B41FA5}">
                      <a16:colId xmlns:a16="http://schemas.microsoft.com/office/drawing/2014/main" val="1027191559"/>
                    </a:ext>
                  </a:extLst>
                </a:gridCol>
                <a:gridCol w="845271">
                  <a:extLst>
                    <a:ext uri="{9D8B030D-6E8A-4147-A177-3AD203B41FA5}">
                      <a16:colId xmlns:a16="http://schemas.microsoft.com/office/drawing/2014/main" val="3763706292"/>
                    </a:ext>
                  </a:extLst>
                </a:gridCol>
                <a:gridCol w="845271">
                  <a:extLst>
                    <a:ext uri="{9D8B030D-6E8A-4147-A177-3AD203B41FA5}">
                      <a16:colId xmlns:a16="http://schemas.microsoft.com/office/drawing/2014/main" val="1752678610"/>
                    </a:ext>
                  </a:extLst>
                </a:gridCol>
                <a:gridCol w="845271">
                  <a:extLst>
                    <a:ext uri="{9D8B030D-6E8A-4147-A177-3AD203B41FA5}">
                      <a16:colId xmlns:a16="http://schemas.microsoft.com/office/drawing/2014/main" val="1313039110"/>
                    </a:ext>
                  </a:extLst>
                </a:gridCol>
                <a:gridCol w="845271">
                  <a:extLst>
                    <a:ext uri="{9D8B030D-6E8A-4147-A177-3AD203B41FA5}">
                      <a16:colId xmlns:a16="http://schemas.microsoft.com/office/drawing/2014/main" val="3188500027"/>
                    </a:ext>
                  </a:extLst>
                </a:gridCol>
                <a:gridCol w="845271">
                  <a:extLst>
                    <a:ext uri="{9D8B030D-6E8A-4147-A177-3AD203B41FA5}">
                      <a16:colId xmlns:a16="http://schemas.microsoft.com/office/drawing/2014/main" val="3525303481"/>
                    </a:ext>
                  </a:extLst>
                </a:gridCol>
                <a:gridCol w="845271">
                  <a:extLst>
                    <a:ext uri="{9D8B030D-6E8A-4147-A177-3AD203B41FA5}">
                      <a16:colId xmlns:a16="http://schemas.microsoft.com/office/drawing/2014/main" val="4143625897"/>
                    </a:ext>
                  </a:extLst>
                </a:gridCol>
                <a:gridCol w="845271">
                  <a:extLst>
                    <a:ext uri="{9D8B030D-6E8A-4147-A177-3AD203B41FA5}">
                      <a16:colId xmlns:a16="http://schemas.microsoft.com/office/drawing/2014/main" val="1524809611"/>
                    </a:ext>
                  </a:extLst>
                </a:gridCol>
                <a:gridCol w="845271">
                  <a:extLst>
                    <a:ext uri="{9D8B030D-6E8A-4147-A177-3AD203B41FA5}">
                      <a16:colId xmlns:a16="http://schemas.microsoft.com/office/drawing/2014/main" val="1747485485"/>
                    </a:ext>
                  </a:extLst>
                </a:gridCol>
              </a:tblGrid>
              <a:tr h="86701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Lékaři </a:t>
                      </a:r>
                      <a:b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(včetně zubních lékařů)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Sesterská povolání </a:t>
                      </a:r>
                      <a:b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(§ 5 Všeobecná sestra, § 5a Dětská sestra, § 6 Porodní asistentka, § 21b Praktická sestra)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Ostatní zdravotničtí pracovníci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289815"/>
                  </a:ext>
                </a:extLst>
              </a:tr>
              <a:tr h="84612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Kumulativní počet C+ celkem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nakažených ve zdravotnictví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Počet aktuálních C+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Kumulativní počet C+ celkem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nakažených ve zdravotnictví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Počet aktuálních C+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Kumulativní počet C+ celkem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nakažených ve zdravotnictví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Počet aktuálních C+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Kumulativní počet C+ celkem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nakažených ve zdravotnictví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Počet aktuálních C+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47548"/>
                  </a:ext>
                </a:extLst>
              </a:tr>
              <a:tr h="2193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C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7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F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4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5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1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1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154994"/>
                  </a:ext>
                </a:extLst>
              </a:tr>
              <a:tr h="2193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B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9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9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5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3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E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9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7B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356464"/>
                  </a:ext>
                </a:extLst>
              </a:tr>
              <a:tr h="2193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775340"/>
                  </a:ext>
                </a:extLst>
              </a:tr>
              <a:tr h="2193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D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D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6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C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5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2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838812"/>
                  </a:ext>
                </a:extLst>
              </a:tr>
              <a:tr h="2193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6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0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A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676150"/>
                  </a:ext>
                </a:extLst>
              </a:tr>
              <a:tr h="2193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6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6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6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B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7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D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2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352001"/>
                  </a:ext>
                </a:extLst>
              </a:tr>
              <a:tr h="2193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7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8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313882"/>
                  </a:ext>
                </a:extLst>
              </a:tr>
              <a:tr h="2193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7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8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9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A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474882"/>
                  </a:ext>
                </a:extLst>
              </a:tr>
              <a:tr h="2193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D6C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4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2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4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2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140758"/>
                  </a:ext>
                </a:extLst>
              </a:tr>
              <a:tr h="2193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7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F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E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9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796549"/>
                  </a:ext>
                </a:extLst>
              </a:tr>
              <a:tr h="2193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B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C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3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F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D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3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271345"/>
                  </a:ext>
                </a:extLst>
              </a:tr>
              <a:tr h="2193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6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1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68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A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B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D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5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295600"/>
                  </a:ext>
                </a:extLst>
              </a:tr>
              <a:tr h="2193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8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E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210946"/>
                  </a:ext>
                </a:extLst>
              </a:tr>
              <a:tr h="22981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B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0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D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FC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C5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317815"/>
                  </a:ext>
                </a:extLst>
              </a:tr>
              <a:tr h="22981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B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4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1D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8B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660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33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34921" y="6405456"/>
            <a:ext cx="8232803" cy="32478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b="1" dirty="0">
                <a:solidFill>
                  <a:schemeClr val="tx1"/>
                </a:solidFill>
              </a:rPr>
              <a:t>Informační systém infekční nemoci (ISIN), Národní registr zdravotnických pracovníků (NRZP)</a:t>
            </a:r>
            <a:endParaRPr lang="nl-NL" sz="1600" b="1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34922" y="55667"/>
            <a:ext cx="11610714" cy="83137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>
                <a:solidFill>
                  <a:schemeClr val="tx2"/>
                </a:solidFill>
              </a:rPr>
              <a:t>Pracovníci ve zdravotnictví s potvrzenou nákazou COVID-19:</a:t>
            </a:r>
          </a:p>
          <a:p>
            <a:r>
              <a:rPr lang="cs-CZ" sz="2400" b="1" dirty="0">
                <a:solidFill>
                  <a:schemeClr val="tx2"/>
                </a:solidFill>
              </a:rPr>
              <a:t>počty podle pracovních pozic a podle typu péče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7" name="Zaoblený obdélník 4">
            <a:extLst>
              <a:ext uri="{FF2B5EF4-FFF2-40B4-BE49-F238E27FC236}">
                <a16:creationId xmlns:a16="http://schemas.microsoft.com/office/drawing/2014/main" id="{52A0183B-88A7-41B0-9F7D-076E59321474}"/>
              </a:ext>
            </a:extLst>
          </p:cNvPr>
          <p:cNvSpPr/>
          <p:nvPr/>
        </p:nvSpPr>
        <p:spPr>
          <a:xfrm>
            <a:off x="8815643" y="6405456"/>
            <a:ext cx="3084022" cy="3503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tx1"/>
                </a:solidFill>
              </a:rPr>
              <a:t>Export dat k </a:t>
            </a:r>
            <a:r>
              <a:rPr lang="cs-CZ" sz="1600" b="1" dirty="0">
                <a:solidFill>
                  <a:srgbClr val="FF0000"/>
                </a:solidFill>
              </a:rPr>
              <a:t>16</a:t>
            </a:r>
            <a:r>
              <a:rPr lang="nl-NL" sz="1600" b="1" dirty="0">
                <a:solidFill>
                  <a:srgbClr val="FF0000"/>
                </a:solidFill>
              </a:rPr>
              <a:t>.</a:t>
            </a:r>
            <a:r>
              <a:rPr lang="cs-CZ" sz="1600" b="1" dirty="0">
                <a:solidFill>
                  <a:srgbClr val="FF0000"/>
                </a:solidFill>
              </a:rPr>
              <a:t> 5</a:t>
            </a:r>
            <a:r>
              <a:rPr lang="nl-NL" sz="1600" b="1" dirty="0">
                <a:solidFill>
                  <a:srgbClr val="FF0000"/>
                </a:solidFill>
              </a:rPr>
              <a:t>.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nl-NL" sz="1600" b="1" dirty="0">
                <a:solidFill>
                  <a:srgbClr val="FF0000"/>
                </a:solidFill>
              </a:rPr>
              <a:t>2020 </a:t>
            </a:r>
            <a:r>
              <a:rPr lang="cs-CZ" sz="1600" b="1" dirty="0">
                <a:solidFill>
                  <a:srgbClr val="FF0000"/>
                </a:solidFill>
              </a:rPr>
              <a:t>23:59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C1BF3CDE-4A6E-4ED2-966D-D2E3C8C383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910409"/>
              </p:ext>
            </p:extLst>
          </p:nvPr>
        </p:nvGraphicFramePr>
        <p:xfrm>
          <a:off x="235480" y="1057011"/>
          <a:ext cx="11721039" cy="5016717"/>
        </p:xfrm>
        <a:graphic>
          <a:graphicData uri="http://schemas.openxmlformats.org/drawingml/2006/table">
            <a:tbl>
              <a:tblPr/>
              <a:tblGrid>
                <a:gridCol w="1846239">
                  <a:extLst>
                    <a:ext uri="{9D8B030D-6E8A-4147-A177-3AD203B41FA5}">
                      <a16:colId xmlns:a16="http://schemas.microsoft.com/office/drawing/2014/main" val="3390482632"/>
                    </a:ext>
                  </a:extLst>
                </a:gridCol>
                <a:gridCol w="822900">
                  <a:extLst>
                    <a:ext uri="{9D8B030D-6E8A-4147-A177-3AD203B41FA5}">
                      <a16:colId xmlns:a16="http://schemas.microsoft.com/office/drawing/2014/main" val="2672253635"/>
                    </a:ext>
                  </a:extLst>
                </a:gridCol>
                <a:gridCol w="822900">
                  <a:extLst>
                    <a:ext uri="{9D8B030D-6E8A-4147-A177-3AD203B41FA5}">
                      <a16:colId xmlns:a16="http://schemas.microsoft.com/office/drawing/2014/main" val="2555678393"/>
                    </a:ext>
                  </a:extLst>
                </a:gridCol>
                <a:gridCol w="822900">
                  <a:extLst>
                    <a:ext uri="{9D8B030D-6E8A-4147-A177-3AD203B41FA5}">
                      <a16:colId xmlns:a16="http://schemas.microsoft.com/office/drawing/2014/main" val="1548869443"/>
                    </a:ext>
                  </a:extLst>
                </a:gridCol>
                <a:gridCol w="822900">
                  <a:extLst>
                    <a:ext uri="{9D8B030D-6E8A-4147-A177-3AD203B41FA5}">
                      <a16:colId xmlns:a16="http://schemas.microsoft.com/office/drawing/2014/main" val="3280432460"/>
                    </a:ext>
                  </a:extLst>
                </a:gridCol>
                <a:gridCol w="822900">
                  <a:extLst>
                    <a:ext uri="{9D8B030D-6E8A-4147-A177-3AD203B41FA5}">
                      <a16:colId xmlns:a16="http://schemas.microsoft.com/office/drawing/2014/main" val="455882191"/>
                    </a:ext>
                  </a:extLst>
                </a:gridCol>
                <a:gridCol w="822900">
                  <a:extLst>
                    <a:ext uri="{9D8B030D-6E8A-4147-A177-3AD203B41FA5}">
                      <a16:colId xmlns:a16="http://schemas.microsoft.com/office/drawing/2014/main" val="3187465370"/>
                    </a:ext>
                  </a:extLst>
                </a:gridCol>
                <a:gridCol w="822900">
                  <a:extLst>
                    <a:ext uri="{9D8B030D-6E8A-4147-A177-3AD203B41FA5}">
                      <a16:colId xmlns:a16="http://schemas.microsoft.com/office/drawing/2014/main" val="3238569569"/>
                    </a:ext>
                  </a:extLst>
                </a:gridCol>
                <a:gridCol w="822900">
                  <a:extLst>
                    <a:ext uri="{9D8B030D-6E8A-4147-A177-3AD203B41FA5}">
                      <a16:colId xmlns:a16="http://schemas.microsoft.com/office/drawing/2014/main" val="1378988892"/>
                    </a:ext>
                  </a:extLst>
                </a:gridCol>
                <a:gridCol w="822900">
                  <a:extLst>
                    <a:ext uri="{9D8B030D-6E8A-4147-A177-3AD203B41FA5}">
                      <a16:colId xmlns:a16="http://schemas.microsoft.com/office/drawing/2014/main" val="1079810002"/>
                    </a:ext>
                  </a:extLst>
                </a:gridCol>
                <a:gridCol w="822900">
                  <a:extLst>
                    <a:ext uri="{9D8B030D-6E8A-4147-A177-3AD203B41FA5}">
                      <a16:colId xmlns:a16="http://schemas.microsoft.com/office/drawing/2014/main" val="152484921"/>
                    </a:ext>
                  </a:extLst>
                </a:gridCol>
                <a:gridCol w="822900">
                  <a:extLst>
                    <a:ext uri="{9D8B030D-6E8A-4147-A177-3AD203B41FA5}">
                      <a16:colId xmlns:a16="http://schemas.microsoft.com/office/drawing/2014/main" val="2653301267"/>
                    </a:ext>
                  </a:extLst>
                </a:gridCol>
                <a:gridCol w="822900">
                  <a:extLst>
                    <a:ext uri="{9D8B030D-6E8A-4147-A177-3AD203B41FA5}">
                      <a16:colId xmlns:a16="http://schemas.microsoft.com/office/drawing/2014/main" val="2410742804"/>
                    </a:ext>
                  </a:extLst>
                </a:gridCol>
              </a:tblGrid>
              <a:tr h="88994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3" marR="7903" marT="79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Lékaři </a:t>
                      </a:r>
                      <a:b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(včetně zubních lékařů)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Sesterská povolání </a:t>
                      </a:r>
                      <a:b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(§ 5 Všeobecná sestra, § 5a Dětská sestra, § 6 Porodní asistentka, § 21b Praktická sestra)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Ostatní zdravotničtí pracovníci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860388"/>
                  </a:ext>
                </a:extLst>
              </a:tr>
              <a:tr h="115678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 péče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Kumulativní počet C+ celkem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nakažených ve zdravotnictví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aktuálně pozitivních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Kumulativní počet C+ celkem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nakažených ve zdravotnictví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aktuálně pozitivních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Kumulativní počet C+ celkem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nakažených ve zdravotnictví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aktuálně pozitivních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Kumulativní počet C+ celkem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nakažených ve zdravotnictví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aktuálně pozitivních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182730"/>
                  </a:ext>
                </a:extLst>
              </a:tr>
              <a:tr h="49499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Akutní lůžková péče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8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6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540913"/>
                  </a:ext>
                </a:extLst>
              </a:tr>
              <a:tr h="49499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Jiná lůžková péče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4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A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D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622467"/>
                  </a:ext>
                </a:extLst>
              </a:tr>
              <a:tr h="49499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Ostatní - primární péče </a:t>
                      </a:r>
                    </a:p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(PL, PLDD, PL-</a:t>
                      </a:r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Gyn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ZL)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C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A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395544"/>
                  </a:ext>
                </a:extLst>
              </a:tr>
              <a:tr h="49499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Ostatní - ZZS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4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512891"/>
                  </a:ext>
                </a:extLst>
              </a:tr>
              <a:tr h="49499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Ostatní nelůžková péče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3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5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6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582090"/>
                  </a:ext>
                </a:extLst>
              </a:tr>
              <a:tr h="49499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Neznámo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6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D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2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68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D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2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5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03" marR="7903" marT="7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7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903" marR="7903" marT="7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373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151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5009</TotalTime>
  <Words>3284</Words>
  <Application>Microsoft Office PowerPoint</Application>
  <PresentationFormat>Širokoúhlá obrazovka</PresentationFormat>
  <Paragraphs>1519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COVID-19/CZ report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COVID-19/CZ report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CoVid-19/CZ report</dc:title>
  <dc:creator>Žofka Jan Mgr. Ing.</dc:creator>
  <cp:lastModifiedBy>Ladislav Dušek</cp:lastModifiedBy>
  <cp:revision>917</cp:revision>
  <dcterms:created xsi:type="dcterms:W3CDTF">2020-03-11T15:33:14Z</dcterms:created>
  <dcterms:modified xsi:type="dcterms:W3CDTF">2020-05-18T04:28:19Z</dcterms:modified>
</cp:coreProperties>
</file>